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Gagalin" charset="0"/>
      <p:regular r:id="rId14"/>
    </p:embeddedFont>
    <p:embeddedFont>
      <p:font typeface="Archivo Black" charset="0"/>
      <p:regular r:id="rId15"/>
    </p:embeddedFont>
    <p:embeddedFont>
      <p:font typeface="League Spartan" charset="0"/>
      <p:regular r:id="rId16"/>
    </p:embeddedFont>
    <p:embeddedFont>
      <p:font typeface="Poppins" charset="0"/>
      <p:regular r:id="rId17"/>
    </p:embeddedFont>
    <p:embeddedFont>
      <p:font typeface="Poppins Bold" charset="0"/>
      <p:regular r:id="rId18"/>
    </p:embeddedFont>
    <p:embeddedFont>
      <p:font typeface="Lato Bold" charset="0"/>
      <p:regular r:id="rId19"/>
    </p:embeddedFont>
    <p:embeddedFont>
      <p:font typeface="Cardo Bold" charset="-79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-846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enhabits.net/zen-to-done-ztd-the-ultimate-simple-productivity-system/" TargetMode="External"/><Relationship Id="rId3" Type="http://schemas.openxmlformats.org/officeDocument/2006/relationships/hyperlink" Target="https://www.techtarget.com/whatis/definition/pomodoro-technique" TargetMode="External"/><Relationship Id="rId7" Type="http://schemas.openxmlformats.org/officeDocument/2006/relationships/hyperlink" Target="https://www.mindtools.com/al1e0k5/eisenhowers-urgentimportant-principle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Pareto_principle" TargetMode="External"/><Relationship Id="rId5" Type="http://schemas.openxmlformats.org/officeDocument/2006/relationships/hyperlink" Target="https://clockify.me/timeboxing" TargetMode="External"/><Relationship Id="rId4" Type="http://schemas.openxmlformats.org/officeDocument/2006/relationships/hyperlink" Target="https://tweek.so/calendar/ivy-lee-metho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34386" y="3946686"/>
            <a:ext cx="12308864" cy="205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2"/>
              </a:lnSpc>
              <a:spcBef>
                <a:spcPct val="0"/>
              </a:spcBef>
            </a:pPr>
            <a:r>
              <a:rPr lang="en-US" sz="5901">
                <a:solidFill>
                  <a:srgbClr val="593C8F"/>
                </a:solidFill>
                <a:latin typeface="Gagalin"/>
              </a:rPr>
              <a:t>TIME MANAGEMENT STRATEGIES I USED TO IMPROVE MYSELF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534426" y="7577779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3534426" y="2463800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3534386" y="7952833"/>
            <a:ext cx="2238282" cy="407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6"/>
              </a:lnSpc>
              <a:spcBef>
                <a:spcPct val="0"/>
              </a:spcBef>
            </a:pPr>
            <a:r>
              <a:rPr lang="en-US" sz="2333">
                <a:solidFill>
                  <a:srgbClr val="593C8F"/>
                </a:solidFill>
                <a:latin typeface="Archivo Black"/>
              </a:rPr>
              <a:t>By Ritesh Jha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96191" y="2267018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7600950" y="0"/>
            <a:ext cx="3086100" cy="10287000"/>
            <a:chOff x="0" y="0"/>
            <a:chExt cx="812800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1681116" y="1028700"/>
            <a:ext cx="4659836" cy="5938088"/>
          </a:xfrm>
          <a:custGeom>
            <a:avLst/>
            <a:gdLst/>
            <a:ahLst/>
            <a:cxnLst/>
            <a:rect l="l" t="t" r="r" b="b"/>
            <a:pathLst>
              <a:path w="4659836" h="5938088">
                <a:moveTo>
                  <a:pt x="0" y="0"/>
                </a:moveTo>
                <a:lnTo>
                  <a:pt x="4659836" y="0"/>
                </a:lnTo>
                <a:lnTo>
                  <a:pt x="4659836" y="5938088"/>
                </a:lnTo>
                <a:lnTo>
                  <a:pt x="0" y="5938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374" r="-6229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6191" y="444636"/>
            <a:ext cx="6783201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IMPORTANCE OF GOOD TIME-MANAGEMENT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6191" y="2759124"/>
            <a:ext cx="6347313" cy="5599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2"/>
              </a:lnSpc>
            </a:pPr>
            <a:r>
              <a:rPr lang="en-US" sz="2673">
                <a:solidFill>
                  <a:srgbClr val="000000"/>
                </a:solidFill>
                <a:latin typeface="Poppins"/>
              </a:rPr>
              <a:t>By consciously managing time, individuals can make the most of their day, accomplish goals more effectively, and create opportunities for personal and professional growth.</a:t>
            </a:r>
          </a:p>
          <a:p>
            <a:pPr>
              <a:lnSpc>
                <a:spcPts val="3742"/>
              </a:lnSpc>
            </a:pPr>
            <a:endParaRPr/>
          </a:p>
          <a:p>
            <a:pPr>
              <a:lnSpc>
                <a:spcPts val="3742"/>
              </a:lnSpc>
            </a:pPr>
            <a:r>
              <a:rPr lang="en-US" sz="2673">
                <a:solidFill>
                  <a:srgbClr val="000000"/>
                </a:solidFill>
                <a:latin typeface="Poppins"/>
              </a:rPr>
              <a:t>Effectively managing time not only enhances productivity but also reduces stress, enabling individuals to strike a harmonious balance between work, leisure, and personal well-being.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81116" y="7625785"/>
            <a:ext cx="5370158" cy="1398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2"/>
              </a:lnSpc>
            </a:pPr>
            <a:r>
              <a:rPr lang="en-US" sz="2673">
                <a:solidFill>
                  <a:srgbClr val="000000"/>
                </a:solidFill>
                <a:latin typeface="Poppins Bold"/>
              </a:rPr>
              <a:t>Therefore,Time is a precious resource and  managing it wisely is the key to success.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8959850" y="-5086591"/>
            <a:ext cx="368300" cy="18288000"/>
            <a:chOff x="0" y="0"/>
            <a:chExt cx="97001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35148" y="1313170"/>
            <a:ext cx="4957463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SET CLEAR GOALS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97296" y="4451109"/>
            <a:ext cx="3413338" cy="130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95"/>
              </a:lnSpc>
              <a:spcBef>
                <a:spcPct val="0"/>
              </a:spcBef>
            </a:pPr>
            <a:r>
              <a:rPr lang="en-US" sz="3782">
                <a:solidFill>
                  <a:srgbClr val="593C8F"/>
                </a:solidFill>
                <a:latin typeface="League Spartan"/>
              </a:rPr>
              <a:t>CREATE A TO-DO LIST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532244" y="1838719"/>
            <a:ext cx="263365" cy="1049641"/>
          </a:xfrm>
          <a:custGeom>
            <a:avLst/>
            <a:gdLst/>
            <a:ahLst/>
            <a:cxnLst/>
            <a:rect l="l" t="t" r="r" b="b"/>
            <a:pathLst>
              <a:path w="263365" h="1049641">
                <a:moveTo>
                  <a:pt x="0" y="0"/>
                </a:moveTo>
                <a:lnTo>
                  <a:pt x="263364" y="0"/>
                </a:lnTo>
                <a:lnTo>
                  <a:pt x="263364" y="1049641"/>
                </a:lnTo>
                <a:lnTo>
                  <a:pt x="0" y="10496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5400000">
            <a:off x="8959850" y="-1550637"/>
            <a:ext cx="368300" cy="18288000"/>
            <a:chOff x="0" y="0"/>
            <a:chExt cx="97001" cy="48165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653888" y="5402517"/>
            <a:ext cx="263365" cy="1049641"/>
          </a:xfrm>
          <a:custGeom>
            <a:avLst/>
            <a:gdLst/>
            <a:ahLst/>
            <a:cxnLst/>
            <a:rect l="l" t="t" r="r" b="b"/>
            <a:pathLst>
              <a:path w="263365" h="1049641">
                <a:moveTo>
                  <a:pt x="0" y="0"/>
                </a:moveTo>
                <a:lnTo>
                  <a:pt x="263365" y="0"/>
                </a:lnTo>
                <a:lnTo>
                  <a:pt x="263365" y="1049641"/>
                </a:lnTo>
                <a:lnTo>
                  <a:pt x="0" y="10496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32244" y="8609117"/>
            <a:ext cx="263365" cy="1049641"/>
          </a:xfrm>
          <a:custGeom>
            <a:avLst/>
            <a:gdLst/>
            <a:ahLst/>
            <a:cxnLst/>
            <a:rect l="l" t="t" r="r" b="b"/>
            <a:pathLst>
              <a:path w="263365" h="1049641">
                <a:moveTo>
                  <a:pt x="0" y="0"/>
                </a:moveTo>
                <a:lnTo>
                  <a:pt x="263364" y="0"/>
                </a:lnTo>
                <a:lnTo>
                  <a:pt x="263364" y="1049642"/>
                </a:lnTo>
                <a:lnTo>
                  <a:pt x="0" y="10496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3035148" y="7715269"/>
            <a:ext cx="4196624" cy="2357454"/>
            <a:chOff x="0" y="-57150"/>
            <a:chExt cx="5595499" cy="321806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5147471" cy="1716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95"/>
                </a:lnSpc>
                <a:spcBef>
                  <a:spcPct val="0"/>
                </a:spcBef>
              </a:pPr>
              <a:r>
                <a:rPr lang="en-US" sz="3782">
                  <a:solidFill>
                    <a:srgbClr val="593C8F"/>
                  </a:solidFill>
                  <a:latin typeface="League Spartan"/>
                </a:rPr>
                <a:t>MINIMIZE DISTRACTIONS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945654"/>
              <a:ext cx="5595499" cy="12152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r>
                <a:rPr lang="en-US" sz="1714">
                  <a:solidFill>
                    <a:srgbClr val="000000"/>
                  </a:solidFill>
                  <a:latin typeface="Poppins"/>
                </a:rPr>
                <a:t>Cut distractions for improved focus: silence notifications, find quiet spaces, or use apps to block distracting sites.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-20" y="990600"/>
            <a:ext cx="18288000" cy="19050"/>
          </a:xfrm>
          <a:prstGeom prst="line">
            <a:avLst/>
          </a:prstGeom>
          <a:ln w="19050" cap="flat">
            <a:solidFill>
              <a:srgbClr val="3F009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1"/>
          <p:cNvSpPr/>
          <p:nvPr/>
        </p:nvSpPr>
        <p:spPr>
          <a:xfrm>
            <a:off x="12302450" y="1195181"/>
            <a:ext cx="3756107" cy="2502071"/>
          </a:xfrm>
          <a:custGeom>
            <a:avLst/>
            <a:gdLst/>
            <a:ahLst/>
            <a:cxnLst/>
            <a:rect l="l" t="t" r="r" b="b"/>
            <a:pathLst>
              <a:path w="3756107" h="2502071">
                <a:moveTo>
                  <a:pt x="0" y="0"/>
                </a:moveTo>
                <a:lnTo>
                  <a:pt x="3756107" y="0"/>
                </a:lnTo>
                <a:lnTo>
                  <a:pt x="3756107" y="2502072"/>
                </a:lnTo>
                <a:lnTo>
                  <a:pt x="0" y="25020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246460" y="4383293"/>
            <a:ext cx="4173447" cy="2782298"/>
          </a:xfrm>
          <a:custGeom>
            <a:avLst/>
            <a:gdLst/>
            <a:ahLst/>
            <a:cxnLst/>
            <a:rect l="l" t="t" r="r" b="b"/>
            <a:pathLst>
              <a:path w="4173447" h="2782298">
                <a:moveTo>
                  <a:pt x="0" y="0"/>
                </a:moveTo>
                <a:lnTo>
                  <a:pt x="4173446" y="0"/>
                </a:lnTo>
                <a:lnTo>
                  <a:pt x="4173446" y="2782298"/>
                </a:lnTo>
                <a:lnTo>
                  <a:pt x="0" y="2782298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469395" y="7886463"/>
            <a:ext cx="3422218" cy="2263288"/>
          </a:xfrm>
          <a:custGeom>
            <a:avLst/>
            <a:gdLst/>
            <a:ahLst/>
            <a:cxnLst/>
            <a:rect l="l" t="t" r="r" b="b"/>
            <a:pathLst>
              <a:path w="3422218" h="2263288">
                <a:moveTo>
                  <a:pt x="0" y="0"/>
                </a:moveTo>
                <a:lnTo>
                  <a:pt x="3422218" y="0"/>
                </a:lnTo>
                <a:lnTo>
                  <a:pt x="3422218" y="2263288"/>
                </a:lnTo>
                <a:lnTo>
                  <a:pt x="0" y="22632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481" r="-8092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3035148" y="2943578"/>
            <a:ext cx="4769516" cy="693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28"/>
              </a:lnSpc>
              <a:spcBef>
                <a:spcPct val="0"/>
              </a:spcBef>
            </a:pPr>
            <a:r>
              <a:rPr lang="en-US" sz="1948">
                <a:solidFill>
                  <a:srgbClr val="000000"/>
                </a:solidFill>
                <a:latin typeface="Poppins"/>
              </a:rPr>
              <a:t>Establish specific, achievable, and time-bound goals.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697296" y="5950831"/>
            <a:ext cx="4196624" cy="122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1714">
                <a:solidFill>
                  <a:srgbClr val="000000"/>
                </a:solidFill>
                <a:latin typeface="Poppins"/>
              </a:rPr>
              <a:t>Maintain an updated, prioritized task list to manage important tasks effectively.</a:t>
            </a:r>
          </a:p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sz="1714">
                <a:solidFill>
                  <a:srgbClr val="000000"/>
                </a:solidFill>
                <a:latin typeface="Poppins"/>
              </a:rPr>
              <a:t>On your smartphone / a diary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0" y="115283"/>
            <a:ext cx="18288000" cy="778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8"/>
              </a:lnSpc>
              <a:spcBef>
                <a:spcPct val="0"/>
              </a:spcBef>
            </a:pPr>
            <a:r>
              <a:rPr lang="en-US" sz="4598">
                <a:solidFill>
                  <a:srgbClr val="3F0099"/>
                </a:solidFill>
                <a:latin typeface="League Spartan"/>
              </a:rPr>
              <a:t>STRATEGIES TO IMPROVE TIME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8959850" y="-5742004"/>
            <a:ext cx="368300" cy="18288000"/>
            <a:chOff x="0" y="0"/>
            <a:chExt cx="97001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35148" y="130187"/>
            <a:ext cx="4957463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</a:rPr>
              <a:t>LIMIT MULTITASKING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59121" y="3900934"/>
            <a:ext cx="3681697" cy="130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95"/>
              </a:lnSpc>
              <a:spcBef>
                <a:spcPct val="0"/>
              </a:spcBef>
            </a:pPr>
            <a:r>
              <a:rPr lang="en-US" sz="3782">
                <a:solidFill>
                  <a:srgbClr val="593C8F"/>
                </a:solidFill>
                <a:latin typeface="League Spartan"/>
              </a:rPr>
              <a:t>SET REALISTIC DEADLINES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1532244" y="1086255"/>
            <a:ext cx="263365" cy="1049641"/>
          </a:xfrm>
          <a:custGeom>
            <a:avLst/>
            <a:gdLst/>
            <a:ahLst/>
            <a:cxnLst/>
            <a:rect l="l" t="t" r="r" b="b"/>
            <a:pathLst>
              <a:path w="263365" h="1049641">
                <a:moveTo>
                  <a:pt x="0" y="0"/>
                </a:moveTo>
                <a:lnTo>
                  <a:pt x="263364" y="0"/>
                </a:lnTo>
                <a:lnTo>
                  <a:pt x="263364" y="1049641"/>
                </a:lnTo>
                <a:lnTo>
                  <a:pt x="0" y="10496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5400000">
            <a:off x="8959850" y="-2138078"/>
            <a:ext cx="368300" cy="18288000"/>
            <a:chOff x="0" y="0"/>
            <a:chExt cx="97001" cy="48165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001" cy="4816592"/>
            </a:xfrm>
            <a:custGeom>
              <a:avLst/>
              <a:gdLst/>
              <a:ahLst/>
              <a:cxnLst/>
              <a:rect l="l" t="t" r="r" b="b"/>
              <a:pathLst>
                <a:path w="97001" h="4816592">
                  <a:moveTo>
                    <a:pt x="0" y="0"/>
                  </a:moveTo>
                  <a:lnTo>
                    <a:pt x="97001" y="0"/>
                  </a:lnTo>
                  <a:lnTo>
                    <a:pt x="9700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97001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5250515" y="4580257"/>
            <a:ext cx="263365" cy="1049641"/>
          </a:xfrm>
          <a:custGeom>
            <a:avLst/>
            <a:gdLst/>
            <a:ahLst/>
            <a:cxnLst/>
            <a:rect l="l" t="t" r="r" b="b"/>
            <a:pathLst>
              <a:path w="263365" h="1049641">
                <a:moveTo>
                  <a:pt x="0" y="0"/>
                </a:moveTo>
                <a:lnTo>
                  <a:pt x="263365" y="0"/>
                </a:lnTo>
                <a:lnTo>
                  <a:pt x="263365" y="1049641"/>
                </a:lnTo>
                <a:lnTo>
                  <a:pt x="0" y="10496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532244" y="8227051"/>
            <a:ext cx="263365" cy="1049641"/>
          </a:xfrm>
          <a:custGeom>
            <a:avLst/>
            <a:gdLst/>
            <a:ahLst/>
            <a:cxnLst/>
            <a:rect l="l" t="t" r="r" b="b"/>
            <a:pathLst>
              <a:path w="263365" h="1049641">
                <a:moveTo>
                  <a:pt x="0" y="0"/>
                </a:moveTo>
                <a:lnTo>
                  <a:pt x="263364" y="0"/>
                </a:lnTo>
                <a:lnTo>
                  <a:pt x="263364" y="1049641"/>
                </a:lnTo>
                <a:lnTo>
                  <a:pt x="0" y="10496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15210" y="3772115"/>
            <a:ext cx="3818250" cy="2863688"/>
          </a:xfrm>
          <a:custGeom>
            <a:avLst/>
            <a:gdLst/>
            <a:ahLst/>
            <a:cxnLst/>
            <a:rect l="l" t="t" r="r" b="b"/>
            <a:pathLst>
              <a:path w="3818250" h="2863688">
                <a:moveTo>
                  <a:pt x="0" y="0"/>
                </a:moveTo>
                <a:lnTo>
                  <a:pt x="3818250" y="0"/>
                </a:lnTo>
                <a:lnTo>
                  <a:pt x="3818250" y="2863688"/>
                </a:lnTo>
                <a:lnTo>
                  <a:pt x="0" y="28636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363311" y="254994"/>
            <a:ext cx="4193028" cy="2788363"/>
          </a:xfrm>
          <a:custGeom>
            <a:avLst/>
            <a:gdLst/>
            <a:ahLst/>
            <a:cxnLst/>
            <a:rect l="l" t="t" r="r" b="b"/>
            <a:pathLst>
              <a:path w="4193028" h="2788363">
                <a:moveTo>
                  <a:pt x="0" y="0"/>
                </a:moveTo>
                <a:lnTo>
                  <a:pt x="4193028" y="0"/>
                </a:lnTo>
                <a:lnTo>
                  <a:pt x="4193028" y="2788363"/>
                </a:lnTo>
                <a:lnTo>
                  <a:pt x="0" y="27883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363311" y="7477649"/>
            <a:ext cx="4193028" cy="2548444"/>
          </a:xfrm>
          <a:custGeom>
            <a:avLst/>
            <a:gdLst/>
            <a:ahLst/>
            <a:cxnLst/>
            <a:rect l="l" t="t" r="r" b="b"/>
            <a:pathLst>
              <a:path w="4193028" h="2548444">
                <a:moveTo>
                  <a:pt x="0" y="0"/>
                </a:moveTo>
                <a:lnTo>
                  <a:pt x="4193028" y="0"/>
                </a:lnTo>
                <a:lnTo>
                  <a:pt x="4193028" y="2548445"/>
                </a:lnTo>
                <a:lnTo>
                  <a:pt x="0" y="25484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7975" r="-17975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035148" y="1938003"/>
            <a:ext cx="4769516" cy="1036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28"/>
              </a:lnSpc>
              <a:spcBef>
                <a:spcPct val="0"/>
              </a:spcBef>
            </a:pPr>
            <a:r>
              <a:rPr lang="en-US" sz="1948">
                <a:solidFill>
                  <a:srgbClr val="000000"/>
                </a:solidFill>
                <a:latin typeface="Poppins"/>
              </a:rPr>
              <a:t>Single-tasking enhances productivity and reduces errors from divided attention.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059121" y="5400656"/>
            <a:ext cx="4196624" cy="928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sz="1714">
                <a:solidFill>
                  <a:srgbClr val="000000"/>
                </a:solidFill>
                <a:latin typeface="Poppins"/>
              </a:rPr>
              <a:t>Set ‘achievable’ deadlines to manage time effectively and create a sense of urgency.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35148" y="7475822"/>
            <a:ext cx="3920238" cy="130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95"/>
              </a:lnSpc>
              <a:spcBef>
                <a:spcPct val="0"/>
              </a:spcBef>
            </a:pPr>
            <a:r>
              <a:rPr lang="en-US" sz="3782">
                <a:solidFill>
                  <a:srgbClr val="593C8F"/>
                </a:solidFill>
                <a:latin typeface="League Spartan"/>
              </a:rPr>
              <a:t>TAKE REGULAR BREAKS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35148" y="8975543"/>
            <a:ext cx="4196624" cy="62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sz="1714">
                <a:solidFill>
                  <a:srgbClr val="000000"/>
                </a:solidFill>
                <a:latin typeface="Poppins"/>
              </a:rPr>
              <a:t>Take breaks to maintain productivity by prioritizing your well-being.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1287" y="1594240"/>
            <a:ext cx="4957463" cy="702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8"/>
              </a:lnSpc>
              <a:spcBef>
                <a:spcPct val="0"/>
              </a:spcBef>
            </a:pPr>
            <a:r>
              <a:rPr lang="en-US" sz="3998">
                <a:solidFill>
                  <a:srgbClr val="593C8F"/>
                </a:solidFill>
                <a:latin typeface="League Spartan"/>
              </a:rPr>
              <a:t>A FEW OF THE FAMOUS TIME-MANAGEMENT TECHNIQUES ARE MENTIONED HERE FOR THOSE OF YOU WHO ARE INTERESTED IN READING ABOUT THEM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676900" y="0"/>
            <a:ext cx="3086100" cy="10287000"/>
            <a:chOff x="0" y="0"/>
            <a:chExt cx="812800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90412" y="1028700"/>
            <a:ext cx="6227701" cy="8072728"/>
            <a:chOff x="0" y="0"/>
            <a:chExt cx="8303601" cy="10763637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3582615"/>
              <a:ext cx="1372076" cy="1372076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93C8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877729" y="449747"/>
              <a:ext cx="6347325" cy="543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8"/>
                </a:lnSpc>
                <a:spcBef>
                  <a:spcPct val="0"/>
                </a:spcBef>
              </a:pPr>
              <a:r>
                <a:rPr lang="en-US" sz="2406" u="sng">
                  <a:solidFill>
                    <a:srgbClr val="000000"/>
                  </a:solidFill>
                  <a:latin typeface="Poppins Bold"/>
                  <a:hlinkClick r:id="rId3" tooltip="https://www.techtarget.com/whatis/definition/pomodoro-technique#:~:text=The%20Pomodoro%20Technique%20is%20a,tomato%20(plural%3A%20pomodori)."/>
                </a:rPr>
                <a:t>Pomodoro Technique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877729" y="2151044"/>
              <a:ext cx="6347325" cy="543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8"/>
                </a:lnSpc>
                <a:spcBef>
                  <a:spcPct val="0"/>
                </a:spcBef>
              </a:pPr>
              <a:r>
                <a:rPr lang="en-US" sz="2406" u="sng">
                  <a:solidFill>
                    <a:srgbClr val="000000"/>
                  </a:solidFill>
                  <a:latin typeface="Poppins Bold"/>
                  <a:hlinkClick r:id="rId4" tooltip="https://tweek.so/calendar/ivy-lee-method#:~:text=So%2C%20what%20is%20the%20Ivy,completed%20the%20one%20before%20it."/>
                </a:rPr>
                <a:t>The Ivy Lee Method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956276" y="3985749"/>
              <a:ext cx="6347325" cy="543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8"/>
                </a:lnSpc>
                <a:spcBef>
                  <a:spcPct val="0"/>
                </a:spcBef>
              </a:pPr>
              <a:r>
                <a:rPr lang="en-US" sz="2406" u="sng">
                  <a:solidFill>
                    <a:srgbClr val="000000"/>
                  </a:solidFill>
                  <a:latin typeface="Poppins Bold"/>
                  <a:hlinkClick r:id="rId5" tooltip="https://clockify.me/timeboxing#:~:text=Timeboxing%20is%20a%20simple%20time,activity%20within%20that%20time%20frame."/>
                </a:rPr>
                <a:t>Timeboxing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877729" y="5936147"/>
              <a:ext cx="6347325" cy="543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8"/>
                </a:lnSpc>
                <a:spcBef>
                  <a:spcPct val="0"/>
                </a:spcBef>
              </a:pPr>
              <a:r>
                <a:rPr lang="en-US" sz="2406" u="sng">
                  <a:solidFill>
                    <a:srgbClr val="000000"/>
                  </a:solidFill>
                  <a:latin typeface="Poppins Bold"/>
                  <a:hlinkClick r:id="rId6" tooltip="https://en.wikipedia.org/wiki/Pareto_principle"/>
                </a:rPr>
                <a:t>Pareto Principle (80/20 Rule)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0" y="5570848"/>
              <a:ext cx="1372076" cy="1372076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93C8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7397186"/>
              <a:ext cx="1372076" cy="1372076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93C8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9391561"/>
              <a:ext cx="1372076" cy="1372076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93C8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1877729" y="7777949"/>
              <a:ext cx="6347325" cy="543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8"/>
                </a:lnSpc>
                <a:spcBef>
                  <a:spcPct val="0"/>
                </a:spcBef>
              </a:pPr>
              <a:r>
                <a:rPr lang="en-US" sz="2406" u="sng">
                  <a:solidFill>
                    <a:srgbClr val="000000"/>
                  </a:solidFill>
                  <a:latin typeface="Poppins Bold"/>
                  <a:hlinkClick r:id="rId7" tooltip="https://www.mindtools.com/al1e0k5/eisenhowers-urgentimportant-principle"/>
                </a:rPr>
                <a:t>Urgent-Important Matrix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877729" y="9728348"/>
              <a:ext cx="6347325" cy="543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8"/>
                </a:lnSpc>
                <a:spcBef>
                  <a:spcPct val="0"/>
                </a:spcBef>
              </a:pPr>
              <a:r>
                <a:rPr lang="en-US" sz="2406" u="sng">
                  <a:solidFill>
                    <a:srgbClr val="000000"/>
                  </a:solidFill>
                  <a:latin typeface="Poppins Bold"/>
                  <a:hlinkClick r:id="rId8" tooltip="https://zenhabits.net/zen-to-done-ztd-the-ultimate-simple-productivity-system/"/>
                </a:rPr>
                <a:t>Zen to Done (ZTD) Approach</a:t>
              </a:r>
            </a:p>
          </p:txBody>
        </p:sp>
        <p:grpSp>
          <p:nvGrpSpPr>
            <p:cNvPr id="26" name="Group 26"/>
            <p:cNvGrpSpPr/>
            <p:nvPr/>
          </p:nvGrpSpPr>
          <p:grpSpPr>
            <a:xfrm>
              <a:off x="0" y="1770281"/>
              <a:ext cx="1372076" cy="1372076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93C8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0" y="0"/>
              <a:ext cx="1372076" cy="1372076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93C8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20" y="1214411"/>
            <a:ext cx="543386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u="sng" dirty="0">
                <a:solidFill>
                  <a:srgbClr val="593C8F"/>
                </a:solidFill>
                <a:latin typeface="League Spartan"/>
              </a:rPr>
              <a:t>KEY TAKEAWAYS :</a:t>
            </a:r>
          </a:p>
        </p:txBody>
      </p:sp>
      <p:sp>
        <p:nvSpPr>
          <p:cNvPr id="7" name="AutoShape 7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7676180" y="-159194"/>
            <a:ext cx="7525720" cy="10446194"/>
          </a:xfrm>
          <a:custGeom>
            <a:avLst/>
            <a:gdLst/>
            <a:ahLst/>
            <a:cxnLst/>
            <a:rect l="l" t="t" r="r" b="b"/>
            <a:pathLst>
              <a:path w="7525720" h="10446194">
                <a:moveTo>
                  <a:pt x="0" y="0"/>
                </a:moveTo>
                <a:lnTo>
                  <a:pt x="7525720" y="0"/>
                </a:lnTo>
                <a:lnTo>
                  <a:pt x="7525720" y="10446194"/>
                </a:lnTo>
                <a:lnTo>
                  <a:pt x="0" y="10446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8140" r="-2006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7649" y="1928790"/>
            <a:ext cx="543386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Effective strategies transformed my productivity.</a:t>
            </a:r>
          </a:p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Prioritization, scheduling, and goal-setting drive success.</a:t>
            </a:r>
          </a:p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Self-assessment and adaptation are vital for ongoing improvement.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9792" y="5286377"/>
            <a:ext cx="4769516" cy="3880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Increased Productivity</a:t>
            </a:r>
          </a:p>
          <a:p>
            <a:pPr>
              <a:lnSpc>
                <a:spcPts val="2728"/>
              </a:lnSpc>
            </a:pPr>
            <a:endParaRPr/>
          </a:p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Improved Decision Making</a:t>
            </a:r>
          </a:p>
          <a:p>
            <a:pPr>
              <a:lnSpc>
                <a:spcPts val="2728"/>
              </a:lnSpc>
            </a:pPr>
            <a:endParaRPr/>
          </a:p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Self-Discipline and Focus</a:t>
            </a:r>
          </a:p>
          <a:p>
            <a:pPr>
              <a:lnSpc>
                <a:spcPts val="2728"/>
              </a:lnSpc>
            </a:pPr>
            <a:endParaRPr/>
          </a:p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Improved Quality of Work</a:t>
            </a:r>
          </a:p>
          <a:p>
            <a:pPr>
              <a:lnSpc>
                <a:spcPts val="2728"/>
              </a:lnSpc>
            </a:pPr>
            <a:endParaRPr/>
          </a:p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Work-Life Balance</a:t>
            </a:r>
          </a:p>
          <a:p>
            <a:pPr>
              <a:lnSpc>
                <a:spcPts val="2728"/>
              </a:lnSpc>
            </a:pPr>
            <a:endParaRPr/>
          </a:p>
          <a:p>
            <a:pPr marL="420731" lvl="1" indent="-210366">
              <a:lnSpc>
                <a:spcPts val="2728"/>
              </a:lnSpc>
              <a:buFont typeface="Arial"/>
              <a:buChar char="•"/>
            </a:pPr>
            <a:r>
              <a:rPr lang="en-US" sz="1948" dirty="0">
                <a:solidFill>
                  <a:srgbClr val="000000"/>
                </a:solidFill>
                <a:latin typeface="Poppins"/>
              </a:rPr>
              <a:t>Stress Reduction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1935" y="4571997"/>
            <a:ext cx="543386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18"/>
              </a:lnSpc>
              <a:spcBef>
                <a:spcPct val="0"/>
              </a:spcBef>
            </a:pPr>
            <a:r>
              <a:rPr lang="en-US" sz="4298" u="sng" dirty="0">
                <a:solidFill>
                  <a:srgbClr val="593C8F"/>
                </a:solidFill>
                <a:latin typeface="League Spartan"/>
              </a:rPr>
              <a:t>VISIBLE EFFECTS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4627" y="933450"/>
            <a:ext cx="4957463" cy="821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8"/>
              </a:lnSpc>
              <a:spcBef>
                <a:spcPct val="0"/>
              </a:spcBef>
            </a:pPr>
            <a:r>
              <a:rPr lang="en-US" sz="4798">
                <a:solidFill>
                  <a:srgbClr val="593C8F"/>
                </a:solidFill>
                <a:latin typeface="League Spartan"/>
              </a:rPr>
              <a:t>CONCLUSION</a:t>
            </a:r>
          </a:p>
        </p:txBody>
      </p:sp>
      <p:sp>
        <p:nvSpPr>
          <p:cNvPr id="7" name="AutoShape 7"/>
          <p:cNvSpPr/>
          <p:nvPr/>
        </p:nvSpPr>
        <p:spPr>
          <a:xfrm>
            <a:off x="775820" y="1754456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775820" y="2031457"/>
            <a:ext cx="4768444" cy="57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0"/>
              </a:lnSpc>
              <a:spcBef>
                <a:spcPct val="0"/>
              </a:spcBef>
            </a:pPr>
            <a:r>
              <a:rPr lang="en-US" sz="3329">
                <a:solidFill>
                  <a:srgbClr val="000000"/>
                </a:solidFill>
                <a:latin typeface="Lato Bold"/>
              </a:rPr>
              <a:t>CONTINUAL JOURNEY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5820" y="2685895"/>
            <a:ext cx="8210556" cy="307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318" lvl="1" indent="-271159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000000"/>
                </a:solidFill>
                <a:latin typeface="Poppins"/>
              </a:rPr>
              <a:t>Practice and staying determined help time management skills get better over time.</a:t>
            </a:r>
          </a:p>
          <a:p>
            <a:pPr marL="542318" lvl="1" indent="-271159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000000"/>
                </a:solidFill>
                <a:latin typeface="Poppins"/>
              </a:rPr>
              <a:t>Regular practice and a flexible mindset are key for improving time management skills and maintaining ongoing success.</a:t>
            </a:r>
          </a:p>
          <a:p>
            <a:pPr marL="542318" lvl="1" indent="-271159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000000"/>
                </a:solidFill>
                <a:latin typeface="Poppins"/>
              </a:rPr>
              <a:t>Being flexible and improving strategies is really important for continued success.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000992" y="6072194"/>
            <a:ext cx="6334295" cy="3618262"/>
            <a:chOff x="0" y="0"/>
            <a:chExt cx="1633565" cy="86175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33565" cy="861752"/>
            </a:xfrm>
            <a:custGeom>
              <a:avLst/>
              <a:gdLst/>
              <a:ahLst/>
              <a:cxnLst/>
              <a:rect l="l" t="t" r="r" b="b"/>
              <a:pathLst>
                <a:path w="1633565" h="861752">
                  <a:moveTo>
                    <a:pt x="0" y="0"/>
                  </a:moveTo>
                  <a:lnTo>
                    <a:pt x="1633565" y="0"/>
                  </a:lnTo>
                  <a:lnTo>
                    <a:pt x="1633565" y="861752"/>
                  </a:lnTo>
                  <a:lnTo>
                    <a:pt x="0" y="861752"/>
                  </a:lnTo>
                  <a:close/>
                </a:path>
              </a:pathLst>
            </a:custGeom>
            <a:solidFill>
              <a:srgbClr val="6D9C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633565" cy="909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58182" y="6286509"/>
            <a:ext cx="5572164" cy="3616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60"/>
              </a:lnSpc>
            </a:pPr>
            <a:r>
              <a:rPr lang="en-US" sz="3329" dirty="0">
                <a:solidFill>
                  <a:srgbClr val="000000"/>
                </a:solidFill>
                <a:latin typeface="Cardo Bold"/>
              </a:rPr>
              <a:t>“YOU WILL NEVER FIND TIME FOR ANYTHING. IF YOU WANT TIME YOU MUST MAKE IT." </a:t>
            </a:r>
          </a:p>
          <a:p>
            <a:pPr>
              <a:lnSpc>
                <a:spcPts val="4660"/>
              </a:lnSpc>
            </a:pPr>
            <a:r>
              <a:rPr lang="en-US" sz="3329" dirty="0">
                <a:solidFill>
                  <a:srgbClr val="000000"/>
                </a:solidFill>
                <a:latin typeface="Cardo Bold"/>
              </a:rPr>
              <a:t>   - Charles Buxton</a:t>
            </a:r>
          </a:p>
          <a:p>
            <a:pPr>
              <a:lnSpc>
                <a:spcPts val="466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8587490"/>
          </a:xfrm>
          <a:custGeom>
            <a:avLst/>
            <a:gdLst/>
            <a:ahLst/>
            <a:cxnLst/>
            <a:rect l="l" t="t" r="r" b="b"/>
            <a:pathLst>
              <a:path w="18288000" h="8587490">
                <a:moveTo>
                  <a:pt x="0" y="0"/>
                </a:moveTo>
                <a:lnTo>
                  <a:pt x="18288000" y="0"/>
                </a:lnTo>
                <a:lnTo>
                  <a:pt x="18288000" y="8587490"/>
                </a:lnTo>
                <a:lnTo>
                  <a:pt x="0" y="8587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46" r="-1063" b="-546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72171" y="8720184"/>
            <a:ext cx="10143658" cy="137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 u="sng">
                <a:solidFill>
                  <a:srgbClr val="593C8F"/>
                </a:solidFill>
                <a:latin typeface="League Spart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352</Words>
  <Application>Microsoft Office PowerPoint</Application>
  <PresentationFormat>Custom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Gagalin</vt:lpstr>
      <vt:lpstr>Archivo Black</vt:lpstr>
      <vt:lpstr>League Spartan</vt:lpstr>
      <vt:lpstr>Poppins</vt:lpstr>
      <vt:lpstr>Poppins Bold</vt:lpstr>
      <vt:lpstr>Lato Bold</vt:lpstr>
      <vt:lpstr>Cardo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Strategies I used to improve myself</dc:title>
  <cp:lastModifiedBy>INTEL</cp:lastModifiedBy>
  <cp:revision>3</cp:revision>
  <dcterms:created xsi:type="dcterms:W3CDTF">2006-08-16T00:00:00Z</dcterms:created>
  <dcterms:modified xsi:type="dcterms:W3CDTF">2023-11-07T21:18:54Z</dcterms:modified>
  <dc:identifier>DAFzfy55ltA</dc:identifier>
</cp:coreProperties>
</file>