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60" r:id="rId2"/>
    <p:sldId id="261" r:id="rId3"/>
    <p:sldId id="262" r:id="rId4"/>
    <p:sldId id="306" r:id="rId5"/>
    <p:sldId id="263" r:id="rId6"/>
    <p:sldId id="267" r:id="rId7"/>
    <p:sldId id="268" r:id="rId8"/>
    <p:sldId id="319" r:id="rId9"/>
    <p:sldId id="318" r:id="rId10"/>
    <p:sldId id="269" r:id="rId11"/>
    <p:sldId id="309" r:id="rId12"/>
    <p:sldId id="270" r:id="rId13"/>
    <p:sldId id="272" r:id="rId14"/>
    <p:sldId id="307" r:id="rId15"/>
    <p:sldId id="273" r:id="rId16"/>
    <p:sldId id="308" r:id="rId17"/>
    <p:sldId id="274" r:id="rId18"/>
    <p:sldId id="275" r:id="rId19"/>
    <p:sldId id="304" r:id="rId20"/>
    <p:sldId id="305" r:id="rId21"/>
    <p:sldId id="277" r:id="rId22"/>
    <p:sldId id="279" r:id="rId23"/>
    <p:sldId id="280" r:id="rId24"/>
    <p:sldId id="312" r:id="rId25"/>
    <p:sldId id="313" r:id="rId26"/>
    <p:sldId id="283" r:id="rId27"/>
    <p:sldId id="284" r:id="rId28"/>
    <p:sldId id="285" r:id="rId29"/>
    <p:sldId id="288" r:id="rId30"/>
    <p:sldId id="289" r:id="rId31"/>
    <p:sldId id="310" r:id="rId32"/>
    <p:sldId id="311" r:id="rId33"/>
    <p:sldId id="314" r:id="rId34"/>
    <p:sldId id="290" r:id="rId35"/>
    <p:sldId id="291" r:id="rId36"/>
    <p:sldId id="292" r:id="rId37"/>
    <p:sldId id="293" r:id="rId38"/>
    <p:sldId id="295" r:id="rId39"/>
    <p:sldId id="316" r:id="rId40"/>
    <p:sldId id="317" r:id="rId41"/>
    <p:sldId id="296" r:id="rId42"/>
    <p:sldId id="297" r:id="rId43"/>
    <p:sldId id="298" r:id="rId44"/>
    <p:sldId id="299" r:id="rId45"/>
    <p:sldId id="300" r:id="rId46"/>
    <p:sldId id="301" r:id="rId47"/>
    <p:sldId id="302" r:id="rId48"/>
    <p:sldId id="303" r:id="rId49"/>
    <p:sldId id="320" r:id="rId50"/>
    <p:sldId id="315" r:id="rId5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422C16"/>
    <a:srgbClr val="0C788E"/>
    <a:srgbClr val="006666"/>
    <a:srgbClr val="0099CC"/>
    <a:srgbClr val="333333"/>
    <a:srgbClr val="663300"/>
    <a:srgbClr val="FF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23" autoAdjust="0"/>
    <p:restoredTop sz="94652" autoAdjust="0"/>
  </p:normalViewPr>
  <p:slideViewPr>
    <p:cSldViewPr>
      <p:cViewPr varScale="1">
        <p:scale>
          <a:sx n="109" d="100"/>
          <a:sy n="109" d="100"/>
        </p:scale>
        <p:origin x="-16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6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DA2E00-0A83-489D-B0B3-DDD6706A6440}" type="datetimeFigureOut">
              <a:rPr lang="en-US" smtClean="0"/>
              <a:pPr/>
              <a:t>06-Feb-23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DA7660-2FBD-4444-9FB5-57D0FAFEB1E1}"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DFAFE7-16D3-4BD1-8D8F-8F8B8188988F}" type="datetimeFigureOut">
              <a:rPr lang="en-US" smtClean="0"/>
              <a:pPr/>
              <a:t>06-Feb-23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B51CAD-B430-49A6-ADE9-44CACAC8B14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5235"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a:spLocks noGrp="1" noRot="1" noChangeAspect="1" noChangeArrowheads="1" noTextEdit="1"/>
          </p:cNvSpPr>
          <p:nvPr>
            <p:ph type="sldImg"/>
          </p:nvPr>
        </p:nvSpPr>
        <p:spPr bwMode="auto">
          <a:xfrm>
            <a:off x="1109663" y="762000"/>
            <a:ext cx="4670425" cy="3503613"/>
          </a:xfrm>
          <a:prstGeom prst="rect">
            <a:avLst/>
          </a:prstGeom>
          <a:solidFill>
            <a:srgbClr val="FFFFFF"/>
          </a:solidFill>
          <a:ln>
            <a:solidFill>
              <a:srgbClr val="000000"/>
            </a:solidFill>
            <a:miter lim="800000"/>
            <a:headEnd/>
            <a:tailEnd/>
          </a:ln>
        </p:spPr>
      </p:sp>
      <p:sp>
        <p:nvSpPr>
          <p:cNvPr id="27650" name="Text Box 2"/>
          <p:cNvSpPr txBox="1">
            <a:spLocks noGrp="1" noChangeArrowheads="1"/>
          </p:cNvSpPr>
          <p:nvPr>
            <p:ph type="body" idx="1"/>
          </p:nvPr>
        </p:nvSpPr>
        <p:spPr bwMode="auto">
          <a:xfrm>
            <a:off x="914400" y="4343400"/>
            <a:ext cx="5027613" cy="639763"/>
          </a:xfrm>
          <a:prstGeom prst="rect">
            <a:avLst/>
          </a:prstGeom>
          <a:noFill/>
          <a:ln>
            <a:miter lim="800000"/>
            <a:headEnd/>
            <a:tailEnd/>
          </a:ln>
        </p:spPr>
        <p:txBody>
          <a:bodyPr lIns="92160" tIns="46080" rIns="92160" bIns="46080">
            <a:spAutoFit/>
          </a:bodyPr>
          <a:lstStyle/>
          <a:p>
            <a:pPr>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This slide shows the hierarchy of classes which will be covered in this chapter.  If you check the Java API documentation, you will note that there are many more classes in the java.awt package.</a:t>
            </a:r>
          </a:p>
        </p:txBody>
      </p:sp>
      <p:sp>
        <p:nvSpPr>
          <p:cNvPr id="27651" name="Freeform 3"/>
          <p:cNvSpPr>
            <a:spLocks noChangeArrowheads="1"/>
          </p:cNvSpPr>
          <p:nvPr/>
        </p:nvSpPr>
        <p:spPr bwMode="auto">
          <a:xfrm>
            <a:off x="381000" y="762000"/>
            <a:ext cx="6127750" cy="3506788"/>
          </a:xfrm>
          <a:custGeom>
            <a:avLst/>
            <a:gdLst/>
            <a:ahLst/>
            <a:cxnLst>
              <a:cxn ang="0">
                <a:pos x="15331" y="0"/>
              </a:cxn>
              <a:cxn ang="0">
                <a:pos x="15645" y="17"/>
              </a:cxn>
              <a:cxn ang="0">
                <a:pos x="15968" y="84"/>
              </a:cxn>
              <a:cxn ang="0">
                <a:pos x="16281" y="163"/>
              </a:cxn>
              <a:cxn ang="0">
                <a:pos x="16536" y="280"/>
              </a:cxn>
              <a:cxn ang="0">
                <a:pos x="16752" y="426"/>
              </a:cxn>
              <a:cxn ang="0">
                <a:pos x="16889" y="611"/>
              </a:cxn>
              <a:cxn ang="0">
                <a:pos x="16997" y="790"/>
              </a:cxn>
              <a:cxn ang="0">
                <a:pos x="17026" y="975"/>
              </a:cxn>
              <a:cxn ang="0">
                <a:pos x="17026" y="8770"/>
              </a:cxn>
              <a:cxn ang="0">
                <a:pos x="16997" y="8955"/>
              </a:cxn>
              <a:cxn ang="0">
                <a:pos x="16889" y="9134"/>
              </a:cxn>
              <a:cxn ang="0">
                <a:pos x="16752" y="9314"/>
              </a:cxn>
              <a:cxn ang="0">
                <a:pos x="16536" y="9459"/>
              </a:cxn>
              <a:cxn ang="0">
                <a:pos x="16281" y="9582"/>
              </a:cxn>
              <a:cxn ang="0">
                <a:pos x="15968" y="9661"/>
              </a:cxn>
              <a:cxn ang="0">
                <a:pos x="15645" y="9723"/>
              </a:cxn>
              <a:cxn ang="0">
                <a:pos x="15331" y="9745"/>
              </a:cxn>
              <a:cxn ang="0">
                <a:pos x="1705" y="9745"/>
              </a:cxn>
              <a:cxn ang="0">
                <a:pos x="1381" y="9723"/>
              </a:cxn>
              <a:cxn ang="0">
                <a:pos x="1058" y="9661"/>
              </a:cxn>
              <a:cxn ang="0">
                <a:pos x="745" y="9582"/>
              </a:cxn>
              <a:cxn ang="0">
                <a:pos x="490" y="9459"/>
              </a:cxn>
              <a:cxn ang="0">
                <a:pos x="284" y="9314"/>
              </a:cxn>
              <a:cxn ang="0">
                <a:pos x="137" y="9134"/>
              </a:cxn>
              <a:cxn ang="0">
                <a:pos x="29" y="8955"/>
              </a:cxn>
              <a:cxn ang="0">
                <a:pos x="0" y="8770"/>
              </a:cxn>
              <a:cxn ang="0">
                <a:pos x="0" y="975"/>
              </a:cxn>
              <a:cxn ang="0">
                <a:pos x="29" y="790"/>
              </a:cxn>
              <a:cxn ang="0">
                <a:pos x="137" y="611"/>
              </a:cxn>
              <a:cxn ang="0">
                <a:pos x="284" y="426"/>
              </a:cxn>
              <a:cxn ang="0">
                <a:pos x="490" y="280"/>
              </a:cxn>
              <a:cxn ang="0">
                <a:pos x="745" y="163"/>
              </a:cxn>
              <a:cxn ang="0">
                <a:pos x="1058" y="84"/>
              </a:cxn>
              <a:cxn ang="0">
                <a:pos x="1381" y="17"/>
              </a:cxn>
              <a:cxn ang="0">
                <a:pos x="1705" y="0"/>
              </a:cxn>
              <a:cxn ang="0">
                <a:pos x="15331" y="0"/>
              </a:cxn>
            </a:cxnLst>
            <a:rect l="0" t="0" r="r" b="b"/>
            <a:pathLst>
              <a:path w="17027" h="9746">
                <a:moveTo>
                  <a:pt x="15331" y="0"/>
                </a:moveTo>
                <a:lnTo>
                  <a:pt x="15645" y="17"/>
                </a:lnTo>
                <a:lnTo>
                  <a:pt x="15968" y="84"/>
                </a:lnTo>
                <a:lnTo>
                  <a:pt x="16281" y="163"/>
                </a:lnTo>
                <a:lnTo>
                  <a:pt x="16536" y="280"/>
                </a:lnTo>
                <a:lnTo>
                  <a:pt x="16752" y="426"/>
                </a:lnTo>
                <a:lnTo>
                  <a:pt x="16889" y="611"/>
                </a:lnTo>
                <a:lnTo>
                  <a:pt x="16997" y="790"/>
                </a:lnTo>
                <a:lnTo>
                  <a:pt x="17026" y="975"/>
                </a:lnTo>
                <a:lnTo>
                  <a:pt x="17026" y="8770"/>
                </a:lnTo>
                <a:lnTo>
                  <a:pt x="16997" y="8955"/>
                </a:lnTo>
                <a:lnTo>
                  <a:pt x="16889" y="9134"/>
                </a:lnTo>
                <a:lnTo>
                  <a:pt x="16752" y="9314"/>
                </a:lnTo>
                <a:lnTo>
                  <a:pt x="16536" y="9459"/>
                </a:lnTo>
                <a:lnTo>
                  <a:pt x="16281" y="9582"/>
                </a:lnTo>
                <a:lnTo>
                  <a:pt x="15968" y="9661"/>
                </a:lnTo>
                <a:lnTo>
                  <a:pt x="15645" y="9723"/>
                </a:lnTo>
                <a:lnTo>
                  <a:pt x="15331" y="9745"/>
                </a:lnTo>
                <a:lnTo>
                  <a:pt x="1705" y="9745"/>
                </a:lnTo>
                <a:lnTo>
                  <a:pt x="1381" y="9723"/>
                </a:lnTo>
                <a:lnTo>
                  <a:pt x="1058" y="9661"/>
                </a:lnTo>
                <a:lnTo>
                  <a:pt x="745" y="9582"/>
                </a:lnTo>
                <a:lnTo>
                  <a:pt x="490" y="9459"/>
                </a:lnTo>
                <a:lnTo>
                  <a:pt x="284" y="9314"/>
                </a:lnTo>
                <a:lnTo>
                  <a:pt x="137" y="9134"/>
                </a:lnTo>
                <a:lnTo>
                  <a:pt x="29" y="8955"/>
                </a:lnTo>
                <a:lnTo>
                  <a:pt x="0" y="8770"/>
                </a:lnTo>
                <a:lnTo>
                  <a:pt x="0" y="975"/>
                </a:lnTo>
                <a:lnTo>
                  <a:pt x="29" y="790"/>
                </a:lnTo>
                <a:lnTo>
                  <a:pt x="137" y="611"/>
                </a:lnTo>
                <a:lnTo>
                  <a:pt x="284" y="426"/>
                </a:lnTo>
                <a:lnTo>
                  <a:pt x="490" y="280"/>
                </a:lnTo>
                <a:lnTo>
                  <a:pt x="745" y="163"/>
                </a:lnTo>
                <a:lnTo>
                  <a:pt x="1058" y="84"/>
                </a:lnTo>
                <a:lnTo>
                  <a:pt x="1381" y="17"/>
                </a:lnTo>
                <a:lnTo>
                  <a:pt x="1705" y="0"/>
                </a:lnTo>
                <a:lnTo>
                  <a:pt x="15331" y="0"/>
                </a:lnTo>
              </a:path>
            </a:pathLst>
          </a:custGeom>
          <a:noFill/>
          <a:ln w="28440">
            <a:solidFill>
              <a:srgbClr val="000000"/>
            </a:solidFill>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6259"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7283"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519CCE-9E52-436E-B53C-DDDF7A47768E}"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519CCE-9E52-436E-B53C-DDDF7A47768E}"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09201395-AA71-4866-A85D-F058C0FB86B0}" type="slidenum">
              <a:rPr lang="es-ES"/>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2100D6AC-3653-4C32-85EE-B903665D1253}" type="slidenum">
              <a:rPr lang="es-ES"/>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AE668E83-63FE-4C62-A064-6D2DB2E14887}" type="slidenum">
              <a:rPr lang="es-ES"/>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6219" y="71414"/>
            <a:ext cx="8545601" cy="654032"/>
          </a:xfrm>
        </p:spPr>
        <p:txBody>
          <a:bodyPr/>
          <a:lstStyle>
            <a:lvl1pPr>
              <a:defRPr b="1"/>
            </a:lvl1pPr>
          </a:lstStyle>
          <a:p>
            <a:r>
              <a:rPr lang="en-US" dirty="0" smtClean="0"/>
              <a:t>Click to edit Master title style</a:t>
            </a:r>
            <a:endParaRPr lang="en-IN" dirty="0"/>
          </a:p>
        </p:txBody>
      </p:sp>
      <p:sp>
        <p:nvSpPr>
          <p:cNvPr id="3" name="Content Placeholder 2"/>
          <p:cNvSpPr>
            <a:spLocks noGrp="1"/>
          </p:cNvSpPr>
          <p:nvPr>
            <p:ph idx="1"/>
          </p:nvPr>
        </p:nvSpPr>
        <p:spPr>
          <a:xfrm>
            <a:off x="285720" y="785794"/>
            <a:ext cx="8501122" cy="5340369"/>
          </a:xfrm>
        </p:spPr>
        <p:txBody>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EE87A819-5527-4415-910D-F0C0F7917856}" type="slidenum">
              <a:rPr lang="es-ES"/>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3A1946BF-0508-4CD0-9BB9-61EFECE8EDFE}" type="slidenum">
              <a:rPr lang="es-ES"/>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2703B0BF-5D7B-4464-8724-D3A8223CD15A}" type="slidenum">
              <a:rPr lang="es-ES"/>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8596" y="71414"/>
            <a:ext cx="8229600" cy="582594"/>
          </a:xfrm>
        </p:spPr>
        <p:txBody>
          <a:bodyPr/>
          <a:lstStyle>
            <a:lvl1pPr>
              <a:defRPr sz="4000"/>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FD8BE2BE-D838-4DD7-812E-96FD9B8CAB7E}" type="slidenum">
              <a:rPr lang="es-ES"/>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0B4B74A8-7D91-4865-BC23-65EF791DB377}" type="slidenum">
              <a:rPr lang="es-ES"/>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5AF98AD3-A728-44A0-955D-F34B64800725}" type="slidenum">
              <a:rPr lang="es-ES"/>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B5A12E79-A36E-43C1-B475-D7A9849C1709}" type="slidenum">
              <a:rPr lang="es-ES"/>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A2AE363-7982-48C2-9EFF-441801317CBA}"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Applet/Awt_Ex.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Applet/Awt_Ex_2.jav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Applet/Awt_Ex_3.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Applet/FrameApplet.java" TargetMode="External"/><Relationship Id="rId2" Type="http://schemas.openxmlformats.org/officeDocument/2006/relationships/hyperlink" Target="Applet/FrameWinEx.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hyperlink" Target="Applet/Panel_Ex.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Java_Ex/Applet/GridLayoutApplet.java" TargetMode="External"/><Relationship Id="rId2" Type="http://schemas.openxmlformats.org/officeDocument/2006/relationships/hyperlink" Target="Java_Ex/Applet/BorderLayoutApplet.java"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Applet/Button_Action.jav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Applet/ChoiceEvents.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Applet/MouseEventEx.java"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Applet/Key.java"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Applet/Demo_Focus.java"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Applet/TextFieldEvents.jav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Applet/Window_Ex.jav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924" y="1285860"/>
            <a:ext cx="6315092" cy="4357718"/>
          </a:xfrm>
        </p:spPr>
        <p:txBody>
          <a:bodyPr/>
          <a:lstStyle/>
          <a:p>
            <a:r>
              <a:rPr lang="en-US" b="1" dirty="0" smtClean="0"/>
              <a:t>AWT Components </a:t>
            </a:r>
            <a:br>
              <a:rPr lang="en-US" b="1" dirty="0" smtClean="0"/>
            </a:br>
            <a:r>
              <a:rPr lang="en-US" b="1" dirty="0" smtClean="0"/>
              <a:t>&amp; </a:t>
            </a:r>
            <a:br>
              <a:rPr lang="en-US" b="1" dirty="0" smtClean="0"/>
            </a:br>
            <a:r>
              <a:rPr lang="en-US" b="1" dirty="0" smtClean="0"/>
              <a:t>Event </a:t>
            </a:r>
            <a:r>
              <a:rPr lang="en-US" b="1" dirty="0" smtClean="0"/>
              <a:t>Handling</a:t>
            </a:r>
            <a:br>
              <a:rPr lang="en-US" b="1" dirty="0" smtClean="0"/>
            </a:br>
            <a:r>
              <a:rPr lang="en-US" b="1" dirty="0" smtClean="0"/>
              <a:t/>
            </a:r>
            <a:br>
              <a:rPr lang="en-US" b="1" dirty="0" smtClean="0"/>
            </a:br>
            <a:r>
              <a:rPr lang="en-US" b="1" dirty="0" smtClean="0"/>
              <a:t>Unit 4 &amp; Unit 5</a:t>
            </a:r>
            <a:r>
              <a:rPr lang="en-US" b="1" dirty="0" smtClean="0"/>
              <a:t/>
            </a:r>
            <a:br>
              <a:rPr lang="en-US" b="1" dirty="0" smtClean="0"/>
            </a:b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Label class</a:t>
            </a:r>
            <a:endParaRPr lang="en-US" dirty="0"/>
          </a:p>
        </p:txBody>
      </p:sp>
      <p:sp>
        <p:nvSpPr>
          <p:cNvPr id="3" name="Content Placeholder 2"/>
          <p:cNvSpPr>
            <a:spLocks noGrp="1"/>
          </p:cNvSpPr>
          <p:nvPr>
            <p:ph idx="1"/>
          </p:nvPr>
        </p:nvSpPr>
        <p:spPr/>
        <p:txBody>
          <a:bodyPr/>
          <a:lstStyle/>
          <a:p>
            <a:r>
              <a:rPr lang="en-GB" sz="2400" dirty="0" smtClean="0"/>
              <a:t>This class is a Component which displays a single line of text.</a:t>
            </a:r>
          </a:p>
          <a:p>
            <a:r>
              <a:rPr lang="en-GB" sz="2400" dirty="0" smtClean="0"/>
              <a:t>Labels are read-only.  That is, the user cannot click on a label to edit the text it displays.</a:t>
            </a:r>
          </a:p>
          <a:p>
            <a:r>
              <a:rPr lang="en-GB" sz="2400" dirty="0" smtClean="0"/>
              <a:t>Text can be aligned within the label</a:t>
            </a:r>
          </a:p>
          <a:p>
            <a:r>
              <a:rPr lang="en-GB" sz="2400" dirty="0" smtClean="0"/>
              <a:t>Constructors are:</a:t>
            </a:r>
          </a:p>
          <a:p>
            <a:pPr lvl="1"/>
            <a:r>
              <a:rPr lang="en-GB" sz="2000" dirty="0" smtClean="0"/>
              <a:t>Label()</a:t>
            </a:r>
          </a:p>
          <a:p>
            <a:pPr lvl="1"/>
            <a:r>
              <a:rPr lang="en-GB" sz="2000" dirty="0" smtClean="0"/>
              <a:t>Label(String label)</a:t>
            </a:r>
          </a:p>
          <a:p>
            <a:pPr lvl="1"/>
            <a:r>
              <a:rPr lang="en-GB" sz="2000" dirty="0" smtClean="0"/>
              <a:t>Label(String label, </a:t>
            </a:r>
            <a:r>
              <a:rPr lang="en-GB" sz="2000" dirty="0" err="1" smtClean="0"/>
              <a:t>int</a:t>
            </a:r>
            <a:r>
              <a:rPr lang="en-GB" sz="2000" dirty="0" smtClean="0"/>
              <a:t> align) </a:t>
            </a:r>
            <a:r>
              <a:rPr lang="en-GB" sz="2000" dirty="0" err="1" smtClean="0"/>
              <a:t>Label.LEFT,Label.RIGHT</a:t>
            </a:r>
            <a:r>
              <a:rPr lang="en-GB" sz="2000" dirty="0" smtClean="0"/>
              <a:t>, </a:t>
            </a:r>
            <a:r>
              <a:rPr lang="en-GB" sz="2000" dirty="0" err="1" smtClean="0"/>
              <a:t>Label.CENTER</a:t>
            </a:r>
            <a:r>
              <a:rPr lang="en-GB" sz="2000" dirty="0" smtClean="0"/>
              <a:t>  (Default align is left)</a:t>
            </a:r>
          </a:p>
          <a:p>
            <a:r>
              <a:rPr lang="en-GB" sz="2400" dirty="0" smtClean="0"/>
              <a:t>Methods:</a:t>
            </a:r>
          </a:p>
          <a:p>
            <a:pPr lvl="1"/>
            <a:r>
              <a:rPr lang="en-GB" sz="2000" dirty="0" smtClean="0"/>
              <a:t>String </a:t>
            </a:r>
            <a:r>
              <a:rPr lang="en-GB" sz="2000" dirty="0" err="1" smtClean="0"/>
              <a:t>getLabel</a:t>
            </a:r>
            <a:r>
              <a:rPr lang="en-GB" sz="2000" dirty="0" smtClean="0"/>
              <a:t>()</a:t>
            </a:r>
          </a:p>
          <a:p>
            <a:pPr lvl="1"/>
            <a:r>
              <a:rPr lang="en-GB" sz="2000" dirty="0"/>
              <a:t>v</a:t>
            </a:r>
            <a:r>
              <a:rPr lang="en-GB" sz="2000" dirty="0" smtClean="0"/>
              <a:t>oid </a:t>
            </a:r>
            <a:r>
              <a:rPr lang="en-GB" sz="2000" dirty="0" err="1" smtClean="0"/>
              <a:t>setLabel</a:t>
            </a:r>
            <a:r>
              <a:rPr lang="en-GB" sz="2000" dirty="0" smtClean="0"/>
              <a:t>()</a:t>
            </a:r>
          </a:p>
        </p:txBody>
      </p:sp>
      <p:sp>
        <p:nvSpPr>
          <p:cNvPr id="6" name="Rectangle 5"/>
          <p:cNvSpPr/>
          <p:nvPr/>
        </p:nvSpPr>
        <p:spPr>
          <a:xfrm>
            <a:off x="3857620" y="2928934"/>
            <a:ext cx="4857784" cy="707886"/>
          </a:xfrm>
          <a:prstGeom prst="rect">
            <a:avLst/>
          </a:prstGeom>
        </p:spPr>
        <p:txBody>
          <a:bodyPr wrap="square">
            <a:spAutoFit/>
          </a:bodyPr>
          <a:lstStyle/>
          <a:p>
            <a:r>
              <a:rPr lang="en-GB" sz="2000" b="1" dirty="0" smtClean="0">
                <a:solidFill>
                  <a:srgbClr val="FF0000"/>
                </a:solidFill>
              </a:rPr>
              <a:t>Ex: Label welcome = new Label(“Hi");</a:t>
            </a:r>
          </a:p>
          <a:p>
            <a:r>
              <a:rPr lang="en-GB" sz="2000" b="1" dirty="0" smtClean="0">
                <a:solidFill>
                  <a:srgbClr val="FF0000"/>
                </a:solidFill>
              </a:rPr>
              <a:t>       </a:t>
            </a:r>
            <a:r>
              <a:rPr lang="en-GB" sz="2000" b="1" dirty="0" err="1" smtClean="0">
                <a:solidFill>
                  <a:srgbClr val="FF0000"/>
                </a:solidFill>
              </a:rPr>
              <a:t>this.add</a:t>
            </a:r>
            <a:r>
              <a:rPr lang="en-GB" sz="2000" b="1" dirty="0" smtClean="0">
                <a:solidFill>
                  <a:srgbClr val="FF0000"/>
                </a:solidFill>
              </a:rPr>
              <a:t>(welcome);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Button class</a:t>
            </a:r>
            <a:endParaRPr lang="en-US" dirty="0"/>
          </a:p>
        </p:txBody>
      </p:sp>
      <p:sp>
        <p:nvSpPr>
          <p:cNvPr id="3" name="Content Placeholder 2"/>
          <p:cNvSpPr>
            <a:spLocks noGrp="1"/>
          </p:cNvSpPr>
          <p:nvPr>
            <p:ph idx="1"/>
          </p:nvPr>
        </p:nvSpPr>
        <p:spPr/>
        <p:txBody>
          <a:bodyPr/>
          <a:lstStyle/>
          <a:p>
            <a:r>
              <a:rPr lang="en-GB" dirty="0" smtClean="0"/>
              <a:t>This class represents a push-button with label.</a:t>
            </a:r>
          </a:p>
          <a:p>
            <a:r>
              <a:rPr lang="en-GB" dirty="0" smtClean="0"/>
              <a:t>Constructors:</a:t>
            </a:r>
          </a:p>
          <a:p>
            <a:pPr lvl="1"/>
            <a:r>
              <a:rPr lang="en-GB" dirty="0" smtClean="0"/>
              <a:t>Button( )</a:t>
            </a:r>
          </a:p>
          <a:p>
            <a:pPr lvl="1"/>
            <a:r>
              <a:rPr lang="en-GB" dirty="0" smtClean="0"/>
              <a:t>Button(String caption)</a:t>
            </a:r>
          </a:p>
          <a:p>
            <a:r>
              <a:rPr lang="en-GB" dirty="0" smtClean="0"/>
              <a:t>For ex:</a:t>
            </a:r>
          </a:p>
          <a:p>
            <a:pPr lvl="1"/>
            <a:r>
              <a:rPr lang="en-GB" dirty="0" smtClean="0"/>
              <a:t>	Button </a:t>
            </a:r>
            <a:r>
              <a:rPr lang="en-GB" dirty="0" err="1" smtClean="0"/>
              <a:t>okButton</a:t>
            </a:r>
            <a:r>
              <a:rPr lang="en-GB" dirty="0" smtClean="0"/>
              <a:t> = new Button("Ok");</a:t>
            </a:r>
          </a:p>
          <a:p>
            <a:pPr lvl="1"/>
            <a:r>
              <a:rPr lang="en-GB" dirty="0" smtClean="0"/>
              <a:t>	Button </a:t>
            </a:r>
            <a:r>
              <a:rPr lang="en-GB" dirty="0" err="1" smtClean="0"/>
              <a:t>cancelButton</a:t>
            </a:r>
            <a:r>
              <a:rPr lang="en-GB" dirty="0" smtClean="0"/>
              <a:t> = new Button("Cancel");</a:t>
            </a:r>
          </a:p>
          <a:p>
            <a:pPr lvl="1"/>
            <a:r>
              <a:rPr lang="en-GB" dirty="0" smtClean="0"/>
              <a:t>	</a:t>
            </a:r>
            <a:r>
              <a:rPr lang="en-GB" dirty="0" err="1" smtClean="0"/>
              <a:t>this.add</a:t>
            </a:r>
            <a:r>
              <a:rPr lang="en-GB" dirty="0" smtClean="0"/>
              <a:t>(</a:t>
            </a:r>
            <a:r>
              <a:rPr lang="en-GB" dirty="0" err="1" smtClean="0"/>
              <a:t>okButton</a:t>
            </a:r>
            <a:r>
              <a:rPr lang="en-GB" dirty="0" smtClean="0"/>
              <a:t>));</a:t>
            </a:r>
          </a:p>
          <a:p>
            <a:pPr lvl="1"/>
            <a:r>
              <a:rPr lang="en-GB" dirty="0" smtClean="0"/>
              <a:t>	</a:t>
            </a:r>
            <a:r>
              <a:rPr lang="en-GB" dirty="0" err="1" smtClean="0"/>
              <a:t>this.add</a:t>
            </a:r>
            <a:r>
              <a:rPr lang="en-GB" dirty="0" smtClean="0"/>
              <a:t>(</a:t>
            </a:r>
            <a:r>
              <a:rPr lang="en-GB" dirty="0" err="1" smtClean="0"/>
              <a:t>cancelButton</a:t>
            </a:r>
            <a:r>
              <a:rPr lang="en-GB" dirty="0" smtClean="0"/>
              <a:t>));</a:t>
            </a:r>
          </a:p>
          <a:p>
            <a:r>
              <a:rPr lang="en-GB" b="1" dirty="0" smtClean="0">
                <a:solidFill>
                  <a:srgbClr val="FF0000"/>
                </a:solidFill>
                <a:hlinkClick r:id="rId2" action="ppaction://hlinkfile"/>
              </a:rPr>
              <a:t>Example</a:t>
            </a:r>
            <a:endParaRPr lang="en-GB" b="1" dirty="0" smtClean="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Checkbox class</a:t>
            </a:r>
            <a:endParaRPr lang="en-US" dirty="0"/>
          </a:p>
        </p:txBody>
      </p:sp>
      <p:sp>
        <p:nvSpPr>
          <p:cNvPr id="3" name="Content Placeholder 2"/>
          <p:cNvSpPr>
            <a:spLocks noGrp="1"/>
          </p:cNvSpPr>
          <p:nvPr>
            <p:ph idx="1"/>
          </p:nvPr>
        </p:nvSpPr>
        <p:spPr>
          <a:xfrm>
            <a:off x="285720" y="660399"/>
            <a:ext cx="8501122" cy="6197601"/>
          </a:xfrm>
        </p:spPr>
        <p:txBody>
          <a:bodyPr/>
          <a:lstStyle/>
          <a:p>
            <a:r>
              <a:rPr lang="en-GB" sz="2400" dirty="0" smtClean="0"/>
              <a:t>This class represents a GUI checkbox with a label.</a:t>
            </a:r>
          </a:p>
          <a:p>
            <a:r>
              <a:rPr lang="en-GB" sz="2400" dirty="0" smtClean="0"/>
              <a:t>The Checkbox maintains a boolean state indicating whether it is checked or not.</a:t>
            </a:r>
          </a:p>
          <a:p>
            <a:r>
              <a:rPr lang="en-GB" sz="2400" dirty="0" smtClean="0"/>
              <a:t>If a Checkbox is added to a </a:t>
            </a:r>
            <a:r>
              <a:rPr lang="en-GB" sz="2400" b="1" dirty="0" smtClean="0">
                <a:solidFill>
                  <a:srgbClr val="00B0F0"/>
                </a:solidFill>
              </a:rPr>
              <a:t>CheckBoxGroup</a:t>
            </a:r>
            <a:r>
              <a:rPr lang="en-GB" sz="2400" dirty="0" smtClean="0"/>
              <a:t>, it will behave like a </a:t>
            </a:r>
            <a:r>
              <a:rPr lang="en-GB" sz="2400" b="1" dirty="0" smtClean="0">
                <a:solidFill>
                  <a:srgbClr val="00B0F0"/>
                </a:solidFill>
              </a:rPr>
              <a:t>radio button</a:t>
            </a:r>
            <a:r>
              <a:rPr lang="en-GB" sz="2400" dirty="0" smtClean="0"/>
              <a:t>.</a:t>
            </a:r>
          </a:p>
          <a:p>
            <a:r>
              <a:rPr lang="en-GB" sz="2400" dirty="0" smtClean="0"/>
              <a:t>Constructors are:</a:t>
            </a:r>
          </a:p>
          <a:p>
            <a:pPr lvl="1"/>
            <a:r>
              <a:rPr lang="en-GB" sz="2000" dirty="0" smtClean="0"/>
              <a:t>Checkbox()</a:t>
            </a:r>
          </a:p>
          <a:p>
            <a:pPr lvl="1"/>
            <a:r>
              <a:rPr lang="en-GB" sz="2000" dirty="0" smtClean="0"/>
              <a:t>Checkbox(String label)</a:t>
            </a:r>
          </a:p>
          <a:p>
            <a:pPr lvl="1"/>
            <a:r>
              <a:rPr lang="en-GB" sz="2000" dirty="0" smtClean="0"/>
              <a:t>Checkbox(String </a:t>
            </a:r>
            <a:r>
              <a:rPr lang="en-GB" sz="2000" dirty="0" err="1" smtClean="0"/>
              <a:t>label,boolean</a:t>
            </a:r>
            <a:r>
              <a:rPr lang="en-GB" sz="2000" dirty="0" smtClean="0"/>
              <a:t> on)</a:t>
            </a:r>
          </a:p>
          <a:p>
            <a:pPr lvl="1"/>
            <a:r>
              <a:rPr lang="en-GB" sz="2000" dirty="0" smtClean="0"/>
              <a:t>Checkbox(String </a:t>
            </a:r>
            <a:r>
              <a:rPr lang="en-GB" sz="2000" dirty="0" err="1" smtClean="0"/>
              <a:t>label,boolean</a:t>
            </a:r>
            <a:r>
              <a:rPr lang="en-GB" sz="2000" dirty="0" smtClean="0"/>
              <a:t> on, </a:t>
            </a:r>
            <a:r>
              <a:rPr lang="en-GB" sz="2000" dirty="0" err="1" smtClean="0"/>
              <a:t>CheckboxGroup</a:t>
            </a:r>
            <a:r>
              <a:rPr lang="en-GB" sz="2000" dirty="0" smtClean="0"/>
              <a:t> </a:t>
            </a:r>
            <a:r>
              <a:rPr lang="en-GB" sz="2000" dirty="0" err="1" smtClean="0"/>
              <a:t>gr</a:t>
            </a:r>
            <a:r>
              <a:rPr lang="en-GB" sz="2000" dirty="0" smtClean="0"/>
              <a:t>)</a:t>
            </a:r>
          </a:p>
          <a:p>
            <a:pPr lvl="1"/>
            <a:r>
              <a:rPr lang="en-GB" sz="2000" dirty="0" smtClean="0"/>
              <a:t>Checkbox(String label, </a:t>
            </a:r>
            <a:r>
              <a:rPr lang="en-GB" sz="2000" dirty="0" err="1" smtClean="0"/>
              <a:t>CheckboxGroup</a:t>
            </a:r>
            <a:r>
              <a:rPr lang="en-GB" sz="2000" dirty="0" smtClean="0"/>
              <a:t> </a:t>
            </a:r>
            <a:r>
              <a:rPr lang="en-GB" sz="2000" dirty="0" err="1" smtClean="0"/>
              <a:t>gr</a:t>
            </a:r>
            <a:r>
              <a:rPr lang="en-GB" sz="2000" dirty="0" smtClean="0"/>
              <a:t> ,boolean on)</a:t>
            </a:r>
          </a:p>
          <a:p>
            <a:r>
              <a:rPr lang="en-GB" sz="2400" dirty="0" smtClean="0"/>
              <a:t>Methods:</a:t>
            </a:r>
          </a:p>
          <a:p>
            <a:pPr lvl="1"/>
            <a:r>
              <a:rPr lang="en-GB" sz="2000" dirty="0" smtClean="0"/>
              <a:t>String </a:t>
            </a:r>
            <a:r>
              <a:rPr lang="en-GB" sz="2000" dirty="0" err="1" smtClean="0"/>
              <a:t>getLabel</a:t>
            </a:r>
            <a:r>
              <a:rPr lang="en-GB" sz="2000" dirty="0" smtClean="0"/>
              <a:t>() , void </a:t>
            </a:r>
            <a:r>
              <a:rPr lang="en-GB" sz="2000" dirty="0" err="1" smtClean="0"/>
              <a:t>setLabel</a:t>
            </a:r>
            <a:r>
              <a:rPr lang="en-GB" sz="2000" dirty="0" smtClean="0"/>
              <a:t>()</a:t>
            </a:r>
          </a:p>
          <a:p>
            <a:pPr lvl="1"/>
            <a:r>
              <a:rPr lang="en-GB" sz="2000" dirty="0" smtClean="0"/>
              <a:t>boolean </a:t>
            </a:r>
            <a:r>
              <a:rPr lang="en-GB" sz="2000" dirty="0" err="1" smtClean="0"/>
              <a:t>getState</a:t>
            </a:r>
            <a:r>
              <a:rPr lang="en-GB" sz="2000" dirty="0" smtClean="0"/>
              <a:t>(), void </a:t>
            </a:r>
            <a:r>
              <a:rPr lang="en-GB" sz="2000" dirty="0" err="1" smtClean="0"/>
              <a:t>setState</a:t>
            </a:r>
            <a:r>
              <a:rPr lang="en-GB" sz="2000" dirty="0" smtClean="0"/>
              <a:t>(boolean state)</a:t>
            </a:r>
          </a:p>
        </p:txBody>
      </p:sp>
      <p:sp>
        <p:nvSpPr>
          <p:cNvPr id="6" name="Rectangle 5"/>
          <p:cNvSpPr/>
          <p:nvPr/>
        </p:nvSpPr>
        <p:spPr>
          <a:xfrm>
            <a:off x="3346692" y="2852936"/>
            <a:ext cx="5797308" cy="646331"/>
          </a:xfrm>
          <a:prstGeom prst="rect">
            <a:avLst/>
          </a:prstGeom>
        </p:spPr>
        <p:txBody>
          <a:bodyPr wrap="square">
            <a:spAutoFit/>
          </a:bodyPr>
          <a:lstStyle/>
          <a:p>
            <a:r>
              <a:rPr lang="en-US" b="1" dirty="0" smtClean="0">
                <a:solidFill>
                  <a:srgbClr val="FF0000"/>
                </a:solidFill>
              </a:rPr>
              <a:t>Ex: Checkbox cbOk = new Checkbox(“OK”,true)</a:t>
            </a:r>
          </a:p>
          <a:p>
            <a:r>
              <a:rPr lang="en-US" b="1" dirty="0" smtClean="0">
                <a:solidFill>
                  <a:srgbClr val="FF0000"/>
                </a:solidFill>
              </a:rPr>
              <a:t>       this.add(</a:t>
            </a:r>
            <a:r>
              <a:rPr lang="en-US" b="1" dirty="0" err="1" smtClean="0">
                <a:solidFill>
                  <a:srgbClr val="FF0000"/>
                </a:solidFill>
              </a:rPr>
              <a:t>cbOk</a:t>
            </a:r>
            <a:r>
              <a:rPr lang="en-US" b="1" dirty="0" smtClean="0">
                <a:solidFill>
                  <a:srgbClr val="FF0000"/>
                </a:solidFill>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Choice Class</a:t>
            </a:r>
            <a:endParaRPr lang="en-US" dirty="0"/>
          </a:p>
        </p:txBody>
      </p:sp>
      <p:sp>
        <p:nvSpPr>
          <p:cNvPr id="3" name="Content Placeholder 2"/>
          <p:cNvSpPr>
            <a:spLocks noGrp="1"/>
          </p:cNvSpPr>
          <p:nvPr>
            <p:ph idx="1"/>
          </p:nvPr>
        </p:nvSpPr>
        <p:spPr>
          <a:xfrm>
            <a:off x="285720" y="785794"/>
            <a:ext cx="8501122" cy="5929354"/>
          </a:xfrm>
        </p:spPr>
        <p:txBody>
          <a:bodyPr/>
          <a:lstStyle/>
          <a:p>
            <a:r>
              <a:rPr lang="en-GB" sz="2400" dirty="0" smtClean="0"/>
              <a:t>This class represents a dropdown list of Strings.</a:t>
            </a:r>
          </a:p>
          <a:p>
            <a:r>
              <a:rPr lang="en-GB" sz="2400" dirty="0" smtClean="0"/>
              <a:t>Only one item from the list can be selected at one time and the currently selected element is displayed.</a:t>
            </a:r>
          </a:p>
          <a:p>
            <a:r>
              <a:rPr lang="en-GB" sz="2400" dirty="0" smtClean="0"/>
              <a:t>Constructors: Choice()</a:t>
            </a:r>
          </a:p>
          <a:p>
            <a:r>
              <a:rPr lang="en-GB" sz="2400" dirty="0" smtClean="0"/>
              <a:t>Methods:</a:t>
            </a:r>
          </a:p>
          <a:p>
            <a:pPr lvl="1"/>
            <a:r>
              <a:rPr lang="en-IN" sz="2000" dirty="0" smtClean="0"/>
              <a:t>void add(String item)</a:t>
            </a:r>
          </a:p>
          <a:p>
            <a:pPr lvl="1"/>
            <a:r>
              <a:rPr lang="en-IN" sz="2000" dirty="0" smtClean="0"/>
              <a:t>void insert(String item, </a:t>
            </a:r>
            <a:r>
              <a:rPr lang="en-IN" sz="2000" dirty="0" err="1" smtClean="0"/>
              <a:t>int</a:t>
            </a:r>
            <a:r>
              <a:rPr lang="en-IN" sz="2000" dirty="0" smtClean="0"/>
              <a:t> index)</a:t>
            </a:r>
          </a:p>
          <a:p>
            <a:pPr lvl="1"/>
            <a:r>
              <a:rPr lang="en-IN" sz="2000" dirty="0" smtClean="0"/>
              <a:t>void remove(String item)</a:t>
            </a:r>
          </a:p>
          <a:p>
            <a:pPr lvl="1"/>
            <a:r>
              <a:rPr lang="en-IN" sz="2000" dirty="0" smtClean="0"/>
              <a:t>void remove(</a:t>
            </a:r>
            <a:r>
              <a:rPr lang="en-IN" sz="2000" dirty="0" err="1" smtClean="0"/>
              <a:t>int</a:t>
            </a:r>
            <a:r>
              <a:rPr lang="en-IN" sz="2000" dirty="0" smtClean="0"/>
              <a:t> position)</a:t>
            </a:r>
          </a:p>
          <a:p>
            <a:pPr lvl="1"/>
            <a:r>
              <a:rPr lang="en-IN" sz="2000" dirty="0" smtClean="0"/>
              <a:t>void </a:t>
            </a:r>
            <a:r>
              <a:rPr lang="en-IN" sz="2000" dirty="0" err="1" smtClean="0"/>
              <a:t>removeAll</a:t>
            </a:r>
            <a:r>
              <a:rPr lang="en-IN" sz="2000" dirty="0" smtClean="0"/>
              <a:t>()</a:t>
            </a:r>
          </a:p>
          <a:p>
            <a:pPr lvl="1"/>
            <a:r>
              <a:rPr lang="en-IN" sz="2000" dirty="0" smtClean="0"/>
              <a:t>String </a:t>
            </a:r>
            <a:r>
              <a:rPr lang="en-IN" sz="2000" dirty="0" err="1" smtClean="0"/>
              <a:t>getSelectedItem</a:t>
            </a:r>
            <a:r>
              <a:rPr lang="en-IN" sz="2000" dirty="0" smtClean="0"/>
              <a:t>()</a:t>
            </a:r>
          </a:p>
          <a:p>
            <a:pPr lvl="1"/>
            <a:r>
              <a:rPr lang="en-IN" sz="2000" dirty="0" smtClean="0"/>
              <a:t> </a:t>
            </a:r>
            <a:r>
              <a:rPr lang="en-IN" sz="2000" dirty="0" err="1" smtClean="0"/>
              <a:t>int</a:t>
            </a:r>
            <a:r>
              <a:rPr lang="en-IN" sz="2000" dirty="0" smtClean="0"/>
              <a:t> </a:t>
            </a:r>
            <a:r>
              <a:rPr lang="en-IN" sz="2000" dirty="0" err="1" smtClean="0"/>
              <a:t>getSelectedIndex</a:t>
            </a:r>
            <a:r>
              <a:rPr lang="en-IN" sz="2000" dirty="0" smtClean="0"/>
              <a:t>()</a:t>
            </a:r>
          </a:p>
          <a:p>
            <a:pPr lvl="1"/>
            <a:endParaRPr lang="en-GB"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class…</a:t>
            </a:r>
            <a:endParaRPr lang="en-IN" dirty="0"/>
          </a:p>
        </p:txBody>
      </p:sp>
      <p:sp>
        <p:nvSpPr>
          <p:cNvPr id="3" name="Content Placeholder 2"/>
          <p:cNvSpPr>
            <a:spLocks noGrp="1"/>
          </p:cNvSpPr>
          <p:nvPr>
            <p:ph idx="1"/>
          </p:nvPr>
        </p:nvSpPr>
        <p:spPr/>
        <p:txBody>
          <a:bodyPr/>
          <a:lstStyle/>
          <a:p>
            <a:r>
              <a:rPr lang="en-GB" dirty="0" smtClean="0"/>
              <a:t>For ex:	</a:t>
            </a:r>
          </a:p>
          <a:p>
            <a:pPr lvl="1">
              <a:buNone/>
            </a:pPr>
            <a:r>
              <a:rPr lang="en-GB" dirty="0" smtClean="0"/>
              <a:t>	Choice </a:t>
            </a:r>
            <a:r>
              <a:rPr lang="en-GB" dirty="0" err="1" smtClean="0"/>
              <a:t>aChoice</a:t>
            </a:r>
            <a:r>
              <a:rPr lang="en-GB" dirty="0" smtClean="0"/>
              <a:t> = new Choice();</a:t>
            </a:r>
          </a:p>
          <a:p>
            <a:pPr lvl="1">
              <a:buNone/>
            </a:pPr>
            <a:r>
              <a:rPr lang="en-GB" dirty="0" smtClean="0"/>
              <a:t>	</a:t>
            </a:r>
            <a:r>
              <a:rPr lang="en-GB" dirty="0" err="1" smtClean="0"/>
              <a:t>aChoice.add</a:t>
            </a:r>
            <a:r>
              <a:rPr lang="en-GB" dirty="0" smtClean="0"/>
              <a:t>(“Java");</a:t>
            </a:r>
          </a:p>
          <a:p>
            <a:pPr lvl="1">
              <a:buNone/>
            </a:pPr>
            <a:r>
              <a:rPr lang="en-GB" dirty="0" smtClean="0"/>
              <a:t>	</a:t>
            </a:r>
            <a:r>
              <a:rPr lang="en-GB" dirty="0" err="1" smtClean="0"/>
              <a:t>aChoice.add</a:t>
            </a:r>
            <a:r>
              <a:rPr lang="en-GB" dirty="0" smtClean="0"/>
              <a:t>(“Oracle");</a:t>
            </a:r>
          </a:p>
          <a:p>
            <a:pPr lvl="1">
              <a:buNone/>
            </a:pPr>
            <a:r>
              <a:rPr lang="en-GB" dirty="0" smtClean="0"/>
              <a:t>	</a:t>
            </a:r>
            <a:r>
              <a:rPr lang="en-GB" dirty="0" err="1" smtClean="0"/>
              <a:t>aChoice.add</a:t>
            </a:r>
            <a:r>
              <a:rPr lang="en-GB" dirty="0" smtClean="0"/>
              <a:t>(“OS");</a:t>
            </a:r>
          </a:p>
          <a:p>
            <a:pPr lvl="1">
              <a:buNone/>
            </a:pPr>
            <a:r>
              <a:rPr lang="en-GB" dirty="0" smtClean="0"/>
              <a:t>	</a:t>
            </a:r>
            <a:r>
              <a:rPr lang="en-GB" dirty="0" err="1" smtClean="0"/>
              <a:t>aChoice.add</a:t>
            </a:r>
            <a:r>
              <a:rPr lang="en-GB" dirty="0" smtClean="0"/>
              <a:t>(“CG");</a:t>
            </a:r>
          </a:p>
          <a:p>
            <a:pPr lvl="1">
              <a:buNone/>
            </a:pPr>
            <a:r>
              <a:rPr lang="en-GB" dirty="0" smtClean="0"/>
              <a:t>   </a:t>
            </a:r>
            <a:r>
              <a:rPr lang="en-GB" dirty="0" err="1" smtClean="0"/>
              <a:t>this.add</a:t>
            </a:r>
            <a:r>
              <a:rPr lang="en-GB" dirty="0" smtClean="0"/>
              <a:t>(</a:t>
            </a:r>
            <a:r>
              <a:rPr lang="en-GB" dirty="0" err="1" smtClean="0"/>
              <a:t>aChoice</a:t>
            </a:r>
            <a:r>
              <a:rPr lang="en-GB" dirty="0" smtClean="0"/>
              <a:t>);</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class</a:t>
            </a:r>
            <a:endParaRPr lang="en-US" dirty="0"/>
          </a:p>
        </p:txBody>
      </p:sp>
      <p:sp>
        <p:nvSpPr>
          <p:cNvPr id="3" name="Content Placeholder 2"/>
          <p:cNvSpPr>
            <a:spLocks noGrp="1"/>
          </p:cNvSpPr>
          <p:nvPr>
            <p:ph idx="1"/>
          </p:nvPr>
        </p:nvSpPr>
        <p:spPr>
          <a:xfrm>
            <a:off x="285720" y="785794"/>
            <a:ext cx="8501122" cy="5786478"/>
          </a:xfrm>
        </p:spPr>
        <p:txBody>
          <a:bodyPr/>
          <a:lstStyle/>
          <a:p>
            <a:r>
              <a:rPr lang="en-GB" sz="2400" dirty="0" smtClean="0"/>
              <a:t>This class is a Component which displays a list of Strings.</a:t>
            </a:r>
          </a:p>
          <a:p>
            <a:r>
              <a:rPr lang="en-GB" sz="2400" dirty="0" smtClean="0"/>
              <a:t>The list is scrollable, if necessary.</a:t>
            </a:r>
          </a:p>
          <a:p>
            <a:r>
              <a:rPr lang="en-GB" sz="2400" dirty="0" smtClean="0"/>
              <a:t>Sometimes called Listbox in other languages.</a:t>
            </a:r>
          </a:p>
          <a:p>
            <a:r>
              <a:rPr lang="en-GB" sz="2400" dirty="0" smtClean="0"/>
              <a:t>Lists can be set up to allow single or multiple selections.</a:t>
            </a:r>
          </a:p>
          <a:p>
            <a:r>
              <a:rPr lang="en-GB" sz="2400" dirty="0" smtClean="0"/>
              <a:t>The list will return an array indicating which Strings are selected</a:t>
            </a:r>
          </a:p>
          <a:p>
            <a:r>
              <a:rPr lang="en-GB" dirty="0" smtClean="0"/>
              <a:t>Constructors:</a:t>
            </a:r>
          </a:p>
          <a:p>
            <a:pPr lvl="1"/>
            <a:r>
              <a:rPr lang="en-GB" dirty="0" smtClean="0"/>
              <a:t>List()</a:t>
            </a:r>
          </a:p>
          <a:p>
            <a:pPr lvl="1"/>
            <a:r>
              <a:rPr lang="en-GB" dirty="0" smtClean="0"/>
              <a:t>List(</a:t>
            </a:r>
            <a:r>
              <a:rPr lang="en-GB" dirty="0" err="1" smtClean="0"/>
              <a:t>int</a:t>
            </a:r>
            <a:r>
              <a:rPr lang="en-GB" dirty="0" smtClean="0"/>
              <a:t> num)</a:t>
            </a:r>
          </a:p>
          <a:p>
            <a:pPr lvl="1"/>
            <a:r>
              <a:rPr lang="en-GB" dirty="0" smtClean="0"/>
              <a:t>List(</a:t>
            </a:r>
            <a:r>
              <a:rPr lang="en-GB" dirty="0" err="1" smtClean="0"/>
              <a:t>int</a:t>
            </a:r>
            <a:r>
              <a:rPr lang="en-GB" dirty="0" smtClean="0"/>
              <a:t> num, boolean multi)</a:t>
            </a:r>
          </a:p>
          <a:p>
            <a:r>
              <a:rPr lang="en-GB" dirty="0" smtClean="0"/>
              <a:t>Methods: </a:t>
            </a:r>
            <a:r>
              <a:rPr lang="en-GB" sz="2400" dirty="0" smtClean="0"/>
              <a:t>String[] </a:t>
            </a:r>
            <a:r>
              <a:rPr lang="en-GB" sz="2400" dirty="0" err="1" smtClean="0"/>
              <a:t>getSelectedItems</a:t>
            </a:r>
            <a:r>
              <a:rPr lang="en-GB" sz="2400" dirty="0" smtClean="0"/>
              <a:t>(),  </a:t>
            </a:r>
          </a:p>
          <a:p>
            <a:pPr>
              <a:buNone/>
            </a:pPr>
            <a:r>
              <a:rPr lang="en-GB" sz="2400" dirty="0" smtClean="0"/>
              <a:t>		            </a:t>
            </a:r>
            <a:r>
              <a:rPr lang="en-GB" sz="2400" dirty="0" err="1" smtClean="0"/>
              <a:t>int</a:t>
            </a:r>
            <a:r>
              <a:rPr lang="en-GB" sz="2400" dirty="0" smtClean="0"/>
              <a:t>[] </a:t>
            </a:r>
            <a:r>
              <a:rPr lang="en-GB" sz="2400" dirty="0" err="1" smtClean="0"/>
              <a:t>getSelected</a:t>
            </a:r>
            <a:r>
              <a:rPr lang="en-GB" sz="2400" dirty="0" smtClean="0"/>
              <a:t> Indexes()</a:t>
            </a:r>
          </a:p>
          <a:p>
            <a:pPr lvl="1"/>
            <a:r>
              <a:rPr lang="en-GB" b="1" dirty="0" smtClean="0">
                <a:solidFill>
                  <a:srgbClr val="660066"/>
                </a:solidFill>
              </a:rPr>
              <a:t>Others are Similar as Choice class</a:t>
            </a:r>
            <a:endParaRPr lang="en-GB" sz="2000" b="1" dirty="0" smtClean="0">
              <a:solidFill>
                <a:srgbClr val="660066"/>
              </a:solidFill>
            </a:endParaRPr>
          </a:p>
          <a:p>
            <a:endParaRPr lang="en-GB" sz="1800" dirty="0" smtClean="0"/>
          </a:p>
          <a:p>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class…</a:t>
            </a:r>
            <a:endParaRPr lang="en-IN" dirty="0"/>
          </a:p>
        </p:txBody>
      </p:sp>
      <p:sp>
        <p:nvSpPr>
          <p:cNvPr id="3" name="Content Placeholder 2"/>
          <p:cNvSpPr>
            <a:spLocks noGrp="1"/>
          </p:cNvSpPr>
          <p:nvPr>
            <p:ph idx="1"/>
          </p:nvPr>
        </p:nvSpPr>
        <p:spPr/>
        <p:txBody>
          <a:bodyPr/>
          <a:lstStyle/>
          <a:p>
            <a:r>
              <a:rPr lang="en-GB" sz="2400" dirty="0" smtClean="0"/>
              <a:t>For ex:</a:t>
            </a:r>
          </a:p>
          <a:p>
            <a:pPr>
              <a:buNone/>
            </a:pPr>
            <a:r>
              <a:rPr lang="en-GB" sz="2600" dirty="0" smtClean="0"/>
              <a:t>	List </a:t>
            </a:r>
            <a:r>
              <a:rPr lang="en-GB" sz="2600" dirty="0" err="1" smtClean="0"/>
              <a:t>aList</a:t>
            </a:r>
            <a:r>
              <a:rPr lang="en-GB" sz="2600" dirty="0" smtClean="0"/>
              <a:t> = new List(4,true);</a:t>
            </a:r>
          </a:p>
          <a:p>
            <a:pPr>
              <a:buNone/>
            </a:pPr>
            <a:r>
              <a:rPr lang="en-GB" sz="2600" dirty="0" smtClean="0"/>
              <a:t>	</a:t>
            </a:r>
            <a:r>
              <a:rPr lang="en-GB" sz="2600" dirty="0" err="1" smtClean="0"/>
              <a:t>aList.add</a:t>
            </a:r>
            <a:r>
              <a:rPr lang="en-GB" sz="2600" dirty="0" smtClean="0"/>
              <a:t>(“JAVA");</a:t>
            </a:r>
          </a:p>
          <a:p>
            <a:pPr>
              <a:buNone/>
            </a:pPr>
            <a:r>
              <a:rPr lang="en-GB" sz="2600" dirty="0" smtClean="0"/>
              <a:t>	</a:t>
            </a:r>
            <a:r>
              <a:rPr lang="en-GB" sz="2600" dirty="0" err="1" smtClean="0"/>
              <a:t>aList.add</a:t>
            </a:r>
            <a:r>
              <a:rPr lang="en-GB" sz="2600" dirty="0" smtClean="0"/>
              <a:t>(“Oracle");</a:t>
            </a:r>
          </a:p>
          <a:p>
            <a:pPr>
              <a:buNone/>
            </a:pPr>
            <a:r>
              <a:rPr lang="en-GB" sz="2600" dirty="0" smtClean="0"/>
              <a:t>	</a:t>
            </a:r>
            <a:r>
              <a:rPr lang="en-GB" sz="2600" dirty="0" err="1" smtClean="0"/>
              <a:t>aList.add</a:t>
            </a:r>
            <a:r>
              <a:rPr lang="en-GB" sz="2600" dirty="0" smtClean="0"/>
              <a:t>(“CG");</a:t>
            </a:r>
          </a:p>
          <a:p>
            <a:pPr>
              <a:buNone/>
            </a:pPr>
            <a:r>
              <a:rPr lang="en-GB" sz="2600" dirty="0" smtClean="0"/>
              <a:t>	</a:t>
            </a:r>
            <a:r>
              <a:rPr lang="en-GB" sz="2600" dirty="0" err="1" smtClean="0"/>
              <a:t>aList.add</a:t>
            </a:r>
            <a:r>
              <a:rPr lang="en-GB" sz="2600" dirty="0" smtClean="0"/>
              <a:t>(“OS");</a:t>
            </a:r>
          </a:p>
          <a:p>
            <a:pPr>
              <a:buNone/>
            </a:pPr>
            <a:r>
              <a:rPr lang="en-GB" sz="2600" dirty="0" smtClean="0"/>
              <a:t>	</a:t>
            </a:r>
            <a:r>
              <a:rPr lang="en-GB" sz="2600" dirty="0" err="1" smtClean="0"/>
              <a:t>this.add</a:t>
            </a:r>
            <a:r>
              <a:rPr lang="en-GB" sz="2600" dirty="0" smtClean="0"/>
              <a:t>(</a:t>
            </a:r>
            <a:r>
              <a:rPr lang="en-GB" sz="2600" dirty="0" err="1" smtClean="0"/>
              <a:t>aList</a:t>
            </a:r>
            <a:r>
              <a:rPr lang="en-GB" sz="2600" dirty="0" smtClean="0"/>
              <a:t>);</a:t>
            </a:r>
          </a:p>
          <a:p>
            <a:pPr>
              <a:buNone/>
            </a:pPr>
            <a:r>
              <a:rPr lang="en-GB" sz="2600" b="1" dirty="0" smtClean="0">
                <a:hlinkClick r:id="rId2" action="ppaction://hlinkfile"/>
              </a:rPr>
              <a:t>Example:</a:t>
            </a:r>
            <a:endParaRPr lang="en-IN"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TextField class</a:t>
            </a:r>
            <a:endParaRPr lang="en-US" dirty="0"/>
          </a:p>
        </p:txBody>
      </p:sp>
      <p:sp>
        <p:nvSpPr>
          <p:cNvPr id="3" name="Content Placeholder 2"/>
          <p:cNvSpPr>
            <a:spLocks noGrp="1"/>
          </p:cNvSpPr>
          <p:nvPr>
            <p:ph idx="1"/>
          </p:nvPr>
        </p:nvSpPr>
        <p:spPr>
          <a:xfrm>
            <a:off x="251520" y="692696"/>
            <a:ext cx="8712968" cy="5688632"/>
          </a:xfrm>
        </p:spPr>
        <p:txBody>
          <a:bodyPr/>
          <a:lstStyle/>
          <a:p>
            <a:r>
              <a:rPr lang="en-GB" dirty="0" smtClean="0"/>
              <a:t>This class displays a single line of optionally editable text.</a:t>
            </a:r>
          </a:p>
          <a:p>
            <a:r>
              <a:rPr lang="en-GB" dirty="0" smtClean="0"/>
              <a:t>This is one of the most commonly used Components in the AWT</a:t>
            </a:r>
          </a:p>
          <a:p>
            <a:r>
              <a:rPr lang="en-GB" dirty="0" smtClean="0"/>
              <a:t>Constructors are:</a:t>
            </a:r>
          </a:p>
          <a:p>
            <a:pPr lvl="1"/>
            <a:r>
              <a:rPr lang="en-GB" dirty="0" err="1" smtClean="0"/>
              <a:t>TextField</a:t>
            </a:r>
            <a:r>
              <a:rPr lang="en-GB" dirty="0" smtClean="0"/>
              <a:t>()</a:t>
            </a:r>
          </a:p>
          <a:p>
            <a:pPr lvl="1"/>
            <a:r>
              <a:rPr lang="en-GB" dirty="0" err="1" smtClean="0"/>
              <a:t>TextField</a:t>
            </a:r>
            <a:r>
              <a:rPr lang="en-GB" dirty="0" smtClean="0"/>
              <a:t>(String </a:t>
            </a:r>
            <a:r>
              <a:rPr lang="en-GB" dirty="0" err="1" smtClean="0"/>
              <a:t>str</a:t>
            </a:r>
            <a:r>
              <a:rPr lang="en-GB" dirty="0" smtClean="0"/>
              <a:t>)</a:t>
            </a:r>
          </a:p>
          <a:p>
            <a:pPr lvl="1"/>
            <a:r>
              <a:rPr lang="en-GB" dirty="0" err="1" smtClean="0"/>
              <a:t>TextField</a:t>
            </a:r>
            <a:r>
              <a:rPr lang="en-GB" dirty="0" smtClean="0"/>
              <a:t>(</a:t>
            </a:r>
            <a:r>
              <a:rPr lang="en-GB" dirty="0" err="1" smtClean="0"/>
              <a:t>int</a:t>
            </a:r>
            <a:r>
              <a:rPr lang="en-GB" dirty="0" smtClean="0"/>
              <a:t> </a:t>
            </a:r>
            <a:r>
              <a:rPr lang="en-GB" dirty="0" err="1" smtClean="0"/>
              <a:t>numofchars</a:t>
            </a:r>
            <a:r>
              <a:rPr lang="en-GB" dirty="0" smtClean="0"/>
              <a:t>)</a:t>
            </a:r>
          </a:p>
          <a:p>
            <a:pPr lvl="1"/>
            <a:r>
              <a:rPr lang="en-GB" dirty="0" err="1" smtClean="0"/>
              <a:t>TextField</a:t>
            </a:r>
            <a:r>
              <a:rPr lang="en-GB" dirty="0" smtClean="0"/>
              <a:t>(String </a:t>
            </a:r>
            <a:r>
              <a:rPr lang="en-GB" dirty="0" err="1" smtClean="0"/>
              <a:t>str</a:t>
            </a:r>
            <a:r>
              <a:rPr lang="en-GB" dirty="0" smtClean="0"/>
              <a:t>, </a:t>
            </a:r>
            <a:r>
              <a:rPr lang="en-GB" dirty="0" err="1" smtClean="0"/>
              <a:t>int</a:t>
            </a:r>
            <a:r>
              <a:rPr lang="en-GB" dirty="0" smtClean="0"/>
              <a:t> </a:t>
            </a:r>
            <a:r>
              <a:rPr lang="en-GB" dirty="0" err="1" smtClean="0"/>
              <a:t>numofchars</a:t>
            </a:r>
            <a:r>
              <a:rPr lang="en-GB" dirty="0" smtClean="0"/>
              <a:t>)</a:t>
            </a:r>
          </a:p>
          <a:p>
            <a:r>
              <a:rPr lang="en-GB" dirty="0" smtClean="0"/>
              <a:t>Methods: </a:t>
            </a:r>
            <a:r>
              <a:rPr lang="en-GB" dirty="0" err="1" smtClean="0"/>
              <a:t>getText</a:t>
            </a:r>
            <a:r>
              <a:rPr lang="en-GB" dirty="0" smtClean="0"/>
              <a:t>, </a:t>
            </a:r>
            <a:r>
              <a:rPr lang="en-GB" dirty="0" err="1" smtClean="0"/>
              <a:t>setText</a:t>
            </a:r>
            <a:r>
              <a:rPr lang="en-GB" smtClean="0"/>
              <a:t>, </a:t>
            </a:r>
          </a:p>
          <a:p>
            <a:r>
              <a:rPr lang="en-GB" smtClean="0"/>
              <a:t>getSelectedText</a:t>
            </a:r>
            <a:r>
              <a:rPr lang="en-GB" dirty="0" smtClean="0"/>
              <a:t>, </a:t>
            </a:r>
            <a:r>
              <a:rPr lang="en-GB" dirty="0" err="1" smtClean="0"/>
              <a:t>isEditable</a:t>
            </a:r>
            <a:r>
              <a:rPr lang="en-GB" dirty="0" smtClean="0"/>
              <a:t>, </a:t>
            </a:r>
            <a:r>
              <a:rPr lang="en-GB" dirty="0" err="1" smtClean="0"/>
              <a:t>setEditable</a:t>
            </a:r>
            <a:r>
              <a:rPr lang="en-GB" dirty="0" smtClean="0"/>
              <a:t>, </a:t>
            </a:r>
            <a:r>
              <a:rPr lang="en-GB" dirty="0" err="1" smtClean="0"/>
              <a:t>setEchoChar</a:t>
            </a:r>
            <a:r>
              <a:rPr lang="en-GB" dirty="0" smtClean="0"/>
              <a:t>, </a:t>
            </a:r>
          </a:p>
          <a:p>
            <a:pPr>
              <a:buNone/>
            </a:pPr>
            <a:r>
              <a:rPr lang="en-GB" dirty="0" smtClean="0"/>
              <a:t>	</a:t>
            </a:r>
            <a:r>
              <a:rPr lang="en-GB" dirty="0" err="1" smtClean="0"/>
              <a:t>getEchochar</a:t>
            </a:r>
            <a:r>
              <a:rPr lang="en-GB" dirty="0" smtClean="0"/>
              <a:t>, </a:t>
            </a:r>
            <a:r>
              <a:rPr lang="en-GB" dirty="0" err="1" smtClean="0"/>
              <a:t>echoCharIsSet</a:t>
            </a:r>
            <a:r>
              <a:rPr lang="en-GB" dirty="0" smtClean="0"/>
              <a:t>	</a:t>
            </a:r>
            <a:endParaRPr lang="en-US" dirty="0"/>
          </a:p>
        </p:txBody>
      </p:sp>
      <p:sp>
        <p:nvSpPr>
          <p:cNvPr id="6" name="Rectangle 5"/>
          <p:cNvSpPr/>
          <p:nvPr/>
        </p:nvSpPr>
        <p:spPr>
          <a:xfrm>
            <a:off x="3635896" y="2721114"/>
            <a:ext cx="5508104" cy="707886"/>
          </a:xfrm>
          <a:prstGeom prst="rect">
            <a:avLst/>
          </a:prstGeom>
        </p:spPr>
        <p:txBody>
          <a:bodyPr wrap="square">
            <a:spAutoFit/>
          </a:bodyPr>
          <a:lstStyle/>
          <a:p>
            <a:r>
              <a:rPr lang="en-GB" sz="2000" b="1" dirty="0" err="1" smtClean="0">
                <a:solidFill>
                  <a:srgbClr val="FF0000"/>
                </a:solidFill>
              </a:rPr>
              <a:t>Ex:TextField</a:t>
            </a:r>
            <a:r>
              <a:rPr lang="en-GB" sz="2000" b="1" dirty="0" smtClean="0">
                <a:solidFill>
                  <a:srgbClr val="FF0000"/>
                </a:solidFill>
              </a:rPr>
              <a:t> username= new </a:t>
            </a:r>
            <a:r>
              <a:rPr lang="en-GB" sz="2000" b="1" dirty="0" err="1" smtClean="0">
                <a:solidFill>
                  <a:srgbClr val="FF0000"/>
                </a:solidFill>
              </a:rPr>
              <a:t>TextField</a:t>
            </a:r>
            <a:r>
              <a:rPr lang="en-GB" sz="2000" b="1" dirty="0" smtClean="0">
                <a:solidFill>
                  <a:srgbClr val="FF0000"/>
                </a:solidFill>
              </a:rPr>
              <a:t>(30);</a:t>
            </a:r>
          </a:p>
          <a:p>
            <a:pPr lvl="1"/>
            <a:r>
              <a:rPr lang="en-GB" sz="2000" b="1" dirty="0" err="1" smtClean="0">
                <a:solidFill>
                  <a:srgbClr val="FF0000"/>
                </a:solidFill>
              </a:rPr>
              <a:t>this.add</a:t>
            </a:r>
            <a:r>
              <a:rPr lang="en-GB" sz="2000" b="1" dirty="0" smtClean="0">
                <a:solidFill>
                  <a:srgbClr val="FF0000"/>
                </a:solidFill>
              </a:rPr>
              <a:t>(username);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TextArea class</a:t>
            </a:r>
            <a:endParaRPr lang="en-US" dirty="0"/>
          </a:p>
        </p:txBody>
      </p:sp>
      <p:sp>
        <p:nvSpPr>
          <p:cNvPr id="3" name="Content Placeholder 2"/>
          <p:cNvSpPr>
            <a:spLocks noGrp="1"/>
          </p:cNvSpPr>
          <p:nvPr>
            <p:ph idx="1"/>
          </p:nvPr>
        </p:nvSpPr>
        <p:spPr/>
        <p:txBody>
          <a:bodyPr/>
          <a:lstStyle/>
          <a:p>
            <a:r>
              <a:rPr lang="en-GB" dirty="0" smtClean="0"/>
              <a:t>This class displays multiple lines of optionally editable text.</a:t>
            </a:r>
          </a:p>
          <a:p>
            <a:r>
              <a:rPr lang="en-GB" dirty="0" smtClean="0"/>
              <a:t>TextArea has same methods as </a:t>
            </a:r>
            <a:r>
              <a:rPr lang="en-GB" dirty="0" err="1" smtClean="0"/>
              <a:t>TextField</a:t>
            </a:r>
            <a:r>
              <a:rPr lang="en-GB" dirty="0" smtClean="0"/>
              <a:t> class and also provides the methods: </a:t>
            </a:r>
          </a:p>
          <a:p>
            <a:pPr lvl="1"/>
            <a:r>
              <a:rPr lang="en-GB" dirty="0" smtClean="0"/>
              <a:t>append(), insert()</a:t>
            </a:r>
          </a:p>
          <a:p>
            <a:r>
              <a:rPr lang="en-GB" dirty="0" smtClean="0"/>
              <a:t>// 5 rows, 80 columns</a:t>
            </a:r>
          </a:p>
          <a:p>
            <a:r>
              <a:rPr lang="en-GB" dirty="0" smtClean="0"/>
              <a:t>TextArea address = new TextArea(5, 80);</a:t>
            </a:r>
          </a:p>
          <a:p>
            <a:r>
              <a:rPr lang="en-GB" dirty="0" err="1" smtClean="0"/>
              <a:t>this.add</a:t>
            </a:r>
            <a:r>
              <a:rPr lang="en-GB" dirty="0" smtClean="0"/>
              <a:t>(address);</a:t>
            </a:r>
          </a:p>
          <a:p>
            <a:r>
              <a:rPr lang="en-GB" dirty="0" smtClean="0">
                <a:hlinkClick r:id="rId2" action="ppaction://hlinkfile"/>
              </a:rPr>
              <a:t>Example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Frame</a:t>
            </a:r>
            <a:endParaRPr lang="en-US" dirty="0"/>
          </a:p>
        </p:txBody>
      </p:sp>
      <p:sp>
        <p:nvSpPr>
          <p:cNvPr id="3" name="Content Placeholder 2"/>
          <p:cNvSpPr>
            <a:spLocks noGrp="1"/>
          </p:cNvSpPr>
          <p:nvPr>
            <p:ph idx="1"/>
          </p:nvPr>
        </p:nvSpPr>
        <p:spPr>
          <a:xfrm>
            <a:off x="285720" y="785794"/>
            <a:ext cx="8501122" cy="5643602"/>
          </a:xfrm>
        </p:spPr>
        <p:txBody>
          <a:bodyPr/>
          <a:lstStyle/>
          <a:p>
            <a:r>
              <a:rPr lang="en-GB" dirty="0" smtClean="0"/>
              <a:t>The Window class defines a top-level Window with no Borders or Menu bar.</a:t>
            </a:r>
          </a:p>
          <a:p>
            <a:r>
              <a:rPr lang="en-GB" dirty="0" smtClean="0"/>
              <a:t>Frame defines a top-level Window with Borders and a Menu Bar</a:t>
            </a:r>
          </a:p>
          <a:p>
            <a:r>
              <a:rPr lang="en-GB" dirty="0" smtClean="0"/>
              <a:t>Once defined, a Frame is a Container which can contain Components</a:t>
            </a:r>
          </a:p>
          <a:p>
            <a:pPr lvl="1"/>
            <a:r>
              <a:rPr lang="en-GB" dirty="0" smtClean="0"/>
              <a:t>	Frame </a:t>
            </a:r>
            <a:r>
              <a:rPr lang="en-GB" dirty="0" err="1" smtClean="0"/>
              <a:t>aFrame</a:t>
            </a:r>
            <a:r>
              <a:rPr lang="en-GB" dirty="0" smtClean="0"/>
              <a:t> = new Frame(”Hello World”);</a:t>
            </a:r>
          </a:p>
          <a:p>
            <a:pPr lvl="1"/>
            <a:r>
              <a:rPr lang="en-GB" dirty="0" smtClean="0"/>
              <a:t>	</a:t>
            </a:r>
            <a:r>
              <a:rPr lang="en-GB" dirty="0" err="1" smtClean="0"/>
              <a:t>aFrame.setSize</a:t>
            </a:r>
            <a:r>
              <a:rPr lang="en-GB" dirty="0" smtClean="0"/>
              <a:t>(100,100);</a:t>
            </a:r>
          </a:p>
          <a:p>
            <a:pPr lvl="1"/>
            <a:r>
              <a:rPr lang="en-GB" dirty="0" smtClean="0"/>
              <a:t>	</a:t>
            </a:r>
            <a:r>
              <a:rPr lang="en-GB" dirty="0" err="1" smtClean="0"/>
              <a:t>aFrame.setLocation</a:t>
            </a:r>
            <a:r>
              <a:rPr lang="en-GB" dirty="0" smtClean="0"/>
              <a:t>(10,10);</a:t>
            </a:r>
          </a:p>
          <a:p>
            <a:pPr lvl="1"/>
            <a:r>
              <a:rPr lang="en-GB" dirty="0" smtClean="0"/>
              <a:t>	</a:t>
            </a:r>
            <a:r>
              <a:rPr lang="en-GB" dirty="0" err="1" smtClean="0"/>
              <a:t>aFrame.setVisible</a:t>
            </a:r>
            <a:r>
              <a:rPr lang="en-GB" dirty="0" smtClean="0"/>
              <a:t>(true);</a:t>
            </a:r>
          </a:p>
          <a:p>
            <a:r>
              <a:rPr lang="en-GB" sz="2400" dirty="0" smtClean="0">
                <a:hlinkClick r:id="rId2" action="ppaction://hlinkfile"/>
              </a:rPr>
              <a:t>Example</a:t>
            </a:r>
            <a:r>
              <a:rPr lang="en-GB" sz="2400" dirty="0" smtClean="0"/>
              <a:t> with Application</a:t>
            </a:r>
          </a:p>
          <a:p>
            <a:r>
              <a:rPr lang="en-GB" sz="2400" dirty="0" smtClean="0">
                <a:hlinkClick r:id="rId3" action="ppaction://hlinkfile"/>
              </a:rPr>
              <a:t>Example</a:t>
            </a:r>
            <a:r>
              <a:rPr lang="en-GB" sz="2400" dirty="0" smtClean="0"/>
              <a:t> with Applet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p:cNvSpPr>
            <a:spLocks noGrp="1"/>
          </p:cNvSpPr>
          <p:nvPr>
            <p:ph type="sldNum" sz="quarter" idx="12"/>
          </p:nvPr>
        </p:nvSpPr>
        <p:spPr/>
        <p:txBody>
          <a:bodyPr/>
          <a:lstStyle/>
          <a:p>
            <a:fld id="{A5A16DC2-133B-46DA-9BC5-D9FDC8A1840A}" type="slidenum">
              <a:rPr lang="en-US" smtClean="0"/>
              <a:pPr/>
              <a:t>2</a:t>
            </a:fld>
            <a:endParaRPr lang="en-US"/>
          </a:p>
        </p:txBody>
      </p:sp>
      <p:sp>
        <p:nvSpPr>
          <p:cNvPr id="23554" name="Rectangle 2"/>
          <p:cNvSpPr>
            <a:spLocks noGrp="1" noChangeArrowheads="1"/>
          </p:cNvSpPr>
          <p:nvPr>
            <p:ph type="title" idx="4294967295"/>
          </p:nvPr>
        </p:nvSpPr>
        <p:spPr>
          <a:xfrm>
            <a:off x="1089992" y="0"/>
            <a:ext cx="7010400" cy="738808"/>
          </a:xfrm>
        </p:spPr>
        <p:txBody>
          <a:bodyPr/>
          <a:lstStyle/>
          <a:p>
            <a:r>
              <a:rPr lang="en-US" dirty="0"/>
              <a:t>Some types of components</a:t>
            </a:r>
          </a:p>
        </p:txBody>
      </p:sp>
      <p:grpSp>
        <p:nvGrpSpPr>
          <p:cNvPr id="2" name="Group 17"/>
          <p:cNvGrpSpPr/>
          <p:nvPr/>
        </p:nvGrpSpPr>
        <p:grpSpPr>
          <a:xfrm>
            <a:off x="156536" y="1196752"/>
            <a:ext cx="8375904" cy="4673600"/>
            <a:chOff x="609600" y="1422400"/>
            <a:chExt cx="8375904" cy="3987800"/>
          </a:xfrm>
        </p:grpSpPr>
        <p:graphicFrame>
          <p:nvGraphicFramePr>
            <p:cNvPr id="23556" name="Object 4"/>
            <p:cNvGraphicFramePr>
              <a:graphicFrameLocks noChangeAspect="1"/>
            </p:cNvGraphicFramePr>
            <p:nvPr/>
          </p:nvGraphicFramePr>
          <p:xfrm>
            <a:off x="1295400" y="1447800"/>
            <a:ext cx="6112256" cy="3855381"/>
          </p:xfrm>
          <a:graphic>
            <a:graphicData uri="http://schemas.openxmlformats.org/presentationml/2006/ole">
              <p:oleObj spid="_x0000_s149506" name="Bitmap Image" r:id="rId4" imgW="3820058" imgH="2409524" progId="PBrush">
                <p:embed/>
              </p:oleObj>
            </a:graphicData>
          </a:graphic>
        </p:graphicFrame>
        <p:sp>
          <p:nvSpPr>
            <p:cNvPr id="23561" name="AutoShape 9"/>
            <p:cNvSpPr>
              <a:spLocks noChangeArrowheads="1"/>
            </p:cNvSpPr>
            <p:nvPr/>
          </p:nvSpPr>
          <p:spPr bwMode="auto">
            <a:xfrm>
              <a:off x="838200" y="1574800"/>
              <a:ext cx="1040384" cy="330200"/>
            </a:xfrm>
            <a:prstGeom prst="wedgeRectCallout">
              <a:avLst>
                <a:gd name="adj1" fmla="val 36458"/>
                <a:gd name="adj2" fmla="val 91370"/>
              </a:avLst>
            </a:prstGeom>
            <a:solidFill>
              <a:srgbClr val="FFFF99"/>
            </a:solidFill>
            <a:ln w="57150">
              <a:solidFill>
                <a:srgbClr val="FF3300"/>
              </a:solidFill>
              <a:miter lim="800000"/>
              <a:headEnd type="none" w="sm" len="sm"/>
              <a:tailEnd type="none" w="sm" len="sm"/>
            </a:ln>
            <a:effectLst/>
          </p:spPr>
          <p:txBody>
            <a:bodyPr/>
            <a:lstStyle/>
            <a:p>
              <a:pPr algn="ctr"/>
              <a:r>
                <a:rPr lang="en-US">
                  <a:solidFill>
                    <a:schemeClr val="bg2"/>
                  </a:solidFill>
                  <a:latin typeface="Trebuchet MS" pitchFamily="34" charset="0"/>
                </a:rPr>
                <a:t>Label</a:t>
              </a:r>
            </a:p>
          </p:txBody>
        </p:sp>
        <p:sp>
          <p:nvSpPr>
            <p:cNvPr id="23562" name="AutoShape 10"/>
            <p:cNvSpPr>
              <a:spLocks noChangeArrowheads="1"/>
            </p:cNvSpPr>
            <p:nvPr/>
          </p:nvSpPr>
          <p:spPr bwMode="auto">
            <a:xfrm>
              <a:off x="3124200" y="1447800"/>
              <a:ext cx="1105408" cy="330200"/>
            </a:xfrm>
            <a:prstGeom prst="wedgeRectCallout">
              <a:avLst>
                <a:gd name="adj1" fmla="val 49264"/>
                <a:gd name="adj2" fmla="val 103273"/>
              </a:avLst>
            </a:prstGeom>
            <a:solidFill>
              <a:srgbClr val="FFFF99"/>
            </a:solidFill>
            <a:ln w="57150">
              <a:solidFill>
                <a:srgbClr val="FF3300"/>
              </a:solidFill>
              <a:miter lim="800000"/>
              <a:headEnd type="none" w="sm" len="sm"/>
              <a:tailEnd type="none" w="sm" len="sm"/>
            </a:ln>
            <a:effectLst/>
          </p:spPr>
          <p:txBody>
            <a:bodyPr/>
            <a:lstStyle/>
            <a:p>
              <a:pPr algn="ctr"/>
              <a:r>
                <a:rPr lang="en-US" dirty="0">
                  <a:solidFill>
                    <a:schemeClr val="bg2"/>
                  </a:solidFill>
                  <a:latin typeface="Trebuchet MS" pitchFamily="34" charset="0"/>
                </a:rPr>
                <a:t>Button</a:t>
              </a:r>
            </a:p>
          </p:txBody>
        </p:sp>
        <p:sp>
          <p:nvSpPr>
            <p:cNvPr id="23563" name="AutoShape 11"/>
            <p:cNvSpPr>
              <a:spLocks noChangeArrowheads="1"/>
            </p:cNvSpPr>
            <p:nvPr/>
          </p:nvSpPr>
          <p:spPr bwMode="auto">
            <a:xfrm>
              <a:off x="609600" y="4114800"/>
              <a:ext cx="1105408" cy="330200"/>
            </a:xfrm>
            <a:prstGeom prst="wedgeRectCallout">
              <a:avLst>
                <a:gd name="adj1" fmla="val 64949"/>
                <a:gd name="adj2" fmla="val 127083"/>
              </a:avLst>
            </a:prstGeom>
            <a:solidFill>
              <a:srgbClr val="FFFF99"/>
            </a:solidFill>
            <a:ln w="57150">
              <a:solidFill>
                <a:srgbClr val="FF3300"/>
              </a:solidFill>
              <a:miter lim="800000"/>
              <a:headEnd type="none" w="sm" len="sm"/>
              <a:tailEnd type="none" w="sm" len="sm"/>
            </a:ln>
            <a:effectLst/>
          </p:spPr>
          <p:txBody>
            <a:bodyPr/>
            <a:lstStyle/>
            <a:p>
              <a:pPr algn="ctr"/>
              <a:r>
                <a:rPr lang="en-US">
                  <a:solidFill>
                    <a:schemeClr val="bg2"/>
                  </a:solidFill>
                  <a:latin typeface="Trebuchet MS" pitchFamily="34" charset="0"/>
                </a:rPr>
                <a:t>Button</a:t>
              </a:r>
            </a:p>
          </p:txBody>
        </p:sp>
        <p:sp>
          <p:nvSpPr>
            <p:cNvPr id="23564" name="AutoShape 12"/>
            <p:cNvSpPr>
              <a:spLocks noChangeArrowheads="1"/>
            </p:cNvSpPr>
            <p:nvPr/>
          </p:nvSpPr>
          <p:spPr bwMode="auto">
            <a:xfrm>
              <a:off x="5791200" y="1422400"/>
              <a:ext cx="1495552" cy="330200"/>
            </a:xfrm>
            <a:prstGeom prst="wedgeRectCallout">
              <a:avLst>
                <a:gd name="adj1" fmla="val -41847"/>
                <a:gd name="adj2" fmla="val 127083"/>
              </a:avLst>
            </a:prstGeom>
            <a:solidFill>
              <a:srgbClr val="FFFF99"/>
            </a:solidFill>
            <a:ln w="57150">
              <a:solidFill>
                <a:srgbClr val="FF3300"/>
              </a:solidFill>
              <a:miter lim="800000"/>
              <a:headEnd type="none" w="sm" len="sm"/>
              <a:tailEnd type="none" w="sm" len="sm"/>
            </a:ln>
            <a:effectLst/>
          </p:spPr>
          <p:txBody>
            <a:bodyPr/>
            <a:lstStyle/>
            <a:p>
              <a:pPr algn="ctr"/>
              <a:r>
                <a:rPr lang="en-US" dirty="0">
                  <a:solidFill>
                    <a:schemeClr val="bg2"/>
                  </a:solidFill>
                  <a:latin typeface="Trebuchet MS" pitchFamily="34" charset="0"/>
                </a:rPr>
                <a:t>Checkbox</a:t>
              </a:r>
            </a:p>
          </p:txBody>
        </p:sp>
        <p:sp>
          <p:nvSpPr>
            <p:cNvPr id="23565" name="AutoShape 13"/>
            <p:cNvSpPr>
              <a:spLocks noChangeArrowheads="1"/>
            </p:cNvSpPr>
            <p:nvPr/>
          </p:nvSpPr>
          <p:spPr bwMode="auto">
            <a:xfrm>
              <a:off x="875792" y="2514600"/>
              <a:ext cx="1105408" cy="330200"/>
            </a:xfrm>
            <a:prstGeom prst="wedgeRectCallout">
              <a:avLst>
                <a:gd name="adj1" fmla="val 71815"/>
                <a:gd name="adj2" fmla="val 19940"/>
              </a:avLst>
            </a:prstGeom>
            <a:solidFill>
              <a:srgbClr val="FFFF99"/>
            </a:solidFill>
            <a:ln w="57150">
              <a:solidFill>
                <a:srgbClr val="FF3300"/>
              </a:solidFill>
              <a:miter lim="800000"/>
              <a:headEnd type="none" w="sm" len="sm"/>
              <a:tailEnd type="none" w="sm" len="sm"/>
            </a:ln>
            <a:effectLst/>
          </p:spPr>
          <p:txBody>
            <a:bodyPr/>
            <a:lstStyle/>
            <a:p>
              <a:pPr algn="ctr"/>
              <a:r>
                <a:rPr lang="en-US">
                  <a:solidFill>
                    <a:schemeClr val="bg2"/>
                  </a:solidFill>
                  <a:latin typeface="Trebuchet MS" pitchFamily="34" charset="0"/>
                </a:rPr>
                <a:t>Choice</a:t>
              </a:r>
            </a:p>
          </p:txBody>
        </p:sp>
        <p:sp>
          <p:nvSpPr>
            <p:cNvPr id="23566" name="AutoShape 14"/>
            <p:cNvSpPr>
              <a:spLocks noChangeArrowheads="1"/>
            </p:cNvSpPr>
            <p:nvPr/>
          </p:nvSpPr>
          <p:spPr bwMode="auto">
            <a:xfrm>
              <a:off x="2286000" y="3276600"/>
              <a:ext cx="1105408" cy="330200"/>
            </a:xfrm>
            <a:prstGeom prst="wedgeRectCallout">
              <a:avLst>
                <a:gd name="adj1" fmla="val 100245"/>
                <a:gd name="adj2" fmla="val -84819"/>
              </a:avLst>
            </a:prstGeom>
            <a:solidFill>
              <a:srgbClr val="FFFF99"/>
            </a:solidFill>
            <a:ln w="57150">
              <a:solidFill>
                <a:srgbClr val="FF3300"/>
              </a:solidFill>
              <a:miter lim="800000"/>
              <a:headEnd type="none" w="sm" len="sm"/>
              <a:tailEnd type="none" w="sm" len="sm"/>
            </a:ln>
            <a:effectLst/>
          </p:spPr>
          <p:txBody>
            <a:bodyPr/>
            <a:lstStyle/>
            <a:p>
              <a:pPr algn="ctr"/>
              <a:r>
                <a:rPr lang="en-US">
                  <a:solidFill>
                    <a:schemeClr val="bg2"/>
                  </a:solidFill>
                  <a:latin typeface="Trebuchet MS" pitchFamily="34" charset="0"/>
                </a:rPr>
                <a:t>List</a:t>
              </a:r>
            </a:p>
          </p:txBody>
        </p:sp>
        <p:sp>
          <p:nvSpPr>
            <p:cNvPr id="23567" name="AutoShape 15"/>
            <p:cNvSpPr>
              <a:spLocks noChangeArrowheads="1"/>
            </p:cNvSpPr>
            <p:nvPr/>
          </p:nvSpPr>
          <p:spPr bwMode="auto">
            <a:xfrm>
              <a:off x="6934200" y="2438400"/>
              <a:ext cx="1365504" cy="330200"/>
            </a:xfrm>
            <a:prstGeom prst="wedgeRectCallout">
              <a:avLst>
                <a:gd name="adj1" fmla="val -73611"/>
                <a:gd name="adj2" fmla="val 46130"/>
              </a:avLst>
            </a:prstGeom>
            <a:solidFill>
              <a:srgbClr val="FFFF99"/>
            </a:solidFill>
            <a:ln w="57150">
              <a:solidFill>
                <a:srgbClr val="FF3300"/>
              </a:solidFill>
              <a:miter lim="800000"/>
              <a:headEnd type="none" w="sm" len="sm"/>
              <a:tailEnd type="none" w="sm" len="sm"/>
            </a:ln>
            <a:effectLst/>
          </p:spPr>
          <p:txBody>
            <a:bodyPr/>
            <a:lstStyle/>
            <a:p>
              <a:pPr algn="ctr"/>
              <a:r>
                <a:rPr lang="en-US">
                  <a:solidFill>
                    <a:schemeClr val="bg2"/>
                  </a:solidFill>
                  <a:latin typeface="Trebuchet MS" pitchFamily="34" charset="0"/>
                </a:rPr>
                <a:t>Scrollbar</a:t>
              </a:r>
            </a:p>
          </p:txBody>
        </p:sp>
        <p:sp>
          <p:nvSpPr>
            <p:cNvPr id="23569" name="AutoShape 17"/>
            <p:cNvSpPr>
              <a:spLocks noChangeArrowheads="1"/>
            </p:cNvSpPr>
            <p:nvPr/>
          </p:nvSpPr>
          <p:spPr bwMode="auto">
            <a:xfrm>
              <a:off x="7620000" y="3276600"/>
              <a:ext cx="1365504" cy="330200"/>
            </a:xfrm>
            <a:prstGeom prst="wedgeRectCallout">
              <a:avLst>
                <a:gd name="adj1" fmla="val -104565"/>
                <a:gd name="adj2" fmla="val 112796"/>
              </a:avLst>
            </a:prstGeom>
            <a:solidFill>
              <a:srgbClr val="FFFF99"/>
            </a:solidFill>
            <a:ln w="57150">
              <a:solidFill>
                <a:srgbClr val="FF3300"/>
              </a:solidFill>
              <a:miter lim="800000"/>
              <a:headEnd type="none" w="sm" len="sm"/>
              <a:tailEnd type="none" w="sm" len="sm"/>
            </a:ln>
            <a:effectLst/>
          </p:spPr>
          <p:txBody>
            <a:bodyPr/>
            <a:lstStyle/>
            <a:p>
              <a:pPr algn="ctr"/>
              <a:r>
                <a:rPr lang="en-US">
                  <a:solidFill>
                    <a:schemeClr val="bg2"/>
                  </a:solidFill>
                  <a:latin typeface="Trebuchet MS" pitchFamily="34" charset="0"/>
                </a:rPr>
                <a:t>TextArea</a:t>
              </a:r>
            </a:p>
          </p:txBody>
        </p:sp>
        <p:grpSp>
          <p:nvGrpSpPr>
            <p:cNvPr id="3" name="Group 22"/>
            <p:cNvGrpSpPr>
              <a:grpSpLocks/>
            </p:cNvGrpSpPr>
            <p:nvPr/>
          </p:nvGrpSpPr>
          <p:grpSpPr bwMode="auto">
            <a:xfrm>
              <a:off x="3200400" y="4419600"/>
              <a:ext cx="4876800" cy="990600"/>
              <a:chOff x="2016" y="3312"/>
              <a:chExt cx="3600" cy="1008"/>
            </a:xfrm>
          </p:grpSpPr>
          <p:sp>
            <p:nvSpPr>
              <p:cNvPr id="23571" name="AutoShape 19"/>
              <p:cNvSpPr>
                <a:spLocks noChangeArrowheads="1"/>
              </p:cNvSpPr>
              <p:nvPr/>
            </p:nvSpPr>
            <p:spPr bwMode="auto">
              <a:xfrm>
                <a:off x="3984" y="3984"/>
                <a:ext cx="1632" cy="336"/>
              </a:xfrm>
              <a:prstGeom prst="wedgeRectCallout">
                <a:avLst>
                  <a:gd name="adj1" fmla="val -35171"/>
                  <a:gd name="adj2" fmla="val -134819"/>
                </a:avLst>
              </a:prstGeom>
              <a:solidFill>
                <a:srgbClr val="FFFF99"/>
              </a:solidFill>
              <a:ln w="57150">
                <a:solidFill>
                  <a:srgbClr val="FF3300"/>
                </a:solidFill>
                <a:miter lim="800000"/>
                <a:headEnd type="none" w="sm" len="sm"/>
                <a:tailEnd type="none" w="sm" len="sm"/>
              </a:ln>
              <a:effectLst/>
            </p:spPr>
            <p:txBody>
              <a:bodyPr/>
              <a:lstStyle/>
              <a:p>
                <a:pPr algn="ctr"/>
                <a:r>
                  <a:rPr lang="en-US">
                    <a:solidFill>
                      <a:schemeClr val="bg2"/>
                    </a:solidFill>
                    <a:latin typeface="Trebuchet MS" pitchFamily="34" charset="0"/>
                  </a:rPr>
                  <a:t>CheckboxGroup</a:t>
                </a:r>
              </a:p>
            </p:txBody>
          </p:sp>
          <p:sp>
            <p:nvSpPr>
              <p:cNvPr id="23572" name="AutoShape 20"/>
              <p:cNvSpPr>
                <a:spLocks noChangeArrowheads="1"/>
              </p:cNvSpPr>
              <p:nvPr/>
            </p:nvSpPr>
            <p:spPr bwMode="auto">
              <a:xfrm>
                <a:off x="2016" y="3312"/>
                <a:ext cx="2928" cy="384"/>
              </a:xfrm>
              <a:prstGeom prst="roundRect">
                <a:avLst>
                  <a:gd name="adj" fmla="val 16667"/>
                </a:avLst>
              </a:prstGeom>
              <a:noFill/>
              <a:ln w="57150">
                <a:solidFill>
                  <a:srgbClr val="FF3300"/>
                </a:solidFill>
                <a:round/>
                <a:headEnd type="none" w="sm" len="sm"/>
                <a:tailEnd type="none" w="sm" len="sm"/>
              </a:ln>
              <a:effectLst/>
            </p:spPr>
            <p:txBody>
              <a:bodyPr wrap="none" anchor="ctr"/>
              <a:lstStyle/>
              <a:p>
                <a:endParaRPr lang="en-US"/>
              </a:p>
            </p:txBody>
          </p:sp>
        </p:grpSp>
        <p:sp>
          <p:nvSpPr>
            <p:cNvPr id="23570" name="AutoShape 18"/>
            <p:cNvSpPr>
              <a:spLocks noChangeArrowheads="1"/>
            </p:cNvSpPr>
            <p:nvPr/>
          </p:nvSpPr>
          <p:spPr bwMode="auto">
            <a:xfrm>
              <a:off x="3581400" y="4953000"/>
              <a:ext cx="1365504" cy="330200"/>
            </a:xfrm>
            <a:prstGeom prst="wedgeRectCallout">
              <a:avLst>
                <a:gd name="adj1" fmla="val -32343"/>
                <a:gd name="adj2" fmla="val -156250"/>
              </a:avLst>
            </a:prstGeom>
            <a:solidFill>
              <a:srgbClr val="FFFF99"/>
            </a:solidFill>
            <a:ln w="57150">
              <a:solidFill>
                <a:srgbClr val="FF3300"/>
              </a:solidFill>
              <a:miter lim="800000"/>
              <a:headEnd type="none" w="sm" len="sm"/>
              <a:tailEnd type="none" w="sm" len="sm"/>
            </a:ln>
            <a:effectLst/>
          </p:spPr>
          <p:txBody>
            <a:bodyPr/>
            <a:lstStyle/>
            <a:p>
              <a:pPr algn="ctr"/>
              <a:r>
                <a:rPr lang="en-US" dirty="0">
                  <a:solidFill>
                    <a:schemeClr val="bg2"/>
                  </a:solidFill>
                  <a:latin typeface="Trebuchet MS" pitchFamily="34" charset="0"/>
                </a:rPr>
                <a:t>Checkbox</a:t>
              </a:r>
            </a:p>
          </p:txBody>
        </p:sp>
      </p:grpSp>
      <p:sp>
        <p:nvSpPr>
          <p:cNvPr id="23568" name="AutoShape 16"/>
          <p:cNvSpPr>
            <a:spLocks noChangeArrowheads="1"/>
          </p:cNvSpPr>
          <p:nvPr/>
        </p:nvSpPr>
        <p:spPr bwMode="auto">
          <a:xfrm>
            <a:off x="179512" y="3458840"/>
            <a:ext cx="1365504" cy="330200"/>
          </a:xfrm>
          <a:prstGeom prst="wedgeRectCallout">
            <a:avLst>
              <a:gd name="adj1" fmla="val 70042"/>
              <a:gd name="adj2" fmla="val 110417"/>
            </a:avLst>
          </a:prstGeom>
          <a:solidFill>
            <a:srgbClr val="FFFF99"/>
          </a:solidFill>
          <a:ln w="57150">
            <a:solidFill>
              <a:srgbClr val="FF3300"/>
            </a:solidFill>
            <a:miter lim="800000"/>
            <a:headEnd type="none" w="sm" len="sm"/>
            <a:tailEnd type="none" w="sm" len="sm"/>
          </a:ln>
          <a:effectLst/>
        </p:spPr>
        <p:txBody>
          <a:bodyPr/>
          <a:lstStyle/>
          <a:p>
            <a:pPr algn="ctr"/>
            <a:r>
              <a:rPr lang="en-US" dirty="0">
                <a:solidFill>
                  <a:schemeClr val="bg2"/>
                </a:solidFill>
                <a:latin typeface="Trebuchet MS" pitchFamily="34" charset="0"/>
              </a:rPr>
              <a:t>TextField</a:t>
            </a:r>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Panel</a:t>
            </a:r>
            <a:endParaRPr lang="en-US" dirty="0"/>
          </a:p>
        </p:txBody>
      </p:sp>
      <p:sp>
        <p:nvSpPr>
          <p:cNvPr id="3" name="Content Placeholder 2"/>
          <p:cNvSpPr>
            <a:spLocks noGrp="1"/>
          </p:cNvSpPr>
          <p:nvPr>
            <p:ph idx="1"/>
          </p:nvPr>
        </p:nvSpPr>
        <p:spPr>
          <a:xfrm>
            <a:off x="285720" y="785794"/>
            <a:ext cx="8501122" cy="5786478"/>
          </a:xfrm>
        </p:spPr>
        <p:txBody>
          <a:bodyPr/>
          <a:lstStyle/>
          <a:p>
            <a:r>
              <a:rPr lang="en-GB" dirty="0" smtClean="0"/>
              <a:t>When writing a GUI application, the GUI portion can become quite complex.</a:t>
            </a:r>
          </a:p>
          <a:p>
            <a:r>
              <a:rPr lang="en-GB" dirty="0" smtClean="0"/>
              <a:t>To manage the complexity, GUIs are broken down into groups of components.  Each group generally provides a unit of functionality.</a:t>
            </a:r>
          </a:p>
          <a:p>
            <a:r>
              <a:rPr lang="en-GB" dirty="0" smtClean="0"/>
              <a:t>A Panel is a rectangular Container whose sole purpose is to hold and manage components within a GUI.</a:t>
            </a:r>
          </a:p>
          <a:p>
            <a:r>
              <a:rPr lang="en-GB" dirty="0" smtClean="0"/>
              <a:t> Panel </a:t>
            </a:r>
            <a:r>
              <a:rPr lang="en-GB" dirty="0" err="1" smtClean="0"/>
              <a:t>aPanel</a:t>
            </a:r>
            <a:r>
              <a:rPr lang="en-GB" dirty="0" smtClean="0"/>
              <a:t> = new Panel();</a:t>
            </a:r>
          </a:p>
          <a:p>
            <a:r>
              <a:rPr lang="en-GB" dirty="0" smtClean="0"/>
              <a:t> </a:t>
            </a:r>
            <a:r>
              <a:rPr lang="en-GB" dirty="0" err="1" smtClean="0"/>
              <a:t>aPanel.add</a:t>
            </a:r>
            <a:r>
              <a:rPr lang="en-GB" dirty="0" smtClean="0"/>
              <a:t>(new Button("Ok"));</a:t>
            </a:r>
          </a:p>
          <a:p>
            <a:r>
              <a:rPr lang="en-GB" dirty="0" smtClean="0"/>
              <a:t> </a:t>
            </a:r>
            <a:r>
              <a:rPr lang="en-GB" dirty="0" err="1" smtClean="0"/>
              <a:t>aPanel.add</a:t>
            </a:r>
            <a:r>
              <a:rPr lang="en-GB" dirty="0" smtClean="0"/>
              <a:t>(new Button("Cancel"));</a:t>
            </a:r>
          </a:p>
          <a:p>
            <a:r>
              <a:rPr lang="en-GB" dirty="0" smtClean="0"/>
              <a:t> </a:t>
            </a:r>
            <a:r>
              <a:rPr lang="en-GB" dirty="0" err="1" smtClean="0"/>
              <a:t>this.add</a:t>
            </a:r>
            <a:r>
              <a:rPr lang="en-GB" dirty="0" smtClean="0"/>
              <a:t>(</a:t>
            </a:r>
            <a:r>
              <a:rPr lang="en-GB" dirty="0" err="1" smtClean="0"/>
              <a:t>aPanel</a:t>
            </a:r>
            <a:r>
              <a:rPr lang="en-GB" dirty="0" smtClean="0"/>
              <a:t>);</a:t>
            </a:r>
            <a:endParaRPr lang="en-US" dirty="0" smtClean="0"/>
          </a:p>
        </p:txBody>
      </p:sp>
      <p:sp>
        <p:nvSpPr>
          <p:cNvPr id="4" name="TextBox 3"/>
          <p:cNvSpPr txBox="1"/>
          <p:nvPr/>
        </p:nvSpPr>
        <p:spPr>
          <a:xfrm>
            <a:off x="5429256" y="4071942"/>
            <a:ext cx="1571636" cy="461665"/>
          </a:xfrm>
          <a:prstGeom prst="rect">
            <a:avLst/>
          </a:prstGeom>
          <a:noFill/>
        </p:spPr>
        <p:txBody>
          <a:bodyPr wrap="square" rtlCol="0">
            <a:spAutoFit/>
          </a:bodyPr>
          <a:lstStyle/>
          <a:p>
            <a:r>
              <a:rPr lang="en-US" sz="2400" b="1" dirty="0" smtClean="0">
                <a:hlinkClick r:id="rId2" action="ppaction://hlinkfile"/>
              </a:rPr>
              <a:t>Example</a:t>
            </a:r>
            <a:endParaRPr lang="en-IN" sz="2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What is Layout????</a:t>
            </a:r>
            <a:endParaRPr lang="en-US" dirty="0"/>
          </a:p>
        </p:txBody>
      </p:sp>
      <p:sp>
        <p:nvSpPr>
          <p:cNvPr id="4099" name="Rectangle 3"/>
          <p:cNvSpPr>
            <a:spLocks noGrp="1" noChangeArrowheads="1"/>
          </p:cNvSpPr>
          <p:nvPr>
            <p:ph idx="1"/>
          </p:nvPr>
        </p:nvSpPr>
        <p:spPr>
          <a:xfrm>
            <a:off x="285720" y="785794"/>
            <a:ext cx="8501122" cy="5357850"/>
          </a:xfrm>
        </p:spPr>
        <p:txBody>
          <a:bodyPr/>
          <a:lstStyle/>
          <a:p>
            <a:r>
              <a:rPr lang="en-US" sz="2400" dirty="0" smtClean="0"/>
              <a:t>A layout manager determines how Components will be arranged when they are added to a container. </a:t>
            </a:r>
          </a:p>
          <a:p>
            <a:r>
              <a:rPr lang="en-US" sz="2400" dirty="0" smtClean="0"/>
              <a:t>Default Layout of the Container is </a:t>
            </a:r>
            <a:r>
              <a:rPr lang="en-US" sz="2400" b="1" dirty="0" smtClean="0">
                <a:solidFill>
                  <a:srgbClr val="FF0000"/>
                </a:solidFill>
              </a:rPr>
              <a:t>Flowlayout.</a:t>
            </a:r>
          </a:p>
          <a:p>
            <a:r>
              <a:rPr lang="en-US" sz="2400" dirty="0" smtClean="0"/>
              <a:t>Java includes Bunch of General-purpose layout manager :-</a:t>
            </a:r>
          </a:p>
          <a:p>
            <a:pPr lvl="1"/>
            <a:r>
              <a:rPr lang="en-IN" dirty="0" smtClean="0">
                <a:solidFill>
                  <a:srgbClr val="FF0000"/>
                </a:solidFill>
              </a:rPr>
              <a:t>FlowLayout</a:t>
            </a:r>
          </a:p>
          <a:p>
            <a:pPr lvl="1"/>
            <a:r>
              <a:rPr lang="en-IN" dirty="0" smtClean="0">
                <a:solidFill>
                  <a:srgbClr val="FF0000"/>
                </a:solidFill>
              </a:rPr>
              <a:t>BorderLayout</a:t>
            </a:r>
          </a:p>
          <a:p>
            <a:pPr lvl="1"/>
            <a:r>
              <a:rPr lang="en-IN" dirty="0" smtClean="0">
                <a:solidFill>
                  <a:srgbClr val="FF0000"/>
                </a:solidFill>
              </a:rPr>
              <a:t>GridLayout</a:t>
            </a:r>
          </a:p>
          <a:p>
            <a:pPr lvl="1"/>
            <a:r>
              <a:rPr lang="en-IN" dirty="0" smtClean="0">
                <a:solidFill>
                  <a:srgbClr val="FF0000"/>
                </a:solidFill>
              </a:rPr>
              <a:t>GridBagLayout</a:t>
            </a:r>
          </a:p>
          <a:p>
            <a:pPr lvl="1"/>
            <a:r>
              <a:rPr lang="en-IN" dirty="0" smtClean="0">
                <a:solidFill>
                  <a:srgbClr val="FF0000"/>
                </a:solidFill>
              </a:rPr>
              <a:t>CardLayout</a:t>
            </a:r>
          </a:p>
          <a:p>
            <a:pPr lvl="1"/>
            <a:r>
              <a:rPr lang="en-IN" dirty="0" smtClean="0"/>
              <a:t>GroupLayout</a:t>
            </a:r>
          </a:p>
          <a:p>
            <a:pPr lvl="1"/>
            <a:r>
              <a:rPr lang="en-IN" dirty="0" smtClean="0"/>
              <a:t>SpringLayout</a:t>
            </a:r>
          </a:p>
          <a:p>
            <a:pPr lvl="1"/>
            <a:r>
              <a:rPr lang="en-IN" dirty="0" smtClean="0"/>
              <a:t>BoxLayout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685800" y="381000"/>
            <a:ext cx="2743200" cy="823913"/>
          </a:xfrm>
          <a:prstGeom prst="rect">
            <a:avLst/>
          </a:prstGeom>
          <a:noFill/>
          <a:ln w="9525">
            <a:noFill/>
            <a:miter lim="800000"/>
            <a:headEnd/>
            <a:tailEnd/>
          </a:ln>
        </p:spPr>
        <p:txBody>
          <a:bodyPr>
            <a:spAutoFit/>
          </a:bodyPr>
          <a:lstStyle/>
          <a:p>
            <a:pPr>
              <a:spcBef>
                <a:spcPct val="50000"/>
              </a:spcBef>
            </a:pPr>
            <a:endParaRPr lang="en-US"/>
          </a:p>
        </p:txBody>
      </p:sp>
      <p:sp>
        <p:nvSpPr>
          <p:cNvPr id="11267" name="Text Box 7"/>
          <p:cNvSpPr txBox="1">
            <a:spLocks noChangeArrowheads="1"/>
          </p:cNvSpPr>
          <p:nvPr/>
        </p:nvSpPr>
        <p:spPr bwMode="auto">
          <a:xfrm>
            <a:off x="838200" y="5486400"/>
            <a:ext cx="8077200" cy="457200"/>
          </a:xfrm>
          <a:prstGeom prst="rect">
            <a:avLst/>
          </a:prstGeom>
          <a:noFill/>
          <a:ln w="9525">
            <a:noFill/>
            <a:miter lim="800000"/>
            <a:headEnd/>
            <a:tailEnd/>
          </a:ln>
        </p:spPr>
        <p:txBody>
          <a:bodyPr>
            <a:spAutoFit/>
          </a:bodyPr>
          <a:lstStyle/>
          <a:p>
            <a:pPr>
              <a:spcBef>
                <a:spcPct val="50000"/>
              </a:spcBef>
            </a:pPr>
            <a:r>
              <a:rPr lang="en-US" sz="2400" b="1"/>
              <a:t>  </a:t>
            </a:r>
          </a:p>
        </p:txBody>
      </p:sp>
      <p:sp>
        <p:nvSpPr>
          <p:cNvPr id="8" name="Title 7"/>
          <p:cNvSpPr>
            <a:spLocks noGrp="1"/>
          </p:cNvSpPr>
          <p:nvPr>
            <p:ph type="title"/>
          </p:nvPr>
        </p:nvSpPr>
        <p:spPr/>
        <p:txBody>
          <a:bodyPr/>
          <a:lstStyle/>
          <a:p>
            <a:r>
              <a:rPr lang="en-US" smtClean="0"/>
              <a:t>FlowLayout</a:t>
            </a:r>
            <a:endParaRPr lang="en-US" dirty="0"/>
          </a:p>
        </p:txBody>
      </p:sp>
      <p:sp>
        <p:nvSpPr>
          <p:cNvPr id="9" name="Content Placeholder 8"/>
          <p:cNvSpPr>
            <a:spLocks noGrp="1"/>
          </p:cNvSpPr>
          <p:nvPr>
            <p:ph idx="1"/>
          </p:nvPr>
        </p:nvSpPr>
        <p:spPr/>
        <p:txBody>
          <a:bodyPr/>
          <a:lstStyle/>
          <a:p>
            <a:r>
              <a:rPr lang="en-US" dirty="0" smtClean="0"/>
              <a:t>The </a:t>
            </a:r>
            <a:r>
              <a:rPr lang="en-US" dirty="0" err="1" smtClean="0"/>
              <a:t>FlowLayout</a:t>
            </a:r>
            <a:r>
              <a:rPr lang="en-US" dirty="0" smtClean="0"/>
              <a:t> Class in the  java.awt  Package. </a:t>
            </a:r>
          </a:p>
          <a:p>
            <a:r>
              <a:rPr lang="en-US" dirty="0" smtClean="0"/>
              <a:t>This class lets component flow from left to right in the order that they are added to container.</a:t>
            </a:r>
          </a:p>
          <a:p>
            <a:r>
              <a:rPr lang="en-US" dirty="0" smtClean="0"/>
              <a:t>By default, the component on each row will be centered when you use the </a:t>
            </a:r>
            <a:r>
              <a:rPr lang="en-US" dirty="0" err="1" smtClean="0"/>
              <a:t>FlowLayout</a:t>
            </a:r>
            <a:r>
              <a:rPr lang="en-US" dirty="0" smtClean="0"/>
              <a:t>( ) Constructor no argument. </a:t>
            </a:r>
          </a:p>
          <a:p>
            <a:r>
              <a:rPr lang="en-US" dirty="0" smtClean="0"/>
              <a:t>Parameters of the Constructor will be:-</a:t>
            </a:r>
          </a:p>
          <a:p>
            <a:pPr lvl="2"/>
            <a:r>
              <a:rPr lang="en-US" dirty="0" err="1" smtClean="0"/>
              <a:t>FlowLayout.LEFT</a:t>
            </a:r>
            <a:endParaRPr lang="en-US" dirty="0" smtClean="0"/>
          </a:p>
          <a:p>
            <a:pPr lvl="2"/>
            <a:r>
              <a:rPr lang="en-US" dirty="0" err="1" smtClean="0"/>
              <a:t>FlowLayouut.RIGHT</a:t>
            </a:r>
            <a:endParaRPr lang="en-US" dirty="0" smtClean="0"/>
          </a:p>
          <a:p>
            <a:pPr lvl="2"/>
            <a:r>
              <a:rPr lang="en-US" dirty="0" err="1" smtClean="0"/>
              <a:t>FlowLayout.CENTER</a:t>
            </a:r>
            <a:endParaRPr lang="en-US" dirty="0" smtClean="0"/>
          </a:p>
          <a:p>
            <a:r>
              <a:rPr lang="en-US" dirty="0" smtClean="0"/>
              <a:t>Ex. </a:t>
            </a:r>
            <a:r>
              <a:rPr lang="en-US" dirty="0" err="1" smtClean="0"/>
              <a:t>FlowLayout</a:t>
            </a:r>
            <a:r>
              <a:rPr lang="en-US" dirty="0" smtClean="0"/>
              <a:t> fl=new </a:t>
            </a:r>
            <a:r>
              <a:rPr lang="en-US" dirty="0" err="1" smtClean="0"/>
              <a:t>FlowLayout</a:t>
            </a:r>
            <a:r>
              <a:rPr lang="en-US" dirty="0" smtClean="0"/>
              <a:t> (</a:t>
            </a:r>
            <a:r>
              <a:rPr lang="en-US" dirty="0" err="1" smtClean="0"/>
              <a:t>FlowLayout.Right</a:t>
            </a:r>
            <a:r>
              <a:rPr lang="en-US" dirty="0" smtClean="0"/>
              <a: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2"/>
          <p:cNvPicPr>
            <a:picLocks noChangeAspect="1" noChangeArrowheads="1"/>
          </p:cNvPicPr>
          <p:nvPr/>
        </p:nvPicPr>
        <p:blipFill>
          <a:blip r:embed="rId2" cstate="print"/>
          <a:srcRect/>
          <a:stretch>
            <a:fillRect/>
          </a:stretch>
        </p:blipFill>
        <p:spPr bwMode="auto">
          <a:xfrm>
            <a:off x="990600" y="2362200"/>
            <a:ext cx="8001000" cy="1600200"/>
          </a:xfrm>
          <a:prstGeom prst="rect">
            <a:avLst/>
          </a:prstGeom>
          <a:noFill/>
          <a:ln w="9525">
            <a:noFill/>
            <a:miter lim="800000"/>
            <a:headEnd/>
            <a:tailEnd/>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685800" y="381000"/>
            <a:ext cx="2743200" cy="823913"/>
          </a:xfrm>
          <a:prstGeom prst="rect">
            <a:avLst/>
          </a:prstGeom>
          <a:noFill/>
          <a:ln w="9525">
            <a:noFill/>
            <a:miter lim="800000"/>
            <a:headEnd/>
            <a:tailEnd/>
          </a:ln>
        </p:spPr>
        <p:txBody>
          <a:bodyPr>
            <a:spAutoFit/>
          </a:bodyPr>
          <a:lstStyle/>
          <a:p>
            <a:pPr>
              <a:spcBef>
                <a:spcPct val="50000"/>
              </a:spcBef>
            </a:pPr>
            <a:endParaRPr lang="en-US"/>
          </a:p>
        </p:txBody>
      </p:sp>
      <p:sp>
        <p:nvSpPr>
          <p:cNvPr id="18437" name="TextBox 14"/>
          <p:cNvSpPr txBox="1">
            <a:spLocks noChangeArrowheads="1"/>
          </p:cNvSpPr>
          <p:nvPr/>
        </p:nvSpPr>
        <p:spPr bwMode="auto">
          <a:xfrm>
            <a:off x="928662" y="5214950"/>
            <a:ext cx="6553200" cy="369332"/>
          </a:xfrm>
          <a:prstGeom prst="rect">
            <a:avLst/>
          </a:prstGeom>
          <a:noFill/>
          <a:ln w="9525">
            <a:noFill/>
            <a:miter lim="800000"/>
            <a:headEnd/>
            <a:tailEnd/>
          </a:ln>
        </p:spPr>
        <p:txBody>
          <a:bodyPr wrap="square">
            <a:spAutoFit/>
          </a:bodyPr>
          <a:lstStyle/>
          <a:p>
            <a:r>
              <a:rPr lang="en-US" sz="1800" dirty="0"/>
              <a:t>Ex. </a:t>
            </a:r>
            <a:r>
              <a:rPr lang="en-US" sz="1800" dirty="0" err="1"/>
              <a:t>JPanel</a:t>
            </a:r>
            <a:r>
              <a:rPr lang="en-US" sz="1800" dirty="0"/>
              <a:t>, </a:t>
            </a:r>
            <a:r>
              <a:rPr lang="en-US" sz="1800" dirty="0" err="1"/>
              <a:t>Jbutton</a:t>
            </a:r>
            <a:r>
              <a:rPr lang="en-US" sz="1800" dirty="0"/>
              <a:t> etc.                  </a:t>
            </a:r>
            <a:r>
              <a:rPr lang="en-US" sz="1800" dirty="0" err="1" smtClean="0"/>
              <a:t>BorderLayout.NORTH</a:t>
            </a:r>
            <a:endParaRPr lang="en-US" sz="1800" dirty="0"/>
          </a:p>
        </p:txBody>
      </p:sp>
      <p:sp>
        <p:nvSpPr>
          <p:cNvPr id="9" name="Title 8"/>
          <p:cNvSpPr>
            <a:spLocks noGrp="1"/>
          </p:cNvSpPr>
          <p:nvPr>
            <p:ph type="title"/>
          </p:nvPr>
        </p:nvSpPr>
        <p:spPr/>
        <p:txBody>
          <a:bodyPr/>
          <a:lstStyle/>
          <a:p>
            <a:r>
              <a:rPr lang="en-US" smtClean="0"/>
              <a:t>BorderLayout:-</a:t>
            </a:r>
            <a:endParaRPr lang="en-US" dirty="0"/>
          </a:p>
        </p:txBody>
      </p:sp>
      <p:sp>
        <p:nvSpPr>
          <p:cNvPr id="10" name="Content Placeholder 9"/>
          <p:cNvSpPr>
            <a:spLocks noGrp="1"/>
          </p:cNvSpPr>
          <p:nvPr>
            <p:ph idx="1"/>
          </p:nvPr>
        </p:nvSpPr>
        <p:spPr>
          <a:xfrm>
            <a:off x="285720" y="785795"/>
            <a:ext cx="8501122" cy="4000528"/>
          </a:xfrm>
        </p:spPr>
        <p:txBody>
          <a:bodyPr/>
          <a:lstStyle/>
          <a:p>
            <a:r>
              <a:rPr lang="en-US" sz="2400" dirty="0" smtClean="0"/>
              <a:t>The </a:t>
            </a:r>
            <a:r>
              <a:rPr lang="en-US" sz="2400" dirty="0" err="1" smtClean="0"/>
              <a:t>BorderLayout</a:t>
            </a:r>
            <a:r>
              <a:rPr lang="en-US" sz="2400" dirty="0" smtClean="0"/>
              <a:t> Class in the  java.awt  Package. </a:t>
            </a:r>
          </a:p>
          <a:p>
            <a:r>
              <a:rPr lang="en-US" sz="2400" dirty="0" smtClean="0"/>
              <a:t>It Divides the container into Five sections: north, south, east, west and  center. </a:t>
            </a:r>
          </a:p>
          <a:p>
            <a:r>
              <a:rPr lang="en-US" sz="2400" dirty="0" smtClean="0"/>
              <a:t>A </a:t>
            </a:r>
            <a:r>
              <a:rPr lang="en-US" sz="2400" dirty="0" err="1" smtClean="0"/>
              <a:t>BorderLayout</a:t>
            </a:r>
            <a:r>
              <a:rPr lang="en-US" sz="2400" dirty="0" smtClean="0"/>
              <a:t> is created with either the</a:t>
            </a:r>
          </a:p>
          <a:p>
            <a:pPr lvl="1"/>
            <a:r>
              <a:rPr lang="en-US" sz="2000" dirty="0" err="1" smtClean="0"/>
              <a:t>BorderLayout</a:t>
            </a:r>
            <a:r>
              <a:rPr lang="en-US" sz="2000" dirty="0" smtClean="0"/>
              <a:t>( )  {without gap}</a:t>
            </a:r>
          </a:p>
          <a:p>
            <a:pPr lvl="1"/>
            <a:r>
              <a:rPr lang="en-US" sz="2000" dirty="0" err="1" smtClean="0"/>
              <a:t>BorderLayout</a:t>
            </a:r>
            <a:r>
              <a:rPr lang="en-US" sz="2000" dirty="0" smtClean="0"/>
              <a:t>(</a:t>
            </a:r>
            <a:r>
              <a:rPr lang="en-US" sz="2000" dirty="0" err="1" smtClean="0"/>
              <a:t>int</a:t>
            </a:r>
            <a:r>
              <a:rPr lang="en-US" sz="2000" dirty="0" smtClean="0"/>
              <a:t> , </a:t>
            </a:r>
            <a:r>
              <a:rPr lang="en-US" sz="2000" dirty="0" err="1" smtClean="0"/>
              <a:t>int</a:t>
            </a:r>
            <a:r>
              <a:rPr lang="en-US" sz="2000" dirty="0" smtClean="0"/>
              <a:t>) {with horizontal and vertical gap}</a:t>
            </a:r>
          </a:p>
          <a:p>
            <a:r>
              <a:rPr lang="en-US" sz="2400" dirty="0" smtClean="0"/>
              <a:t>After creating a border layout and set it up as a container’s layout manager, components are added using a call to the add( ) method.</a:t>
            </a:r>
          </a:p>
          <a:p>
            <a:r>
              <a:rPr lang="en-US" sz="2400" dirty="0" smtClean="0"/>
              <a:t>Syntax:-    add(component, String)    </a:t>
            </a:r>
          </a:p>
          <a:p>
            <a:endParaRPr lang="en-US" sz="2400" dirty="0"/>
          </a:p>
        </p:txBody>
      </p:sp>
      <p:cxnSp>
        <p:nvCxnSpPr>
          <p:cNvPr id="13" name="Straight Arrow Connector 9"/>
          <p:cNvCxnSpPr>
            <a:cxnSpLocks noChangeShapeType="1"/>
          </p:cNvCxnSpPr>
          <p:nvPr/>
        </p:nvCxnSpPr>
        <p:spPr bwMode="auto">
          <a:xfrm rot="5400000" flipH="1" flipV="1">
            <a:off x="3081342" y="4786322"/>
            <a:ext cx="381000" cy="381000"/>
          </a:xfrm>
          <a:prstGeom prst="straightConnector1">
            <a:avLst/>
          </a:prstGeom>
          <a:noFill/>
          <a:ln w="9525" algn="ctr">
            <a:solidFill>
              <a:schemeClr val="tx1"/>
            </a:solidFill>
            <a:round/>
            <a:headEnd/>
            <a:tailEnd type="arrow" w="med" len="med"/>
          </a:ln>
        </p:spPr>
      </p:cxnSp>
      <p:cxnSp>
        <p:nvCxnSpPr>
          <p:cNvPr id="14" name="Straight Arrow Connector 10"/>
          <p:cNvCxnSpPr>
            <a:cxnSpLocks noChangeShapeType="1"/>
          </p:cNvCxnSpPr>
          <p:nvPr/>
        </p:nvCxnSpPr>
        <p:spPr bwMode="auto">
          <a:xfrm rot="10800000">
            <a:off x="4681542" y="4786322"/>
            <a:ext cx="533400" cy="457200"/>
          </a:xfrm>
          <a:prstGeom prst="straightConnector1">
            <a:avLst/>
          </a:prstGeom>
          <a:noFill/>
          <a:ln w="9525" algn="ctr">
            <a:solidFill>
              <a:schemeClr val="tx1"/>
            </a:solidFill>
            <a:round/>
            <a:headEnd/>
            <a:tailEnd type="arrow" w="med" len="med"/>
          </a:ln>
        </p:spPr>
      </p:cxn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BorderLayout</a:t>
            </a:r>
            <a:r>
              <a:rPr lang="en-US" dirty="0" smtClean="0"/>
              <a:t>….</a:t>
            </a:r>
            <a:endParaRPr lang="en-US" dirty="0"/>
          </a:p>
        </p:txBody>
      </p:sp>
      <p:pic>
        <p:nvPicPr>
          <p:cNvPr id="19460" name="Picture 2"/>
          <p:cNvPicPr>
            <a:picLocks noChangeAspect="1" noChangeArrowheads="1"/>
          </p:cNvPicPr>
          <p:nvPr/>
        </p:nvPicPr>
        <p:blipFill>
          <a:blip r:embed="rId2" cstate="print"/>
          <a:srcRect/>
          <a:stretch>
            <a:fillRect/>
          </a:stretch>
        </p:blipFill>
        <p:spPr bwMode="auto">
          <a:xfrm>
            <a:off x="533400" y="1600200"/>
            <a:ext cx="8159750" cy="4114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685800" y="381000"/>
            <a:ext cx="2743200" cy="823913"/>
          </a:xfrm>
          <a:prstGeom prst="rect">
            <a:avLst/>
          </a:prstGeom>
          <a:noFill/>
          <a:ln w="9525">
            <a:noFill/>
            <a:miter lim="800000"/>
            <a:headEnd/>
            <a:tailEnd/>
          </a:ln>
        </p:spPr>
        <p:txBody>
          <a:bodyPr>
            <a:spAutoFit/>
          </a:bodyPr>
          <a:lstStyle/>
          <a:p>
            <a:pPr>
              <a:spcBef>
                <a:spcPct val="50000"/>
              </a:spcBef>
            </a:pPr>
            <a:endParaRPr lang="en-US"/>
          </a:p>
        </p:txBody>
      </p:sp>
      <p:cxnSp>
        <p:nvCxnSpPr>
          <p:cNvPr id="15363" name="Straight Arrow Connector 13"/>
          <p:cNvCxnSpPr>
            <a:cxnSpLocks noChangeShapeType="1"/>
          </p:cNvCxnSpPr>
          <p:nvPr/>
        </p:nvCxnSpPr>
        <p:spPr bwMode="auto">
          <a:xfrm rot="16200000" flipV="1">
            <a:off x="5663427" y="4404527"/>
            <a:ext cx="430213" cy="193675"/>
          </a:xfrm>
          <a:prstGeom prst="straightConnector1">
            <a:avLst/>
          </a:prstGeom>
          <a:noFill/>
          <a:ln w="9525" algn="ctr">
            <a:solidFill>
              <a:schemeClr val="tx1"/>
            </a:solidFill>
            <a:round/>
            <a:headEnd/>
            <a:tailEnd type="arrow" w="med" len="med"/>
          </a:ln>
        </p:spPr>
      </p:cxnSp>
      <p:cxnSp>
        <p:nvCxnSpPr>
          <p:cNvPr id="15364" name="Straight Arrow Connector 19"/>
          <p:cNvCxnSpPr>
            <a:cxnSpLocks noChangeShapeType="1"/>
          </p:cNvCxnSpPr>
          <p:nvPr/>
        </p:nvCxnSpPr>
        <p:spPr bwMode="auto">
          <a:xfrm flipV="1">
            <a:off x="4410092" y="4286258"/>
            <a:ext cx="568325" cy="430213"/>
          </a:xfrm>
          <a:prstGeom prst="straightConnector1">
            <a:avLst/>
          </a:prstGeom>
          <a:noFill/>
          <a:ln w="9525" algn="ctr">
            <a:solidFill>
              <a:schemeClr val="tx1"/>
            </a:solidFill>
            <a:round/>
            <a:headEnd/>
            <a:tailEnd type="arrow" w="med" len="med"/>
          </a:ln>
        </p:spPr>
      </p:cxnSp>
      <p:cxnSp>
        <p:nvCxnSpPr>
          <p:cNvPr id="15365" name="Straight Arrow Connector 20"/>
          <p:cNvCxnSpPr>
            <a:cxnSpLocks noChangeShapeType="1"/>
          </p:cNvCxnSpPr>
          <p:nvPr/>
        </p:nvCxnSpPr>
        <p:spPr bwMode="auto">
          <a:xfrm rot="5400000" flipH="1" flipV="1">
            <a:off x="5126848" y="4331504"/>
            <a:ext cx="430213" cy="339725"/>
          </a:xfrm>
          <a:prstGeom prst="straightConnector1">
            <a:avLst/>
          </a:prstGeom>
          <a:noFill/>
          <a:ln w="9525" algn="ctr">
            <a:solidFill>
              <a:schemeClr val="tx1"/>
            </a:solidFill>
            <a:round/>
            <a:headEnd/>
            <a:tailEnd type="arrow" w="med" len="med"/>
          </a:ln>
        </p:spPr>
      </p:cxnSp>
      <p:cxnSp>
        <p:nvCxnSpPr>
          <p:cNvPr id="15366" name="Straight Arrow Connector 21"/>
          <p:cNvCxnSpPr>
            <a:cxnSpLocks noChangeShapeType="1"/>
          </p:cNvCxnSpPr>
          <p:nvPr/>
        </p:nvCxnSpPr>
        <p:spPr bwMode="auto">
          <a:xfrm rot="10800000">
            <a:off x="6010292" y="4286256"/>
            <a:ext cx="990600" cy="533400"/>
          </a:xfrm>
          <a:prstGeom prst="straightConnector1">
            <a:avLst/>
          </a:prstGeom>
          <a:noFill/>
          <a:ln w="9525" algn="ctr">
            <a:solidFill>
              <a:schemeClr val="tx1"/>
            </a:solidFill>
            <a:round/>
            <a:headEnd/>
            <a:tailEnd type="arrow" w="med" len="med"/>
          </a:ln>
        </p:spPr>
      </p:cxnSp>
      <p:sp>
        <p:nvSpPr>
          <p:cNvPr id="15367" name="TextBox 28"/>
          <p:cNvSpPr txBox="1">
            <a:spLocks noChangeArrowheads="1"/>
          </p:cNvSpPr>
          <p:nvPr/>
        </p:nvSpPr>
        <p:spPr bwMode="auto">
          <a:xfrm>
            <a:off x="3857620" y="4714884"/>
            <a:ext cx="4419600" cy="584775"/>
          </a:xfrm>
          <a:prstGeom prst="rect">
            <a:avLst/>
          </a:prstGeom>
          <a:noFill/>
          <a:ln w="9525">
            <a:noFill/>
            <a:miter lim="800000"/>
            <a:headEnd/>
            <a:tailEnd/>
          </a:ln>
        </p:spPr>
        <p:txBody>
          <a:bodyPr wrap="square">
            <a:spAutoFit/>
          </a:bodyPr>
          <a:lstStyle/>
          <a:p>
            <a:r>
              <a:rPr lang="en-US" sz="1600" b="1" dirty="0">
                <a:solidFill>
                  <a:srgbClr val="FF0000"/>
                </a:solidFill>
              </a:rPr>
              <a:t>row       column   Horizontal </a:t>
            </a:r>
            <a:r>
              <a:rPr lang="en-US" sz="1600" b="1" dirty="0" smtClean="0">
                <a:solidFill>
                  <a:srgbClr val="FF0000"/>
                </a:solidFill>
              </a:rPr>
              <a:t> </a:t>
            </a:r>
            <a:r>
              <a:rPr lang="en-US" sz="1600" b="1" dirty="0">
                <a:solidFill>
                  <a:srgbClr val="FF0000"/>
                </a:solidFill>
              </a:rPr>
              <a:t>vertical </a:t>
            </a:r>
            <a:r>
              <a:rPr lang="en-US" sz="1600" b="1" dirty="0" smtClean="0">
                <a:solidFill>
                  <a:srgbClr val="FF0000"/>
                </a:solidFill>
              </a:rPr>
              <a:t>			gap  	gap</a:t>
            </a:r>
            <a:endParaRPr lang="en-US" sz="1600" b="1" dirty="0">
              <a:solidFill>
                <a:srgbClr val="FF0000"/>
              </a:solidFill>
            </a:endParaRPr>
          </a:p>
        </p:txBody>
      </p:sp>
      <p:sp>
        <p:nvSpPr>
          <p:cNvPr id="8204" name="TextBox 36"/>
          <p:cNvSpPr txBox="1">
            <a:spLocks noChangeArrowheads="1"/>
          </p:cNvSpPr>
          <p:nvPr/>
        </p:nvSpPr>
        <p:spPr bwMode="auto">
          <a:xfrm>
            <a:off x="285720" y="5357826"/>
            <a:ext cx="6556022" cy="708025"/>
          </a:xfrm>
          <a:prstGeom prst="rect">
            <a:avLst/>
          </a:prstGeom>
          <a:noFill/>
          <a:ln w="9525">
            <a:noFill/>
            <a:miter lim="800000"/>
            <a:headEnd/>
            <a:tailEnd/>
          </a:ln>
        </p:spPr>
        <p:txBody>
          <a:bodyPr wrap="square">
            <a:spAutoFit/>
          </a:bodyPr>
          <a:lstStyle/>
          <a:p>
            <a:pPr>
              <a:defRPr/>
            </a:pPr>
            <a:r>
              <a:rPr lang="en-US" sz="2000" b="1" dirty="0">
                <a:solidFill>
                  <a:schemeClr val="accent2">
                    <a:lumMod val="75000"/>
                  </a:schemeClr>
                </a:solidFill>
              </a:rPr>
              <a:t> Note:- </a:t>
            </a:r>
            <a:r>
              <a:rPr lang="en-US" sz="2000" b="1" dirty="0"/>
              <a:t>Default gap between Component is 0 pixel in both vertical and horizontal direction.</a:t>
            </a:r>
          </a:p>
        </p:txBody>
      </p:sp>
      <p:sp>
        <p:nvSpPr>
          <p:cNvPr id="15" name="Title 14"/>
          <p:cNvSpPr>
            <a:spLocks noGrp="1"/>
          </p:cNvSpPr>
          <p:nvPr>
            <p:ph type="title"/>
          </p:nvPr>
        </p:nvSpPr>
        <p:spPr/>
        <p:txBody>
          <a:bodyPr/>
          <a:lstStyle/>
          <a:p>
            <a:r>
              <a:rPr lang="en-US" dirty="0" err="1" smtClean="0"/>
              <a:t>GridLayout</a:t>
            </a:r>
            <a:endParaRPr lang="en-US" dirty="0" smtClean="0"/>
          </a:p>
        </p:txBody>
      </p:sp>
      <p:sp>
        <p:nvSpPr>
          <p:cNvPr id="16" name="Content Placeholder 15"/>
          <p:cNvSpPr>
            <a:spLocks noGrp="1"/>
          </p:cNvSpPr>
          <p:nvPr>
            <p:ph idx="1"/>
          </p:nvPr>
        </p:nvSpPr>
        <p:spPr>
          <a:xfrm>
            <a:off x="285720" y="785795"/>
            <a:ext cx="8501122" cy="3714776"/>
          </a:xfrm>
        </p:spPr>
        <p:txBody>
          <a:bodyPr/>
          <a:lstStyle/>
          <a:p>
            <a:r>
              <a:rPr lang="en-US" sz="2400" dirty="0" smtClean="0"/>
              <a:t>The </a:t>
            </a:r>
            <a:r>
              <a:rPr lang="en-US" sz="2400" dirty="0" err="1" smtClean="0"/>
              <a:t>GridLayout</a:t>
            </a:r>
            <a:r>
              <a:rPr lang="en-US" sz="2400" dirty="0" smtClean="0"/>
              <a:t> Class in the  java.awt Package. </a:t>
            </a:r>
          </a:p>
          <a:p>
            <a:r>
              <a:rPr lang="en-US" sz="2400" dirty="0" smtClean="0"/>
              <a:t>This layout manager can be used to stack component from top to bottom or left to right. </a:t>
            </a:r>
          </a:p>
          <a:p>
            <a:r>
              <a:rPr lang="en-US" sz="2400" dirty="0" smtClean="0"/>
              <a:t>The </a:t>
            </a:r>
            <a:r>
              <a:rPr lang="en-US" sz="2400" dirty="0" err="1" smtClean="0"/>
              <a:t>GridLayout</a:t>
            </a:r>
            <a:r>
              <a:rPr lang="en-US" sz="2400" dirty="0" smtClean="0"/>
              <a:t> manager must be created with two arguments to its constructor:</a:t>
            </a:r>
          </a:p>
          <a:p>
            <a:pPr lvl="1"/>
            <a:r>
              <a:rPr lang="en-US" sz="2000" dirty="0" smtClean="0"/>
              <a:t>The number of rows in grid and</a:t>
            </a:r>
          </a:p>
          <a:p>
            <a:pPr lvl="1"/>
            <a:r>
              <a:rPr lang="en-US" sz="2000" dirty="0" smtClean="0"/>
              <a:t>The number of columns </a:t>
            </a:r>
          </a:p>
          <a:p>
            <a:r>
              <a:rPr lang="en-US" sz="2000" dirty="0" smtClean="0"/>
              <a:t>Ex. </a:t>
            </a:r>
            <a:r>
              <a:rPr lang="en-US" sz="2000" dirty="0" err="1" smtClean="0"/>
              <a:t>GridLayout</a:t>
            </a:r>
            <a:r>
              <a:rPr lang="en-US" sz="2000" dirty="0" smtClean="0"/>
              <a:t> gr1=new </a:t>
            </a:r>
            <a:r>
              <a:rPr lang="en-US" sz="2000" dirty="0" err="1" smtClean="0"/>
              <a:t>GridLayout</a:t>
            </a:r>
            <a:r>
              <a:rPr lang="en-US" sz="2000" dirty="0" smtClean="0"/>
              <a:t> (10, 3);</a:t>
            </a:r>
          </a:p>
          <a:p>
            <a:r>
              <a:rPr lang="en-US" sz="2000" dirty="0" smtClean="0"/>
              <a:t>Ex. </a:t>
            </a:r>
            <a:r>
              <a:rPr lang="en-US" sz="2000" dirty="0" err="1" smtClean="0"/>
              <a:t>GridLayout</a:t>
            </a:r>
            <a:r>
              <a:rPr lang="en-US" sz="2000" dirty="0" smtClean="0"/>
              <a:t> gr2=new </a:t>
            </a:r>
            <a:r>
              <a:rPr lang="en-US" sz="2000" dirty="0" err="1" smtClean="0"/>
              <a:t>GridLayout</a:t>
            </a:r>
            <a:r>
              <a:rPr lang="en-US" sz="2000" dirty="0" smtClean="0"/>
              <a:t> (10, 3, 5, 8);</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2"/>
          <p:cNvPicPr>
            <a:picLocks noChangeAspect="1" noChangeArrowheads="1"/>
          </p:cNvPicPr>
          <p:nvPr/>
        </p:nvPicPr>
        <p:blipFill>
          <a:blip r:embed="rId2" cstate="print"/>
          <a:srcRect/>
          <a:stretch>
            <a:fillRect/>
          </a:stretch>
        </p:blipFill>
        <p:spPr bwMode="auto">
          <a:xfrm>
            <a:off x="1357290" y="1071546"/>
            <a:ext cx="6869113" cy="4572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2"/>
          <p:cNvPicPr>
            <a:picLocks noChangeAspect="1" noChangeArrowheads="1"/>
          </p:cNvPicPr>
          <p:nvPr/>
        </p:nvPicPr>
        <p:blipFill>
          <a:blip r:embed="rId2" cstate="print"/>
          <a:srcRect/>
          <a:stretch>
            <a:fillRect/>
          </a:stretch>
        </p:blipFill>
        <p:spPr bwMode="auto">
          <a:xfrm>
            <a:off x="1219200" y="1524000"/>
            <a:ext cx="6797675" cy="4459288"/>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err="1" smtClean="0"/>
              <a:t>GridBagLayout</a:t>
            </a:r>
            <a:endParaRPr lang="en-IN"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685800" y="381000"/>
            <a:ext cx="2743200" cy="823913"/>
          </a:xfrm>
          <a:prstGeom prst="rect">
            <a:avLst/>
          </a:prstGeom>
          <a:noFill/>
          <a:ln w="9525">
            <a:noFill/>
            <a:miter lim="800000"/>
            <a:headEnd/>
            <a:tailEnd/>
          </a:ln>
        </p:spPr>
        <p:txBody>
          <a:bodyPr>
            <a:spAutoFit/>
          </a:bodyPr>
          <a:lstStyle/>
          <a:p>
            <a:pPr>
              <a:spcBef>
                <a:spcPct val="50000"/>
              </a:spcBef>
            </a:pPr>
            <a:endParaRPr lang="en-US"/>
          </a:p>
        </p:txBody>
      </p:sp>
      <p:cxnSp>
        <p:nvCxnSpPr>
          <p:cNvPr id="20483" name="Straight Arrow Connector 7"/>
          <p:cNvCxnSpPr>
            <a:cxnSpLocks noChangeShapeType="1"/>
          </p:cNvCxnSpPr>
          <p:nvPr/>
        </p:nvCxnSpPr>
        <p:spPr bwMode="auto">
          <a:xfrm flipV="1">
            <a:off x="2643174" y="5214950"/>
            <a:ext cx="590552" cy="500066"/>
          </a:xfrm>
          <a:prstGeom prst="straightConnector1">
            <a:avLst/>
          </a:prstGeom>
          <a:noFill/>
          <a:ln w="9525" algn="ctr">
            <a:solidFill>
              <a:schemeClr val="tx1"/>
            </a:solidFill>
            <a:round/>
            <a:headEnd/>
            <a:tailEnd type="arrow" w="med" len="med"/>
          </a:ln>
        </p:spPr>
      </p:cxnSp>
      <p:cxnSp>
        <p:nvCxnSpPr>
          <p:cNvPr id="20484" name="Straight Arrow Connector 8"/>
          <p:cNvCxnSpPr>
            <a:cxnSpLocks noChangeShapeType="1"/>
          </p:cNvCxnSpPr>
          <p:nvPr/>
        </p:nvCxnSpPr>
        <p:spPr bwMode="auto">
          <a:xfrm rot="10800000">
            <a:off x="4910126" y="5214950"/>
            <a:ext cx="662006" cy="500066"/>
          </a:xfrm>
          <a:prstGeom prst="straightConnector1">
            <a:avLst/>
          </a:prstGeom>
          <a:noFill/>
          <a:ln w="9525" algn="ctr">
            <a:solidFill>
              <a:schemeClr val="tx1"/>
            </a:solidFill>
            <a:round/>
            <a:headEnd/>
            <a:tailEnd type="arrow" w="med" len="med"/>
          </a:ln>
        </p:spPr>
      </p:cxnSp>
      <p:sp>
        <p:nvSpPr>
          <p:cNvPr id="20485" name="TextBox 9"/>
          <p:cNvSpPr txBox="1">
            <a:spLocks noChangeArrowheads="1"/>
          </p:cNvSpPr>
          <p:nvPr/>
        </p:nvSpPr>
        <p:spPr bwMode="auto">
          <a:xfrm>
            <a:off x="323872" y="5643578"/>
            <a:ext cx="7391400" cy="646331"/>
          </a:xfrm>
          <a:prstGeom prst="rect">
            <a:avLst/>
          </a:prstGeom>
          <a:noFill/>
          <a:ln w="9525">
            <a:noFill/>
            <a:miter lim="800000"/>
            <a:headEnd/>
            <a:tailEnd/>
          </a:ln>
        </p:spPr>
        <p:txBody>
          <a:bodyPr wrap="square">
            <a:spAutoFit/>
          </a:bodyPr>
          <a:lstStyle/>
          <a:p>
            <a:r>
              <a:rPr lang="en-US" sz="1800" dirty="0" smtClean="0"/>
              <a:t>   Ex</a:t>
            </a:r>
            <a:r>
              <a:rPr lang="en-US" sz="1800" dirty="0"/>
              <a:t>. </a:t>
            </a:r>
            <a:r>
              <a:rPr lang="en-US" sz="1800" dirty="0" err="1"/>
              <a:t>JPanel</a:t>
            </a:r>
            <a:r>
              <a:rPr lang="en-US" sz="1800" dirty="0"/>
              <a:t>, </a:t>
            </a:r>
            <a:r>
              <a:rPr lang="en-US" sz="1800" dirty="0" err="1"/>
              <a:t>Jbutton</a:t>
            </a:r>
            <a:r>
              <a:rPr lang="en-US" sz="1800" dirty="0"/>
              <a:t> etc.            </a:t>
            </a:r>
            <a:r>
              <a:rPr lang="en-US" sz="1800" dirty="0" smtClean="0"/>
              <a:t>   </a:t>
            </a:r>
            <a:r>
              <a:rPr lang="en-US" sz="1800" dirty="0"/>
              <a:t>Name of the CARD (this can be any </a:t>
            </a:r>
            <a:r>
              <a:rPr lang="en-US" sz="1800" dirty="0" smtClean="0"/>
              <a:t>						thing</a:t>
            </a:r>
            <a:r>
              <a:rPr lang="en-US" sz="1800" dirty="0"/>
              <a:t>)</a:t>
            </a:r>
          </a:p>
        </p:txBody>
      </p:sp>
      <p:sp>
        <p:nvSpPr>
          <p:cNvPr id="9" name="Title 8"/>
          <p:cNvSpPr>
            <a:spLocks noGrp="1"/>
          </p:cNvSpPr>
          <p:nvPr>
            <p:ph type="title"/>
          </p:nvPr>
        </p:nvSpPr>
        <p:spPr/>
        <p:txBody>
          <a:bodyPr/>
          <a:lstStyle/>
          <a:p>
            <a:r>
              <a:rPr lang="en-US" dirty="0" err="1" smtClean="0"/>
              <a:t>CardLayout</a:t>
            </a:r>
            <a:endParaRPr lang="en-US" dirty="0"/>
          </a:p>
        </p:txBody>
      </p:sp>
      <p:sp>
        <p:nvSpPr>
          <p:cNvPr id="10" name="Content Placeholder 9"/>
          <p:cNvSpPr>
            <a:spLocks noGrp="1"/>
          </p:cNvSpPr>
          <p:nvPr>
            <p:ph idx="1"/>
          </p:nvPr>
        </p:nvSpPr>
        <p:spPr>
          <a:xfrm>
            <a:off x="285720" y="785795"/>
            <a:ext cx="8501122" cy="4500594"/>
          </a:xfrm>
        </p:spPr>
        <p:txBody>
          <a:bodyPr/>
          <a:lstStyle/>
          <a:p>
            <a:r>
              <a:rPr lang="en-US" sz="2400" dirty="0" smtClean="0"/>
              <a:t>The </a:t>
            </a:r>
            <a:r>
              <a:rPr lang="en-US" sz="2400" dirty="0" err="1" smtClean="0"/>
              <a:t>CardLayout</a:t>
            </a:r>
            <a:r>
              <a:rPr lang="en-US" sz="2400" dirty="0" smtClean="0"/>
              <a:t> Class in the  </a:t>
            </a:r>
            <a:r>
              <a:rPr lang="en-US" sz="2400" dirty="0" err="1" smtClean="0"/>
              <a:t>javax.swing</a:t>
            </a:r>
            <a:r>
              <a:rPr lang="en-US" sz="2400" dirty="0" smtClean="0"/>
              <a:t> Package. </a:t>
            </a:r>
          </a:p>
          <a:p>
            <a:r>
              <a:rPr lang="en-US" sz="2400" dirty="0" smtClean="0"/>
              <a:t>This layout differ from the other Layout because they hide some component from the view.</a:t>
            </a:r>
          </a:p>
          <a:p>
            <a:r>
              <a:rPr lang="en-US" sz="2400" dirty="0" smtClean="0"/>
              <a:t>The most common method to use card layout is to use a panel for each card. Components are added to the panel first, and then the panel are added to the container that is  set to use card layout.</a:t>
            </a:r>
          </a:p>
          <a:p>
            <a:r>
              <a:rPr lang="en-US" sz="2400" dirty="0" smtClean="0"/>
              <a:t> 	  </a:t>
            </a:r>
            <a:r>
              <a:rPr lang="en-US" sz="2400" dirty="0" err="1" smtClean="0"/>
              <a:t>setLayout</a:t>
            </a:r>
            <a:r>
              <a:rPr lang="en-US" sz="2400" dirty="0" smtClean="0"/>
              <a:t>(new </a:t>
            </a:r>
            <a:r>
              <a:rPr lang="en-US" sz="2400" dirty="0" err="1" smtClean="0"/>
              <a:t>CardLayout</a:t>
            </a:r>
            <a:r>
              <a:rPr lang="en-US" sz="2400" dirty="0" smtClean="0"/>
              <a:t>());</a:t>
            </a:r>
          </a:p>
          <a:p>
            <a:r>
              <a:rPr lang="en-US" sz="2400" dirty="0" smtClean="0"/>
              <a:t>After set a container to use the card layout manager ,we use add() method call to add cards to the layout.</a:t>
            </a:r>
          </a:p>
          <a:p>
            <a:r>
              <a:rPr lang="en-US" sz="2400" dirty="0" smtClean="0"/>
              <a:t>Syntax:-    add(component, String)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Line 3"/>
          <p:cNvSpPr>
            <a:spLocks noChangeShapeType="1"/>
          </p:cNvSpPr>
          <p:nvPr/>
        </p:nvSpPr>
        <p:spPr bwMode="auto">
          <a:xfrm>
            <a:off x="150813" y="914400"/>
            <a:ext cx="8839200" cy="0"/>
          </a:xfrm>
          <a:prstGeom prst="line">
            <a:avLst/>
          </a:prstGeom>
          <a:noFill/>
          <a:ln w="76320">
            <a:solidFill>
              <a:srgbClr val="000000"/>
            </a:solidFill>
            <a:round/>
            <a:headEnd/>
            <a:tailEnd/>
          </a:ln>
        </p:spPr>
        <p:txBody>
          <a:bodyPr/>
          <a:lstStyle/>
          <a:p>
            <a:endParaRPr lang="en-US"/>
          </a:p>
        </p:txBody>
      </p:sp>
      <p:grpSp>
        <p:nvGrpSpPr>
          <p:cNvPr id="2" name="Group 57"/>
          <p:cNvGrpSpPr/>
          <p:nvPr/>
        </p:nvGrpSpPr>
        <p:grpSpPr>
          <a:xfrm>
            <a:off x="1142976" y="1142984"/>
            <a:ext cx="7034709" cy="4876800"/>
            <a:chOff x="1914525" y="1560512"/>
            <a:chExt cx="4830763" cy="4230688"/>
          </a:xfrm>
        </p:grpSpPr>
        <p:sp>
          <p:nvSpPr>
            <p:cNvPr id="5121" name="Line 1"/>
            <p:cNvSpPr>
              <a:spLocks noChangeShapeType="1"/>
            </p:cNvSpPr>
            <p:nvPr/>
          </p:nvSpPr>
          <p:spPr bwMode="auto">
            <a:xfrm>
              <a:off x="2146300" y="1865312"/>
              <a:ext cx="0" cy="3200400"/>
            </a:xfrm>
            <a:prstGeom prst="line">
              <a:avLst/>
            </a:prstGeom>
            <a:noFill/>
            <a:ln w="9360">
              <a:solidFill>
                <a:srgbClr val="000000"/>
              </a:solidFill>
              <a:round/>
              <a:headEnd/>
              <a:tailEnd/>
            </a:ln>
          </p:spPr>
          <p:txBody>
            <a:bodyPr/>
            <a:lstStyle/>
            <a:p>
              <a:endParaRPr lang="en-US" sz="2000" b="1"/>
            </a:p>
          </p:txBody>
        </p:sp>
        <p:grpSp>
          <p:nvGrpSpPr>
            <p:cNvPr id="3" name="Group 4"/>
            <p:cNvGrpSpPr>
              <a:grpSpLocks/>
            </p:cNvGrpSpPr>
            <p:nvPr/>
          </p:nvGrpSpPr>
          <p:grpSpPr bwMode="auto">
            <a:xfrm>
              <a:off x="4356100" y="2627312"/>
              <a:ext cx="644525" cy="344488"/>
              <a:chOff x="2208" y="1584"/>
              <a:chExt cx="406" cy="217"/>
            </a:xfrm>
          </p:grpSpPr>
          <p:sp>
            <p:nvSpPr>
              <p:cNvPr id="5125" name="Text Box 5"/>
              <p:cNvSpPr txBox="1">
                <a:spLocks noChangeArrowheads="1"/>
              </p:cNvSpPr>
              <p:nvPr/>
            </p:nvSpPr>
            <p:spPr bwMode="auto">
              <a:xfrm>
                <a:off x="2208" y="1584"/>
                <a:ext cx="406" cy="217"/>
              </a:xfrm>
              <a:prstGeom prst="rect">
                <a:avLst/>
              </a:prstGeom>
              <a:noFill/>
              <a:ln w="9360">
                <a:solidFill>
                  <a:srgbClr val="000000"/>
                </a:solidFill>
                <a:miter lim="800000"/>
                <a:headEnd/>
                <a:tailEnd/>
              </a:ln>
            </p:spPr>
            <p:txBody>
              <a:bodyPr wrap="none" anchor="ctr"/>
              <a:lstStyle/>
              <a:p>
                <a:endParaRPr lang="en-US" sz="2000" b="1"/>
              </a:p>
            </p:txBody>
          </p:sp>
          <p:sp>
            <p:nvSpPr>
              <p:cNvPr id="5126" name="Text Box 6"/>
              <p:cNvSpPr txBox="1">
                <a:spLocks noChangeArrowheads="1"/>
              </p:cNvSpPr>
              <p:nvPr/>
            </p:nvSpPr>
            <p:spPr bwMode="auto">
              <a:xfrm>
                <a:off x="2209" y="1584"/>
                <a:ext cx="363"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t>Panel</a:t>
                </a:r>
              </a:p>
            </p:txBody>
          </p:sp>
        </p:grpSp>
        <p:grpSp>
          <p:nvGrpSpPr>
            <p:cNvPr id="4" name="Group 7"/>
            <p:cNvGrpSpPr>
              <a:grpSpLocks/>
            </p:cNvGrpSpPr>
            <p:nvPr/>
          </p:nvGrpSpPr>
          <p:grpSpPr bwMode="auto">
            <a:xfrm>
              <a:off x="2451099" y="2551116"/>
              <a:ext cx="746125" cy="344488"/>
              <a:chOff x="1008" y="1536"/>
              <a:chExt cx="470" cy="217"/>
            </a:xfrm>
          </p:grpSpPr>
          <p:sp>
            <p:nvSpPr>
              <p:cNvPr id="5128" name="Text Box 8"/>
              <p:cNvSpPr txBox="1">
                <a:spLocks noChangeArrowheads="1"/>
              </p:cNvSpPr>
              <p:nvPr/>
            </p:nvSpPr>
            <p:spPr bwMode="auto">
              <a:xfrm>
                <a:off x="1008" y="1536"/>
                <a:ext cx="470" cy="217"/>
              </a:xfrm>
              <a:prstGeom prst="rect">
                <a:avLst/>
              </a:prstGeom>
              <a:noFill/>
              <a:ln w="9360">
                <a:solidFill>
                  <a:srgbClr val="000000"/>
                </a:solidFill>
                <a:miter lim="800000"/>
                <a:headEnd/>
                <a:tailEnd/>
              </a:ln>
            </p:spPr>
            <p:txBody>
              <a:bodyPr wrap="none" anchor="ctr"/>
              <a:lstStyle/>
              <a:p>
                <a:endParaRPr lang="en-US" sz="2000" b="1"/>
              </a:p>
            </p:txBody>
          </p:sp>
          <p:sp>
            <p:nvSpPr>
              <p:cNvPr id="5129" name="Text Box 9"/>
              <p:cNvSpPr txBox="1">
                <a:spLocks noChangeArrowheads="1"/>
              </p:cNvSpPr>
              <p:nvPr/>
            </p:nvSpPr>
            <p:spPr bwMode="auto">
              <a:xfrm>
                <a:off x="1008" y="1536"/>
                <a:ext cx="421"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t>Button</a:t>
                </a:r>
              </a:p>
            </p:txBody>
          </p:sp>
        </p:grpSp>
        <p:grpSp>
          <p:nvGrpSpPr>
            <p:cNvPr id="5" name="Group 10"/>
            <p:cNvGrpSpPr>
              <a:grpSpLocks/>
            </p:cNvGrpSpPr>
            <p:nvPr/>
          </p:nvGrpSpPr>
          <p:grpSpPr bwMode="auto">
            <a:xfrm>
              <a:off x="2447925" y="3465517"/>
              <a:ext cx="1019175" cy="344488"/>
              <a:chOff x="1006" y="2112"/>
              <a:chExt cx="642" cy="217"/>
            </a:xfrm>
          </p:grpSpPr>
          <p:sp>
            <p:nvSpPr>
              <p:cNvPr id="5131" name="Text Box 11"/>
              <p:cNvSpPr txBox="1">
                <a:spLocks noChangeArrowheads="1"/>
              </p:cNvSpPr>
              <p:nvPr/>
            </p:nvSpPr>
            <p:spPr bwMode="auto">
              <a:xfrm>
                <a:off x="1008" y="2112"/>
                <a:ext cx="640" cy="217"/>
              </a:xfrm>
              <a:prstGeom prst="rect">
                <a:avLst/>
              </a:prstGeom>
              <a:noFill/>
              <a:ln w="9360">
                <a:solidFill>
                  <a:srgbClr val="000000"/>
                </a:solidFill>
                <a:miter lim="800000"/>
                <a:headEnd/>
                <a:tailEnd/>
              </a:ln>
            </p:spPr>
            <p:txBody>
              <a:bodyPr wrap="none" anchor="ctr"/>
              <a:lstStyle/>
              <a:p>
                <a:endParaRPr lang="en-US" sz="2000" b="1"/>
              </a:p>
            </p:txBody>
          </p:sp>
          <p:sp>
            <p:nvSpPr>
              <p:cNvPr id="5132" name="Text Box 12"/>
              <p:cNvSpPr txBox="1">
                <a:spLocks noChangeArrowheads="1"/>
              </p:cNvSpPr>
              <p:nvPr/>
            </p:nvSpPr>
            <p:spPr bwMode="auto">
              <a:xfrm>
                <a:off x="1006" y="2112"/>
                <a:ext cx="584"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Checkbox</a:t>
                </a:r>
              </a:p>
            </p:txBody>
          </p:sp>
        </p:grpSp>
        <p:grpSp>
          <p:nvGrpSpPr>
            <p:cNvPr id="6" name="Group 13"/>
            <p:cNvGrpSpPr>
              <a:grpSpLocks/>
            </p:cNvGrpSpPr>
            <p:nvPr/>
          </p:nvGrpSpPr>
          <p:grpSpPr bwMode="auto">
            <a:xfrm>
              <a:off x="2451099" y="3922718"/>
              <a:ext cx="768350" cy="344488"/>
              <a:chOff x="1008" y="2400"/>
              <a:chExt cx="484" cy="217"/>
            </a:xfrm>
          </p:grpSpPr>
          <p:sp>
            <p:nvSpPr>
              <p:cNvPr id="5134" name="Text Box 14"/>
              <p:cNvSpPr txBox="1">
                <a:spLocks noChangeArrowheads="1"/>
              </p:cNvSpPr>
              <p:nvPr/>
            </p:nvSpPr>
            <p:spPr bwMode="auto">
              <a:xfrm>
                <a:off x="1008" y="2400"/>
                <a:ext cx="484" cy="217"/>
              </a:xfrm>
              <a:prstGeom prst="rect">
                <a:avLst/>
              </a:prstGeom>
              <a:noFill/>
              <a:ln w="9360">
                <a:solidFill>
                  <a:srgbClr val="000000"/>
                </a:solidFill>
                <a:miter lim="800000"/>
                <a:headEnd/>
                <a:tailEnd/>
              </a:ln>
            </p:spPr>
            <p:txBody>
              <a:bodyPr wrap="none" anchor="ctr"/>
              <a:lstStyle/>
              <a:p>
                <a:endParaRPr lang="en-US" sz="2000" b="1"/>
              </a:p>
            </p:txBody>
          </p:sp>
          <p:sp>
            <p:nvSpPr>
              <p:cNvPr id="5135" name="Text Box 15"/>
              <p:cNvSpPr txBox="1">
                <a:spLocks noChangeArrowheads="1"/>
              </p:cNvSpPr>
              <p:nvPr/>
            </p:nvSpPr>
            <p:spPr bwMode="auto">
              <a:xfrm>
                <a:off x="1008" y="2400"/>
                <a:ext cx="433"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Choice</a:t>
                </a:r>
              </a:p>
            </p:txBody>
          </p:sp>
        </p:grpSp>
        <p:grpSp>
          <p:nvGrpSpPr>
            <p:cNvPr id="7" name="Group 16"/>
            <p:cNvGrpSpPr>
              <a:grpSpLocks/>
            </p:cNvGrpSpPr>
            <p:nvPr/>
          </p:nvGrpSpPr>
          <p:grpSpPr bwMode="auto">
            <a:xfrm>
              <a:off x="2451100" y="4379918"/>
              <a:ext cx="655638" cy="344488"/>
              <a:chOff x="1008" y="2688"/>
              <a:chExt cx="413" cy="217"/>
            </a:xfrm>
          </p:grpSpPr>
          <p:sp>
            <p:nvSpPr>
              <p:cNvPr id="5137" name="Text Box 17"/>
              <p:cNvSpPr txBox="1">
                <a:spLocks noChangeArrowheads="1"/>
              </p:cNvSpPr>
              <p:nvPr/>
            </p:nvSpPr>
            <p:spPr bwMode="auto">
              <a:xfrm>
                <a:off x="1008" y="2688"/>
                <a:ext cx="413" cy="217"/>
              </a:xfrm>
              <a:prstGeom prst="rect">
                <a:avLst/>
              </a:prstGeom>
              <a:noFill/>
              <a:ln w="9360">
                <a:solidFill>
                  <a:srgbClr val="000000"/>
                </a:solidFill>
                <a:miter lim="800000"/>
                <a:headEnd/>
                <a:tailEnd/>
              </a:ln>
            </p:spPr>
            <p:txBody>
              <a:bodyPr wrap="none" anchor="ctr"/>
              <a:lstStyle/>
              <a:p>
                <a:endParaRPr lang="en-US" sz="2000" b="1"/>
              </a:p>
            </p:txBody>
          </p:sp>
          <p:sp>
            <p:nvSpPr>
              <p:cNvPr id="5138" name="Text Box 18"/>
              <p:cNvSpPr txBox="1">
                <a:spLocks noChangeArrowheads="1"/>
              </p:cNvSpPr>
              <p:nvPr/>
            </p:nvSpPr>
            <p:spPr bwMode="auto">
              <a:xfrm>
                <a:off x="1009" y="2688"/>
                <a:ext cx="357"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Label</a:t>
                </a:r>
              </a:p>
            </p:txBody>
          </p:sp>
        </p:grpSp>
        <p:grpSp>
          <p:nvGrpSpPr>
            <p:cNvPr id="8" name="Group 19"/>
            <p:cNvGrpSpPr>
              <a:grpSpLocks/>
            </p:cNvGrpSpPr>
            <p:nvPr/>
          </p:nvGrpSpPr>
          <p:grpSpPr bwMode="auto">
            <a:xfrm>
              <a:off x="2451100" y="3008316"/>
              <a:ext cx="509588" cy="344488"/>
              <a:chOff x="1008" y="1824"/>
              <a:chExt cx="321" cy="217"/>
            </a:xfrm>
          </p:grpSpPr>
          <p:sp>
            <p:nvSpPr>
              <p:cNvPr id="5140" name="Text Box 20"/>
              <p:cNvSpPr txBox="1">
                <a:spLocks noChangeArrowheads="1"/>
              </p:cNvSpPr>
              <p:nvPr/>
            </p:nvSpPr>
            <p:spPr bwMode="auto">
              <a:xfrm>
                <a:off x="1008" y="1824"/>
                <a:ext cx="321" cy="217"/>
              </a:xfrm>
              <a:prstGeom prst="rect">
                <a:avLst/>
              </a:prstGeom>
              <a:noFill/>
              <a:ln w="9360">
                <a:solidFill>
                  <a:srgbClr val="000000"/>
                </a:solidFill>
                <a:miter lim="800000"/>
                <a:headEnd/>
                <a:tailEnd/>
              </a:ln>
            </p:spPr>
            <p:txBody>
              <a:bodyPr wrap="none" anchor="ctr"/>
              <a:lstStyle/>
              <a:p>
                <a:endParaRPr lang="en-US" sz="2000" b="1"/>
              </a:p>
            </p:txBody>
          </p:sp>
          <p:sp>
            <p:nvSpPr>
              <p:cNvPr id="5141" name="Text Box 21"/>
              <p:cNvSpPr txBox="1">
                <a:spLocks noChangeArrowheads="1"/>
              </p:cNvSpPr>
              <p:nvPr/>
            </p:nvSpPr>
            <p:spPr bwMode="auto">
              <a:xfrm>
                <a:off x="1010" y="1824"/>
                <a:ext cx="270"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List</a:t>
                </a:r>
              </a:p>
            </p:txBody>
          </p:sp>
        </p:grpSp>
        <p:sp>
          <p:nvSpPr>
            <p:cNvPr id="5142" name="Line 22"/>
            <p:cNvSpPr>
              <a:spLocks noChangeShapeType="1"/>
            </p:cNvSpPr>
            <p:nvPr/>
          </p:nvSpPr>
          <p:spPr bwMode="auto">
            <a:xfrm>
              <a:off x="2146300" y="5065712"/>
              <a:ext cx="304800" cy="0"/>
            </a:xfrm>
            <a:prstGeom prst="line">
              <a:avLst/>
            </a:prstGeom>
            <a:noFill/>
            <a:ln w="9360">
              <a:solidFill>
                <a:srgbClr val="000000"/>
              </a:solidFill>
              <a:round/>
              <a:headEnd/>
              <a:tailEnd/>
            </a:ln>
          </p:spPr>
          <p:txBody>
            <a:bodyPr/>
            <a:lstStyle/>
            <a:p>
              <a:endParaRPr lang="en-US" sz="2000" b="1"/>
            </a:p>
          </p:txBody>
        </p:sp>
        <p:grpSp>
          <p:nvGrpSpPr>
            <p:cNvPr id="9" name="Group 23"/>
            <p:cNvGrpSpPr>
              <a:grpSpLocks/>
            </p:cNvGrpSpPr>
            <p:nvPr/>
          </p:nvGrpSpPr>
          <p:grpSpPr bwMode="auto">
            <a:xfrm>
              <a:off x="1914525" y="1560512"/>
              <a:ext cx="1144588" cy="344488"/>
              <a:chOff x="670" y="912"/>
              <a:chExt cx="721" cy="217"/>
            </a:xfrm>
          </p:grpSpPr>
          <p:sp>
            <p:nvSpPr>
              <p:cNvPr id="5144" name="Text Box 24"/>
              <p:cNvSpPr txBox="1">
                <a:spLocks noChangeArrowheads="1"/>
              </p:cNvSpPr>
              <p:nvPr/>
            </p:nvSpPr>
            <p:spPr bwMode="auto">
              <a:xfrm>
                <a:off x="672" y="912"/>
                <a:ext cx="719" cy="217"/>
              </a:xfrm>
              <a:prstGeom prst="rect">
                <a:avLst/>
              </a:prstGeom>
              <a:solidFill>
                <a:srgbClr val="FFFFFF"/>
              </a:solidFill>
              <a:ln w="9360">
                <a:solidFill>
                  <a:srgbClr val="000000"/>
                </a:solidFill>
                <a:miter lim="800000"/>
                <a:headEnd/>
                <a:tailEnd/>
              </a:ln>
            </p:spPr>
            <p:txBody>
              <a:bodyPr wrap="none" anchor="ctr"/>
              <a:lstStyle/>
              <a:p>
                <a:endParaRPr lang="en-US" sz="2000" b="1"/>
              </a:p>
            </p:txBody>
          </p:sp>
          <p:sp>
            <p:nvSpPr>
              <p:cNvPr id="5145" name="Text Box 25"/>
              <p:cNvSpPr txBox="1">
                <a:spLocks noChangeArrowheads="1"/>
              </p:cNvSpPr>
              <p:nvPr/>
            </p:nvSpPr>
            <p:spPr bwMode="auto">
              <a:xfrm>
                <a:off x="670" y="912"/>
                <a:ext cx="665"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t>Component</a:t>
                </a:r>
              </a:p>
            </p:txBody>
          </p:sp>
        </p:grpSp>
        <p:sp>
          <p:nvSpPr>
            <p:cNvPr id="5146" name="Line 26"/>
            <p:cNvSpPr>
              <a:spLocks noChangeShapeType="1"/>
            </p:cNvSpPr>
            <p:nvPr/>
          </p:nvSpPr>
          <p:spPr bwMode="auto">
            <a:xfrm>
              <a:off x="2146300" y="2246312"/>
              <a:ext cx="304800" cy="0"/>
            </a:xfrm>
            <a:prstGeom prst="line">
              <a:avLst/>
            </a:prstGeom>
            <a:noFill/>
            <a:ln w="9360">
              <a:solidFill>
                <a:srgbClr val="000000"/>
              </a:solidFill>
              <a:round/>
              <a:headEnd/>
              <a:tailEnd/>
            </a:ln>
          </p:spPr>
          <p:txBody>
            <a:bodyPr/>
            <a:lstStyle/>
            <a:p>
              <a:endParaRPr lang="en-US" sz="2000" b="1"/>
            </a:p>
          </p:txBody>
        </p:sp>
        <p:sp>
          <p:nvSpPr>
            <p:cNvPr id="5147" name="Line 27"/>
            <p:cNvSpPr>
              <a:spLocks noChangeShapeType="1"/>
            </p:cNvSpPr>
            <p:nvPr/>
          </p:nvSpPr>
          <p:spPr bwMode="auto">
            <a:xfrm>
              <a:off x="2146300" y="2703512"/>
              <a:ext cx="304800" cy="0"/>
            </a:xfrm>
            <a:prstGeom prst="line">
              <a:avLst/>
            </a:prstGeom>
            <a:noFill/>
            <a:ln w="9360">
              <a:solidFill>
                <a:srgbClr val="000000"/>
              </a:solidFill>
              <a:round/>
              <a:headEnd/>
              <a:tailEnd/>
            </a:ln>
          </p:spPr>
          <p:txBody>
            <a:bodyPr/>
            <a:lstStyle/>
            <a:p>
              <a:endParaRPr lang="en-US" sz="2000" b="1"/>
            </a:p>
          </p:txBody>
        </p:sp>
        <p:sp>
          <p:nvSpPr>
            <p:cNvPr id="5148" name="Line 28"/>
            <p:cNvSpPr>
              <a:spLocks noChangeShapeType="1"/>
            </p:cNvSpPr>
            <p:nvPr/>
          </p:nvSpPr>
          <p:spPr bwMode="auto">
            <a:xfrm>
              <a:off x="2146300" y="3160712"/>
              <a:ext cx="304800" cy="0"/>
            </a:xfrm>
            <a:prstGeom prst="line">
              <a:avLst/>
            </a:prstGeom>
            <a:noFill/>
            <a:ln w="9360">
              <a:solidFill>
                <a:srgbClr val="000000"/>
              </a:solidFill>
              <a:round/>
              <a:headEnd/>
              <a:tailEnd/>
            </a:ln>
          </p:spPr>
          <p:txBody>
            <a:bodyPr/>
            <a:lstStyle/>
            <a:p>
              <a:endParaRPr lang="en-US" sz="2000" b="1"/>
            </a:p>
          </p:txBody>
        </p:sp>
        <p:sp>
          <p:nvSpPr>
            <p:cNvPr id="5149" name="Line 29"/>
            <p:cNvSpPr>
              <a:spLocks noChangeShapeType="1"/>
            </p:cNvSpPr>
            <p:nvPr/>
          </p:nvSpPr>
          <p:spPr bwMode="auto">
            <a:xfrm>
              <a:off x="2146300" y="3617912"/>
              <a:ext cx="304800" cy="0"/>
            </a:xfrm>
            <a:prstGeom prst="line">
              <a:avLst/>
            </a:prstGeom>
            <a:noFill/>
            <a:ln w="9360">
              <a:solidFill>
                <a:srgbClr val="000000"/>
              </a:solidFill>
              <a:round/>
              <a:headEnd/>
              <a:tailEnd/>
            </a:ln>
          </p:spPr>
          <p:txBody>
            <a:bodyPr/>
            <a:lstStyle/>
            <a:p>
              <a:endParaRPr lang="en-US" sz="2000" b="1"/>
            </a:p>
          </p:txBody>
        </p:sp>
        <p:sp>
          <p:nvSpPr>
            <p:cNvPr id="5150" name="Line 30"/>
            <p:cNvSpPr>
              <a:spLocks noChangeShapeType="1"/>
            </p:cNvSpPr>
            <p:nvPr/>
          </p:nvSpPr>
          <p:spPr bwMode="auto">
            <a:xfrm>
              <a:off x="2146300" y="4075112"/>
              <a:ext cx="304800" cy="0"/>
            </a:xfrm>
            <a:prstGeom prst="line">
              <a:avLst/>
            </a:prstGeom>
            <a:noFill/>
            <a:ln w="9360">
              <a:solidFill>
                <a:srgbClr val="000000"/>
              </a:solidFill>
              <a:round/>
              <a:headEnd/>
              <a:tailEnd/>
            </a:ln>
          </p:spPr>
          <p:txBody>
            <a:bodyPr/>
            <a:lstStyle/>
            <a:p>
              <a:endParaRPr lang="en-US" sz="2000" b="1"/>
            </a:p>
          </p:txBody>
        </p:sp>
        <p:sp>
          <p:nvSpPr>
            <p:cNvPr id="5151" name="Line 31"/>
            <p:cNvSpPr>
              <a:spLocks noChangeShapeType="1"/>
            </p:cNvSpPr>
            <p:nvPr/>
          </p:nvSpPr>
          <p:spPr bwMode="auto">
            <a:xfrm>
              <a:off x="2146300" y="4532312"/>
              <a:ext cx="304800" cy="0"/>
            </a:xfrm>
            <a:prstGeom prst="line">
              <a:avLst/>
            </a:prstGeom>
            <a:noFill/>
            <a:ln w="9360">
              <a:solidFill>
                <a:srgbClr val="000000"/>
              </a:solidFill>
              <a:round/>
              <a:headEnd/>
              <a:tailEnd/>
            </a:ln>
          </p:spPr>
          <p:txBody>
            <a:bodyPr/>
            <a:lstStyle/>
            <a:p>
              <a:endParaRPr lang="en-US" sz="2000" b="1"/>
            </a:p>
          </p:txBody>
        </p:sp>
        <p:sp>
          <p:nvSpPr>
            <p:cNvPr id="5152" name="Line 32"/>
            <p:cNvSpPr>
              <a:spLocks noChangeShapeType="1"/>
            </p:cNvSpPr>
            <p:nvPr/>
          </p:nvSpPr>
          <p:spPr bwMode="auto">
            <a:xfrm>
              <a:off x="3441700" y="2246312"/>
              <a:ext cx="990600" cy="0"/>
            </a:xfrm>
            <a:prstGeom prst="line">
              <a:avLst/>
            </a:prstGeom>
            <a:noFill/>
            <a:ln w="9360">
              <a:solidFill>
                <a:srgbClr val="000000"/>
              </a:solidFill>
              <a:round/>
              <a:headEnd/>
              <a:tailEnd/>
            </a:ln>
          </p:spPr>
          <p:txBody>
            <a:bodyPr/>
            <a:lstStyle/>
            <a:p>
              <a:endParaRPr lang="en-US" sz="2000" b="1"/>
            </a:p>
          </p:txBody>
        </p:sp>
        <p:grpSp>
          <p:nvGrpSpPr>
            <p:cNvPr id="10" name="Group 33"/>
            <p:cNvGrpSpPr>
              <a:grpSpLocks/>
            </p:cNvGrpSpPr>
            <p:nvPr/>
          </p:nvGrpSpPr>
          <p:grpSpPr bwMode="auto">
            <a:xfrm>
              <a:off x="2449512" y="2093915"/>
              <a:ext cx="996949" cy="344488"/>
              <a:chOff x="1007" y="1248"/>
              <a:chExt cx="628" cy="217"/>
            </a:xfrm>
          </p:grpSpPr>
          <p:sp>
            <p:nvSpPr>
              <p:cNvPr id="5154" name="Text Box 34"/>
              <p:cNvSpPr txBox="1">
                <a:spLocks noChangeArrowheads="1"/>
              </p:cNvSpPr>
              <p:nvPr/>
            </p:nvSpPr>
            <p:spPr bwMode="auto">
              <a:xfrm>
                <a:off x="1008" y="1248"/>
                <a:ext cx="627" cy="217"/>
              </a:xfrm>
              <a:prstGeom prst="rect">
                <a:avLst/>
              </a:prstGeom>
              <a:solidFill>
                <a:srgbClr val="FFFFFF"/>
              </a:solidFill>
              <a:ln w="9360">
                <a:solidFill>
                  <a:srgbClr val="000000"/>
                </a:solidFill>
                <a:miter lim="800000"/>
                <a:headEnd/>
                <a:tailEnd/>
              </a:ln>
            </p:spPr>
            <p:txBody>
              <a:bodyPr wrap="none" anchor="ctr"/>
              <a:lstStyle/>
              <a:p>
                <a:endParaRPr lang="en-US" sz="2000" b="1"/>
              </a:p>
            </p:txBody>
          </p:sp>
          <p:sp>
            <p:nvSpPr>
              <p:cNvPr id="5155" name="Text Box 35"/>
              <p:cNvSpPr txBox="1">
                <a:spLocks noChangeArrowheads="1"/>
              </p:cNvSpPr>
              <p:nvPr/>
            </p:nvSpPr>
            <p:spPr bwMode="auto">
              <a:xfrm>
                <a:off x="1007" y="1248"/>
                <a:ext cx="572"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Container</a:t>
                </a:r>
              </a:p>
            </p:txBody>
          </p:sp>
        </p:grpSp>
        <p:sp>
          <p:nvSpPr>
            <p:cNvPr id="5156" name="Line 36"/>
            <p:cNvSpPr>
              <a:spLocks noChangeShapeType="1"/>
            </p:cNvSpPr>
            <p:nvPr/>
          </p:nvSpPr>
          <p:spPr bwMode="auto">
            <a:xfrm>
              <a:off x="3822700" y="2246312"/>
              <a:ext cx="0" cy="533400"/>
            </a:xfrm>
            <a:prstGeom prst="line">
              <a:avLst/>
            </a:prstGeom>
            <a:noFill/>
            <a:ln w="9360">
              <a:solidFill>
                <a:srgbClr val="000000"/>
              </a:solidFill>
              <a:round/>
              <a:headEnd/>
              <a:tailEnd/>
            </a:ln>
          </p:spPr>
          <p:txBody>
            <a:bodyPr/>
            <a:lstStyle/>
            <a:p>
              <a:endParaRPr lang="en-US" sz="2000" b="1"/>
            </a:p>
          </p:txBody>
        </p:sp>
        <p:sp>
          <p:nvSpPr>
            <p:cNvPr id="5157" name="Line 37"/>
            <p:cNvSpPr>
              <a:spLocks noChangeShapeType="1"/>
            </p:cNvSpPr>
            <p:nvPr/>
          </p:nvSpPr>
          <p:spPr bwMode="auto">
            <a:xfrm>
              <a:off x="3822700" y="2779712"/>
              <a:ext cx="533400" cy="0"/>
            </a:xfrm>
            <a:prstGeom prst="line">
              <a:avLst/>
            </a:prstGeom>
            <a:noFill/>
            <a:ln w="9360">
              <a:solidFill>
                <a:srgbClr val="000000"/>
              </a:solidFill>
              <a:round/>
              <a:headEnd/>
              <a:tailEnd/>
            </a:ln>
          </p:spPr>
          <p:txBody>
            <a:bodyPr/>
            <a:lstStyle/>
            <a:p>
              <a:endParaRPr lang="en-US" sz="2000" b="1"/>
            </a:p>
          </p:txBody>
        </p:sp>
        <p:sp>
          <p:nvSpPr>
            <p:cNvPr id="5158" name="Line 38"/>
            <p:cNvSpPr>
              <a:spLocks noChangeShapeType="1"/>
            </p:cNvSpPr>
            <p:nvPr/>
          </p:nvSpPr>
          <p:spPr bwMode="auto">
            <a:xfrm>
              <a:off x="5194300" y="2246312"/>
              <a:ext cx="914400" cy="0"/>
            </a:xfrm>
            <a:prstGeom prst="line">
              <a:avLst/>
            </a:prstGeom>
            <a:noFill/>
            <a:ln w="9360">
              <a:solidFill>
                <a:srgbClr val="000000"/>
              </a:solidFill>
              <a:round/>
              <a:headEnd/>
              <a:tailEnd/>
            </a:ln>
          </p:spPr>
          <p:txBody>
            <a:bodyPr/>
            <a:lstStyle/>
            <a:p>
              <a:endParaRPr lang="en-US" sz="2000" b="1"/>
            </a:p>
          </p:txBody>
        </p:sp>
        <p:grpSp>
          <p:nvGrpSpPr>
            <p:cNvPr id="11" name="Group 39"/>
            <p:cNvGrpSpPr>
              <a:grpSpLocks/>
            </p:cNvGrpSpPr>
            <p:nvPr/>
          </p:nvGrpSpPr>
          <p:grpSpPr bwMode="auto">
            <a:xfrm>
              <a:off x="6032500" y="2093915"/>
              <a:ext cx="712788" cy="344488"/>
              <a:chOff x="3264" y="1248"/>
              <a:chExt cx="449" cy="217"/>
            </a:xfrm>
          </p:grpSpPr>
          <p:sp>
            <p:nvSpPr>
              <p:cNvPr id="5160" name="Text Box 40"/>
              <p:cNvSpPr txBox="1">
                <a:spLocks noChangeArrowheads="1"/>
              </p:cNvSpPr>
              <p:nvPr/>
            </p:nvSpPr>
            <p:spPr bwMode="auto">
              <a:xfrm>
                <a:off x="3264" y="1248"/>
                <a:ext cx="449" cy="217"/>
              </a:xfrm>
              <a:prstGeom prst="rect">
                <a:avLst/>
              </a:prstGeom>
              <a:solidFill>
                <a:srgbClr val="FFFFFF"/>
              </a:solidFill>
              <a:ln w="9360">
                <a:solidFill>
                  <a:srgbClr val="000000"/>
                </a:solidFill>
                <a:miter lim="800000"/>
                <a:headEnd/>
                <a:tailEnd/>
              </a:ln>
            </p:spPr>
            <p:txBody>
              <a:bodyPr wrap="none" anchor="ctr"/>
              <a:lstStyle/>
              <a:p>
                <a:endParaRPr lang="en-US" sz="2000" b="1"/>
              </a:p>
            </p:txBody>
          </p:sp>
          <p:sp>
            <p:nvSpPr>
              <p:cNvPr id="5161" name="Text Box 41"/>
              <p:cNvSpPr txBox="1">
                <a:spLocks noChangeArrowheads="1"/>
              </p:cNvSpPr>
              <p:nvPr/>
            </p:nvSpPr>
            <p:spPr bwMode="auto">
              <a:xfrm>
                <a:off x="3266" y="1248"/>
                <a:ext cx="398"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Frame</a:t>
                </a:r>
              </a:p>
            </p:txBody>
          </p:sp>
        </p:grpSp>
        <p:grpSp>
          <p:nvGrpSpPr>
            <p:cNvPr id="12" name="Group 42"/>
            <p:cNvGrpSpPr>
              <a:grpSpLocks/>
            </p:cNvGrpSpPr>
            <p:nvPr/>
          </p:nvGrpSpPr>
          <p:grpSpPr bwMode="auto">
            <a:xfrm>
              <a:off x="4356100" y="2093915"/>
              <a:ext cx="892175" cy="344488"/>
              <a:chOff x="2208" y="1248"/>
              <a:chExt cx="562" cy="217"/>
            </a:xfrm>
          </p:grpSpPr>
          <p:sp>
            <p:nvSpPr>
              <p:cNvPr id="5163" name="Text Box 43"/>
              <p:cNvSpPr txBox="1">
                <a:spLocks noChangeArrowheads="1"/>
              </p:cNvSpPr>
              <p:nvPr/>
            </p:nvSpPr>
            <p:spPr bwMode="auto">
              <a:xfrm>
                <a:off x="2208" y="1248"/>
                <a:ext cx="562" cy="217"/>
              </a:xfrm>
              <a:prstGeom prst="rect">
                <a:avLst/>
              </a:prstGeom>
              <a:solidFill>
                <a:srgbClr val="FFFFFF"/>
              </a:solidFill>
              <a:ln w="9360">
                <a:solidFill>
                  <a:srgbClr val="000000"/>
                </a:solidFill>
                <a:miter lim="800000"/>
                <a:headEnd/>
                <a:tailEnd/>
              </a:ln>
            </p:spPr>
            <p:txBody>
              <a:bodyPr wrap="none" anchor="ctr"/>
              <a:lstStyle/>
              <a:p>
                <a:endParaRPr lang="en-US" sz="2000" b="1"/>
              </a:p>
            </p:txBody>
          </p:sp>
          <p:sp>
            <p:nvSpPr>
              <p:cNvPr id="5164" name="Text Box 44"/>
              <p:cNvSpPr txBox="1">
                <a:spLocks noChangeArrowheads="1"/>
              </p:cNvSpPr>
              <p:nvPr/>
            </p:nvSpPr>
            <p:spPr bwMode="auto">
              <a:xfrm>
                <a:off x="2209" y="1248"/>
                <a:ext cx="484"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Window</a:t>
                </a:r>
              </a:p>
            </p:txBody>
          </p:sp>
        </p:grpSp>
        <p:sp>
          <p:nvSpPr>
            <p:cNvPr id="5165" name="Line 45"/>
            <p:cNvSpPr>
              <a:spLocks noChangeShapeType="1"/>
            </p:cNvSpPr>
            <p:nvPr/>
          </p:nvSpPr>
          <p:spPr bwMode="auto">
            <a:xfrm>
              <a:off x="3898900" y="5065712"/>
              <a:ext cx="762000" cy="0"/>
            </a:xfrm>
            <a:prstGeom prst="line">
              <a:avLst/>
            </a:prstGeom>
            <a:noFill/>
            <a:ln w="9360">
              <a:solidFill>
                <a:srgbClr val="000000"/>
              </a:solidFill>
              <a:round/>
              <a:headEnd/>
              <a:tailEnd/>
            </a:ln>
          </p:spPr>
          <p:txBody>
            <a:bodyPr/>
            <a:lstStyle/>
            <a:p>
              <a:endParaRPr lang="en-US" sz="2000" b="1"/>
            </a:p>
          </p:txBody>
        </p:sp>
        <p:sp>
          <p:nvSpPr>
            <p:cNvPr id="5166" name="Line 46"/>
            <p:cNvSpPr>
              <a:spLocks noChangeShapeType="1"/>
            </p:cNvSpPr>
            <p:nvPr/>
          </p:nvSpPr>
          <p:spPr bwMode="auto">
            <a:xfrm>
              <a:off x="4279900" y="5065712"/>
              <a:ext cx="0" cy="533400"/>
            </a:xfrm>
            <a:prstGeom prst="line">
              <a:avLst/>
            </a:prstGeom>
            <a:noFill/>
            <a:ln w="9360">
              <a:solidFill>
                <a:srgbClr val="000000"/>
              </a:solidFill>
              <a:round/>
              <a:headEnd/>
              <a:tailEnd/>
            </a:ln>
          </p:spPr>
          <p:txBody>
            <a:bodyPr/>
            <a:lstStyle/>
            <a:p>
              <a:endParaRPr lang="en-US" sz="2000" b="1"/>
            </a:p>
          </p:txBody>
        </p:sp>
        <p:sp>
          <p:nvSpPr>
            <p:cNvPr id="5167" name="Line 47"/>
            <p:cNvSpPr>
              <a:spLocks noChangeShapeType="1"/>
            </p:cNvSpPr>
            <p:nvPr/>
          </p:nvSpPr>
          <p:spPr bwMode="auto">
            <a:xfrm>
              <a:off x="4279900" y="5599112"/>
              <a:ext cx="381000" cy="0"/>
            </a:xfrm>
            <a:prstGeom prst="line">
              <a:avLst/>
            </a:prstGeom>
            <a:noFill/>
            <a:ln w="9360">
              <a:solidFill>
                <a:srgbClr val="000000"/>
              </a:solidFill>
              <a:round/>
              <a:headEnd/>
              <a:tailEnd/>
            </a:ln>
          </p:spPr>
          <p:txBody>
            <a:bodyPr/>
            <a:lstStyle/>
            <a:p>
              <a:endParaRPr lang="en-US" sz="2000" b="1"/>
            </a:p>
          </p:txBody>
        </p:sp>
        <p:grpSp>
          <p:nvGrpSpPr>
            <p:cNvPr id="13" name="Group 48"/>
            <p:cNvGrpSpPr>
              <a:grpSpLocks/>
            </p:cNvGrpSpPr>
            <p:nvPr/>
          </p:nvGrpSpPr>
          <p:grpSpPr bwMode="auto">
            <a:xfrm>
              <a:off x="4584700" y="5446712"/>
              <a:ext cx="960438" cy="344488"/>
              <a:chOff x="2352" y="3360"/>
              <a:chExt cx="605" cy="217"/>
            </a:xfrm>
          </p:grpSpPr>
          <p:sp>
            <p:nvSpPr>
              <p:cNvPr id="5169" name="Text Box 49"/>
              <p:cNvSpPr txBox="1">
                <a:spLocks noChangeArrowheads="1"/>
              </p:cNvSpPr>
              <p:nvPr/>
            </p:nvSpPr>
            <p:spPr bwMode="auto">
              <a:xfrm>
                <a:off x="2352" y="3360"/>
                <a:ext cx="605" cy="217"/>
              </a:xfrm>
              <a:prstGeom prst="rect">
                <a:avLst/>
              </a:prstGeom>
              <a:solidFill>
                <a:srgbClr val="FFFFFF"/>
              </a:solidFill>
              <a:ln w="9360">
                <a:solidFill>
                  <a:srgbClr val="000000"/>
                </a:solidFill>
                <a:miter lim="800000"/>
                <a:headEnd/>
                <a:tailEnd/>
              </a:ln>
            </p:spPr>
            <p:txBody>
              <a:bodyPr wrap="none" anchor="ctr"/>
              <a:lstStyle/>
              <a:p>
                <a:endParaRPr lang="en-US" sz="2000" b="1"/>
              </a:p>
            </p:txBody>
          </p:sp>
          <p:sp>
            <p:nvSpPr>
              <p:cNvPr id="5170" name="Text Box 50"/>
              <p:cNvSpPr txBox="1">
                <a:spLocks noChangeArrowheads="1"/>
              </p:cNvSpPr>
              <p:nvPr/>
            </p:nvSpPr>
            <p:spPr bwMode="auto">
              <a:xfrm>
                <a:off x="2355" y="3362"/>
                <a:ext cx="524"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t>TextArea</a:t>
                </a:r>
              </a:p>
            </p:txBody>
          </p:sp>
        </p:grpSp>
        <p:grpSp>
          <p:nvGrpSpPr>
            <p:cNvPr id="14" name="Group 51"/>
            <p:cNvGrpSpPr>
              <a:grpSpLocks/>
            </p:cNvGrpSpPr>
            <p:nvPr/>
          </p:nvGrpSpPr>
          <p:grpSpPr bwMode="auto">
            <a:xfrm>
              <a:off x="4584700" y="4913312"/>
              <a:ext cx="984250" cy="344488"/>
              <a:chOff x="2352" y="3024"/>
              <a:chExt cx="620" cy="217"/>
            </a:xfrm>
          </p:grpSpPr>
          <p:sp>
            <p:nvSpPr>
              <p:cNvPr id="5172" name="Text Box 52"/>
              <p:cNvSpPr txBox="1">
                <a:spLocks noChangeArrowheads="1"/>
              </p:cNvSpPr>
              <p:nvPr/>
            </p:nvSpPr>
            <p:spPr bwMode="auto">
              <a:xfrm>
                <a:off x="2352" y="3024"/>
                <a:ext cx="620" cy="217"/>
              </a:xfrm>
              <a:prstGeom prst="rect">
                <a:avLst/>
              </a:prstGeom>
              <a:solidFill>
                <a:srgbClr val="FFFFFF"/>
              </a:solidFill>
              <a:ln w="9360">
                <a:solidFill>
                  <a:srgbClr val="000000"/>
                </a:solidFill>
                <a:miter lim="800000"/>
                <a:headEnd/>
                <a:tailEnd/>
              </a:ln>
            </p:spPr>
            <p:txBody>
              <a:bodyPr wrap="none" anchor="ctr"/>
              <a:lstStyle/>
              <a:p>
                <a:endParaRPr lang="en-US" sz="2000" b="1"/>
              </a:p>
            </p:txBody>
          </p:sp>
          <p:sp>
            <p:nvSpPr>
              <p:cNvPr id="5173" name="Text Box 53"/>
              <p:cNvSpPr txBox="1">
                <a:spLocks noChangeArrowheads="1"/>
              </p:cNvSpPr>
              <p:nvPr/>
            </p:nvSpPr>
            <p:spPr bwMode="auto">
              <a:xfrm>
                <a:off x="2355" y="3026"/>
                <a:ext cx="535"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t>TextField</a:t>
                </a:r>
              </a:p>
            </p:txBody>
          </p:sp>
        </p:grpSp>
        <p:grpSp>
          <p:nvGrpSpPr>
            <p:cNvPr id="15" name="Group 54"/>
            <p:cNvGrpSpPr>
              <a:grpSpLocks/>
            </p:cNvGrpSpPr>
            <p:nvPr/>
          </p:nvGrpSpPr>
          <p:grpSpPr bwMode="auto">
            <a:xfrm>
              <a:off x="2451100" y="4913312"/>
              <a:ext cx="1514475" cy="344488"/>
              <a:chOff x="1008" y="3024"/>
              <a:chExt cx="954" cy="217"/>
            </a:xfrm>
          </p:grpSpPr>
          <p:sp>
            <p:nvSpPr>
              <p:cNvPr id="5175" name="Text Box 55"/>
              <p:cNvSpPr txBox="1">
                <a:spLocks noChangeArrowheads="1"/>
              </p:cNvSpPr>
              <p:nvPr/>
            </p:nvSpPr>
            <p:spPr bwMode="auto">
              <a:xfrm>
                <a:off x="1008" y="3024"/>
                <a:ext cx="954" cy="217"/>
              </a:xfrm>
              <a:prstGeom prst="rect">
                <a:avLst/>
              </a:prstGeom>
              <a:solidFill>
                <a:srgbClr val="FFFFFF"/>
              </a:solidFill>
              <a:ln w="9360">
                <a:solidFill>
                  <a:srgbClr val="000000"/>
                </a:solidFill>
                <a:miter lim="800000"/>
                <a:headEnd/>
                <a:tailEnd/>
              </a:ln>
            </p:spPr>
            <p:txBody>
              <a:bodyPr wrap="none" anchor="ctr"/>
              <a:lstStyle/>
              <a:p>
                <a:endParaRPr lang="en-US" sz="2000" b="1"/>
              </a:p>
            </p:txBody>
          </p:sp>
          <p:sp>
            <p:nvSpPr>
              <p:cNvPr id="5176" name="Text Box 56"/>
              <p:cNvSpPr txBox="1">
                <a:spLocks noChangeArrowheads="1"/>
              </p:cNvSpPr>
              <p:nvPr/>
            </p:nvSpPr>
            <p:spPr bwMode="auto">
              <a:xfrm>
                <a:off x="1011" y="3026"/>
                <a:ext cx="872"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t>TextComponent</a:t>
                </a:r>
              </a:p>
            </p:txBody>
          </p:sp>
        </p:grpSp>
      </p:grpSp>
      <p:sp>
        <p:nvSpPr>
          <p:cNvPr id="61" name="Title 60"/>
          <p:cNvSpPr>
            <a:spLocks noGrp="1"/>
          </p:cNvSpPr>
          <p:nvPr>
            <p:ph type="title"/>
          </p:nvPr>
        </p:nvSpPr>
        <p:spPr>
          <a:xfrm>
            <a:off x="457200" y="142852"/>
            <a:ext cx="8229600" cy="796908"/>
          </a:xfrm>
        </p:spPr>
        <p:txBody>
          <a:bodyPr/>
          <a:lstStyle/>
          <a:p>
            <a:r>
              <a:rPr lang="en-GB" b="1" dirty="0" smtClean="0">
                <a:latin typeface="Arial" pitchFamily="34" charset="0"/>
              </a:rPr>
              <a:t>AWT -Class Hierarchy</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2"/>
          <p:cNvPicPr>
            <a:picLocks noChangeAspect="1" noChangeArrowheads="1"/>
          </p:cNvPicPr>
          <p:nvPr/>
        </p:nvPicPr>
        <p:blipFill>
          <a:blip r:embed="rId2" cstate="print"/>
          <a:srcRect/>
          <a:stretch>
            <a:fillRect/>
          </a:stretch>
        </p:blipFill>
        <p:spPr bwMode="auto">
          <a:xfrm>
            <a:off x="1785918" y="1071546"/>
            <a:ext cx="5638800" cy="2233613"/>
          </a:xfrm>
          <a:prstGeom prst="rect">
            <a:avLst/>
          </a:prstGeom>
          <a:noFill/>
          <a:ln w="9525">
            <a:noFill/>
            <a:miter lim="800000"/>
            <a:headEnd/>
            <a:tailEnd/>
          </a:ln>
        </p:spPr>
      </p:pic>
      <p:pic>
        <p:nvPicPr>
          <p:cNvPr id="21508" name="Picture 3"/>
          <p:cNvPicPr>
            <a:picLocks noChangeAspect="1" noChangeArrowheads="1"/>
          </p:cNvPicPr>
          <p:nvPr/>
        </p:nvPicPr>
        <p:blipFill>
          <a:blip r:embed="rId3" cstate="print"/>
          <a:srcRect/>
          <a:stretch>
            <a:fillRect/>
          </a:stretch>
        </p:blipFill>
        <p:spPr bwMode="auto">
          <a:xfrm>
            <a:off x="1828800" y="3505200"/>
            <a:ext cx="5961063" cy="2362200"/>
          </a:xfrm>
          <a:prstGeom prst="rect">
            <a:avLst/>
          </a:prstGeom>
          <a:noFill/>
          <a:ln w="9525">
            <a:noFill/>
            <a:miter lim="800000"/>
            <a:headEnd/>
            <a:tailEnd/>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685800" y="381000"/>
            <a:ext cx="2743200" cy="823913"/>
          </a:xfrm>
          <a:prstGeom prst="rect">
            <a:avLst/>
          </a:prstGeom>
          <a:noFill/>
          <a:ln w="9525">
            <a:noFill/>
            <a:miter lim="800000"/>
            <a:headEnd/>
            <a:tailEnd/>
          </a:ln>
        </p:spPr>
        <p:txBody>
          <a:bodyPr>
            <a:spAutoFit/>
          </a:bodyPr>
          <a:lstStyle/>
          <a:p>
            <a:pPr>
              <a:spcBef>
                <a:spcPct val="50000"/>
              </a:spcBef>
            </a:pPr>
            <a:endParaRPr lang="en-US"/>
          </a:p>
        </p:txBody>
      </p:sp>
      <p:sp>
        <p:nvSpPr>
          <p:cNvPr id="13315" name="Text Box 6"/>
          <p:cNvSpPr txBox="1">
            <a:spLocks noChangeArrowheads="1"/>
          </p:cNvSpPr>
          <p:nvPr/>
        </p:nvSpPr>
        <p:spPr bwMode="auto">
          <a:xfrm>
            <a:off x="533400" y="990600"/>
            <a:ext cx="8458200" cy="461963"/>
          </a:xfrm>
          <a:prstGeom prst="rect">
            <a:avLst/>
          </a:prstGeom>
          <a:noFill/>
          <a:ln w="9525">
            <a:noFill/>
            <a:miter lim="800000"/>
            <a:headEnd/>
            <a:tailEnd/>
          </a:ln>
        </p:spPr>
        <p:txBody>
          <a:bodyPr>
            <a:spAutoFit/>
          </a:bodyPr>
          <a:lstStyle/>
          <a:p>
            <a:pPr>
              <a:spcBef>
                <a:spcPct val="50000"/>
              </a:spcBef>
              <a:buFont typeface="Wingdings" pitchFamily="2" charset="2"/>
              <a:buChar char="Ø"/>
            </a:pPr>
            <a:endParaRPr lang="en-US" sz="2400"/>
          </a:p>
        </p:txBody>
      </p:sp>
      <p:sp>
        <p:nvSpPr>
          <p:cNvPr id="7" name="Title 6"/>
          <p:cNvSpPr>
            <a:spLocks noGrp="1"/>
          </p:cNvSpPr>
          <p:nvPr>
            <p:ph type="title"/>
          </p:nvPr>
        </p:nvSpPr>
        <p:spPr/>
        <p:txBody>
          <a:bodyPr/>
          <a:lstStyle/>
          <a:p>
            <a:r>
              <a:rPr lang="en-US" smtClean="0"/>
              <a:t>BoxLayout:-</a:t>
            </a:r>
            <a:endParaRPr lang="en-US" dirty="0"/>
          </a:p>
        </p:txBody>
      </p:sp>
      <p:sp>
        <p:nvSpPr>
          <p:cNvPr id="8" name="Content Placeholder 7"/>
          <p:cNvSpPr>
            <a:spLocks noGrp="1"/>
          </p:cNvSpPr>
          <p:nvPr>
            <p:ph idx="1"/>
          </p:nvPr>
        </p:nvSpPr>
        <p:spPr>
          <a:xfrm>
            <a:off x="285720" y="785795"/>
            <a:ext cx="8501122" cy="4643470"/>
          </a:xfrm>
        </p:spPr>
        <p:txBody>
          <a:bodyPr/>
          <a:lstStyle/>
          <a:p>
            <a:r>
              <a:rPr lang="en-US" dirty="0" smtClean="0"/>
              <a:t>The </a:t>
            </a:r>
            <a:r>
              <a:rPr lang="en-US" dirty="0" err="1" smtClean="0"/>
              <a:t>BoxLayout</a:t>
            </a:r>
            <a:r>
              <a:rPr lang="en-US" dirty="0" smtClean="0"/>
              <a:t> Class in the  </a:t>
            </a:r>
            <a:r>
              <a:rPr lang="en-US" dirty="0" err="1" smtClean="0"/>
              <a:t>javax.swing</a:t>
            </a:r>
            <a:r>
              <a:rPr lang="en-US" dirty="0" smtClean="0"/>
              <a:t> Package. </a:t>
            </a:r>
          </a:p>
          <a:p>
            <a:r>
              <a:rPr lang="en-US" dirty="0" smtClean="0"/>
              <a:t>This layout manager can be used to stack component from top to bottom or left to right. </a:t>
            </a:r>
          </a:p>
          <a:p>
            <a:r>
              <a:rPr lang="en-US" dirty="0" smtClean="0"/>
              <a:t>The </a:t>
            </a:r>
            <a:r>
              <a:rPr lang="en-US" dirty="0" err="1" smtClean="0"/>
              <a:t>BoxLayout</a:t>
            </a:r>
            <a:r>
              <a:rPr lang="en-US" dirty="0" smtClean="0"/>
              <a:t> manager must be created with two arguments to its constructor:</a:t>
            </a:r>
          </a:p>
          <a:p>
            <a:r>
              <a:rPr lang="en-US" dirty="0" smtClean="0"/>
              <a:t>Container  it will manage.</a:t>
            </a:r>
          </a:p>
          <a:p>
            <a:r>
              <a:rPr lang="en-US" dirty="0" smtClean="0"/>
              <a:t>Class variables</a:t>
            </a:r>
          </a:p>
          <a:p>
            <a:pPr lvl="1"/>
            <a:r>
              <a:rPr lang="en-US" dirty="0" smtClean="0"/>
              <a:t>X_AXIS (for left-to-right)</a:t>
            </a:r>
          </a:p>
          <a:p>
            <a:pPr lvl="1"/>
            <a:r>
              <a:rPr lang="en-US" dirty="0" smtClean="0"/>
              <a:t>Y_AXIS (for top-to-bottom) </a:t>
            </a:r>
          </a:p>
          <a:p>
            <a:endParaRPr lang="en-US" dirty="0"/>
          </a:p>
        </p:txBody>
      </p:sp>
      <p:sp>
        <p:nvSpPr>
          <p:cNvPr id="12" name="Rectangle 11"/>
          <p:cNvSpPr/>
          <p:nvPr/>
        </p:nvSpPr>
        <p:spPr>
          <a:xfrm>
            <a:off x="214282" y="5500702"/>
            <a:ext cx="7772400" cy="707886"/>
          </a:xfrm>
          <a:prstGeom prst="rect">
            <a:avLst/>
          </a:prstGeom>
        </p:spPr>
        <p:txBody>
          <a:bodyPr wrap="square">
            <a:spAutoFit/>
          </a:bodyPr>
          <a:lstStyle/>
          <a:p>
            <a:pPr>
              <a:spcBef>
                <a:spcPct val="50000"/>
              </a:spcBef>
            </a:pPr>
            <a:r>
              <a:rPr lang="en-US" sz="2000" b="1" dirty="0" err="1" smtClean="0"/>
              <a:t>Ex:BoxLayout</a:t>
            </a:r>
            <a:r>
              <a:rPr lang="en-US" sz="2000" b="1" dirty="0" smtClean="0"/>
              <a:t> </a:t>
            </a:r>
            <a:r>
              <a:rPr lang="en-US" sz="2000" b="1" dirty="0" err="1" smtClean="0"/>
              <a:t>bl</a:t>
            </a:r>
            <a:r>
              <a:rPr lang="en-US" sz="2000" b="1" dirty="0" smtClean="0"/>
              <a:t>=new </a:t>
            </a:r>
            <a:r>
              <a:rPr lang="en-US" sz="2000" b="1" dirty="0" err="1" smtClean="0"/>
              <a:t>BoxLayout</a:t>
            </a:r>
            <a:r>
              <a:rPr lang="en-US" sz="2000" b="1" dirty="0" smtClean="0"/>
              <a:t> (new </a:t>
            </a:r>
            <a:r>
              <a:rPr lang="en-US" sz="2000" b="1" dirty="0" err="1" smtClean="0"/>
              <a:t>JPanel</a:t>
            </a:r>
            <a:r>
              <a:rPr lang="en-US" sz="2000" b="1" dirty="0" smtClean="0"/>
              <a:t>, </a:t>
            </a:r>
            <a:r>
              <a:rPr lang="en-US" sz="2000" b="1" dirty="0" err="1" smtClean="0"/>
              <a:t>BoxLayout.X_AXIS</a:t>
            </a:r>
            <a:r>
              <a:rPr lang="en-US" sz="2000" b="1" dirty="0" smtClean="0"/>
              <a:t>);</a:t>
            </a:r>
            <a:endParaRPr lang="en-US" sz="2000" b="1"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p:cNvPicPr>
            <a:picLocks noChangeAspect="1" noChangeArrowheads="1"/>
          </p:cNvPicPr>
          <p:nvPr/>
        </p:nvPicPr>
        <p:blipFill>
          <a:blip r:embed="rId2" cstate="print"/>
          <a:srcRect/>
          <a:stretch>
            <a:fillRect/>
          </a:stretch>
        </p:blipFill>
        <p:spPr bwMode="auto">
          <a:xfrm>
            <a:off x="1981200" y="1066800"/>
            <a:ext cx="6248400" cy="4267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2292486"/>
            <a:ext cx="6286544" cy="707886"/>
          </a:xfrm>
          <a:prstGeom prst="rect">
            <a:avLst/>
          </a:prstGeom>
          <a:noFill/>
        </p:spPr>
        <p:txBody>
          <a:bodyPr wrap="square" rtlCol="0">
            <a:spAutoFit/>
          </a:bodyPr>
          <a:lstStyle/>
          <a:p>
            <a:r>
              <a:rPr lang="en-US" sz="4000" dirty="0" smtClean="0">
                <a:hlinkClick r:id="rId2" action="ppaction://hlinkfile"/>
              </a:rPr>
              <a:t>Example of  Border Layout</a:t>
            </a:r>
            <a:endParaRPr lang="en-IN" sz="4000" dirty="0"/>
          </a:p>
        </p:txBody>
      </p:sp>
      <p:sp>
        <p:nvSpPr>
          <p:cNvPr id="3" name="TextBox 2"/>
          <p:cNvSpPr txBox="1"/>
          <p:nvPr/>
        </p:nvSpPr>
        <p:spPr>
          <a:xfrm>
            <a:off x="1571604" y="3292618"/>
            <a:ext cx="6286544" cy="707886"/>
          </a:xfrm>
          <a:prstGeom prst="rect">
            <a:avLst/>
          </a:prstGeom>
          <a:noFill/>
        </p:spPr>
        <p:txBody>
          <a:bodyPr wrap="square" rtlCol="0">
            <a:spAutoFit/>
          </a:bodyPr>
          <a:lstStyle/>
          <a:p>
            <a:r>
              <a:rPr lang="en-US" sz="4000" dirty="0" smtClean="0">
                <a:hlinkClick r:id="rId3" action="ppaction://hlinkfile"/>
              </a:rPr>
              <a:t>Example of  Grid Layout</a:t>
            </a:r>
            <a:endParaRPr lang="en-IN" sz="4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2786058"/>
            <a:ext cx="7772400" cy="1362075"/>
          </a:xfrm>
        </p:spPr>
        <p:txBody>
          <a:bodyPr/>
          <a:lstStyle/>
          <a:p>
            <a:pPr algn="ctr"/>
            <a:r>
              <a:rPr lang="en-US" sz="4800" dirty="0" smtClean="0"/>
              <a:t>Event Handling</a:t>
            </a:r>
            <a:endParaRPr lang="en-US" sz="4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Event?</a:t>
            </a:r>
            <a:endParaRPr lang="en-US" dirty="0"/>
          </a:p>
        </p:txBody>
      </p:sp>
      <p:sp>
        <p:nvSpPr>
          <p:cNvPr id="3" name="Content Placeholder 2"/>
          <p:cNvSpPr>
            <a:spLocks noGrp="1"/>
          </p:cNvSpPr>
          <p:nvPr>
            <p:ph idx="1"/>
          </p:nvPr>
        </p:nvSpPr>
        <p:spPr/>
        <p:txBody>
          <a:bodyPr/>
          <a:lstStyle/>
          <a:p>
            <a:r>
              <a:rPr lang="en-US" sz="3200" dirty="0" smtClean="0"/>
              <a:t>GUI components like button, List, Checkbox etc. communicate with the rest of the applications through events.</a:t>
            </a:r>
          </a:p>
          <a:p>
            <a:r>
              <a:rPr lang="en-US" sz="3200" dirty="0" smtClean="0"/>
              <a:t>The source of an event is the component that causes that event to occur.</a:t>
            </a:r>
          </a:p>
          <a:p>
            <a:r>
              <a:rPr lang="en-US" sz="3200" dirty="0" smtClean="0"/>
              <a:t>The listener of an event is an object that receives the event and processes it appropriately.</a:t>
            </a:r>
          </a:p>
          <a:p>
            <a:endParaRPr lang="en-US" sz="3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Delegation Model</a:t>
            </a:r>
            <a:endParaRPr lang="en-US" dirty="0"/>
          </a:p>
        </p:txBody>
      </p:sp>
      <p:sp>
        <p:nvSpPr>
          <p:cNvPr id="3" name="Content Placeholder 2"/>
          <p:cNvSpPr>
            <a:spLocks noGrp="1"/>
          </p:cNvSpPr>
          <p:nvPr>
            <p:ph idx="1"/>
          </p:nvPr>
        </p:nvSpPr>
        <p:spPr/>
        <p:txBody>
          <a:bodyPr/>
          <a:lstStyle/>
          <a:p>
            <a:r>
              <a:rPr lang="en-US" altLang="ko-KR" dirty="0" smtClean="0">
                <a:solidFill>
                  <a:srgbClr val="FF0000"/>
                </a:solidFill>
              </a:rPr>
              <a:t>Event	</a:t>
            </a:r>
            <a:r>
              <a:rPr lang="en-US" altLang="ko-KR" dirty="0" smtClean="0"/>
              <a:t>	</a:t>
            </a:r>
          </a:p>
          <a:p>
            <a:pPr lvl="1"/>
            <a:r>
              <a:rPr lang="en-US" altLang="ko-KR" dirty="0" smtClean="0"/>
              <a:t>Actions like clicking button with a mouse, pushing down a key on keyboard</a:t>
            </a:r>
          </a:p>
          <a:p>
            <a:r>
              <a:rPr lang="en-US" altLang="ko-KR" dirty="0" smtClean="0">
                <a:solidFill>
                  <a:srgbClr val="FF0000"/>
                </a:solidFill>
              </a:rPr>
              <a:t>Event Source</a:t>
            </a:r>
          </a:p>
          <a:p>
            <a:pPr lvl="1"/>
            <a:r>
              <a:rPr lang="en-US" altLang="ko-KR" dirty="0" smtClean="0"/>
              <a:t>Sources that cause events such as a button, a key</a:t>
            </a:r>
          </a:p>
          <a:p>
            <a:r>
              <a:rPr lang="en-US" altLang="ko-KR" dirty="0" smtClean="0">
                <a:solidFill>
                  <a:srgbClr val="FF0000"/>
                </a:solidFill>
              </a:rPr>
              <a:t>Event Handler</a:t>
            </a:r>
          </a:p>
          <a:p>
            <a:pPr lvl="1"/>
            <a:r>
              <a:rPr lang="en-US" altLang="ko-KR" dirty="0" smtClean="0"/>
              <a:t>Methods that get an occurred event, then handle proper actions</a:t>
            </a:r>
          </a:p>
          <a:p>
            <a:endParaRPr lang="en-US" dirty="0" smtClean="0"/>
          </a:p>
          <a:p>
            <a:endParaRPr lang="en-US" dirty="0"/>
          </a:p>
        </p:txBody>
      </p:sp>
      <p:pic>
        <p:nvPicPr>
          <p:cNvPr id="4" name="Picture 2"/>
          <p:cNvPicPr>
            <a:picLocks noChangeAspect="1" noChangeArrowheads="1"/>
          </p:cNvPicPr>
          <p:nvPr/>
        </p:nvPicPr>
        <p:blipFill>
          <a:blip r:embed="rId2" cstate="print"/>
          <a:srcRect l="6875" t="20000" r="59375" b="58000"/>
          <a:stretch>
            <a:fillRect/>
          </a:stretch>
        </p:blipFill>
        <p:spPr bwMode="auto">
          <a:xfrm>
            <a:off x="285720" y="4465340"/>
            <a:ext cx="6286544" cy="1894575"/>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Event classes</a:t>
            </a:r>
            <a:endParaRPr lang="en-US" dirty="0"/>
          </a:p>
        </p:txBody>
      </p:sp>
      <p:graphicFrame>
        <p:nvGraphicFramePr>
          <p:cNvPr id="4" name="Table 3"/>
          <p:cNvGraphicFramePr>
            <a:graphicFrameLocks noGrp="1"/>
          </p:cNvGraphicFramePr>
          <p:nvPr/>
        </p:nvGraphicFramePr>
        <p:xfrm>
          <a:off x="1000148" y="928670"/>
          <a:ext cx="6858000" cy="4929223"/>
        </p:xfrm>
        <a:graphic>
          <a:graphicData uri="http://schemas.openxmlformats.org/drawingml/2006/table">
            <a:tbl>
              <a:tblPr firstRow="1" bandRow="1">
                <a:tableStyleId>{5DA37D80-6434-44D0-A028-1B22A696006F}</a:tableStyleId>
              </a:tblPr>
              <a:tblGrid>
                <a:gridCol w="3352800"/>
                <a:gridCol w="3505200"/>
              </a:tblGrid>
              <a:tr h="686784">
                <a:tc>
                  <a:txBody>
                    <a:bodyPr/>
                    <a:lstStyle/>
                    <a:p>
                      <a:r>
                        <a:rPr lang="en-US" sz="2800" b="0" dirty="0" smtClean="0"/>
                        <a:t>EventObjcet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0" dirty="0" smtClean="0"/>
                        <a:t>FocusEvent</a:t>
                      </a:r>
                    </a:p>
                  </a:txBody>
                  <a:tcPr/>
                </a:tc>
              </a:tr>
              <a:tr h="8085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AWTEvent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ItemEvent</a:t>
                      </a:r>
                    </a:p>
                  </a:txBody>
                  <a:tcPr/>
                </a:tc>
              </a:tr>
              <a:tr h="6867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ActionEvent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smtClean="0"/>
                        <a:t>KeyEvent</a:t>
                      </a:r>
                      <a:endParaRPr lang="en-US" sz="2800" dirty="0" smtClean="0"/>
                    </a:p>
                  </a:txBody>
                  <a:tcPr/>
                </a:tc>
              </a:tr>
              <a:tr h="686784">
                <a:tc>
                  <a:txBody>
                    <a:bodyPr/>
                    <a:lstStyle/>
                    <a:p>
                      <a:r>
                        <a:rPr lang="en-US" sz="2800" dirty="0" err="1" smtClean="0"/>
                        <a:t>AdjustmentEvent</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smtClean="0"/>
                        <a:t>MouseEvent</a:t>
                      </a:r>
                      <a:endParaRPr lang="en-US" sz="2800" dirty="0" smtClean="0"/>
                    </a:p>
                  </a:txBody>
                  <a:tcPr/>
                </a:tc>
              </a:tr>
              <a:tr h="6867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smtClean="0"/>
                        <a:t>ComponentEvent</a:t>
                      </a:r>
                      <a:endParaRPr lang="en-US" sz="2800" dirty="0" smtClean="0"/>
                    </a:p>
                  </a:txBody>
                  <a:tcPr/>
                </a:tc>
                <a:tc>
                  <a:txBody>
                    <a:bodyPr/>
                    <a:lstStyle/>
                    <a:p>
                      <a:r>
                        <a:rPr lang="en-US" sz="2800" dirty="0" err="1" smtClean="0"/>
                        <a:t>MouseWheelEvent</a:t>
                      </a:r>
                      <a:endParaRPr lang="en-US" sz="2800" dirty="0"/>
                    </a:p>
                  </a:txBody>
                  <a:tcPr/>
                </a:tc>
              </a:tr>
              <a:tr h="6867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smtClean="0"/>
                        <a:t>ContainerEvent</a:t>
                      </a:r>
                      <a:endParaRPr lang="en-US" sz="2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smtClean="0"/>
                        <a:t>TextEvent</a:t>
                      </a:r>
                      <a:endParaRPr lang="en-US" sz="2800" dirty="0" smtClean="0"/>
                    </a:p>
                  </a:txBody>
                  <a:tcPr/>
                </a:tc>
              </a:tr>
              <a:tr h="6867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WindowEvent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dirty="0" smtClean="0"/>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AWTEvent class</a:t>
            </a:r>
            <a:endParaRPr lang="en-US" dirty="0"/>
          </a:p>
        </p:txBody>
      </p:sp>
      <p:sp>
        <p:nvSpPr>
          <p:cNvPr id="3" name="Content Placeholder 2"/>
          <p:cNvSpPr>
            <a:spLocks noGrp="1"/>
          </p:cNvSpPr>
          <p:nvPr>
            <p:ph idx="1"/>
          </p:nvPr>
        </p:nvSpPr>
        <p:spPr/>
        <p:txBody>
          <a:bodyPr/>
          <a:lstStyle/>
          <a:p>
            <a:r>
              <a:rPr lang="en-US" sz="3200" dirty="0" smtClean="0"/>
              <a:t>Subclass of </a:t>
            </a:r>
            <a:r>
              <a:rPr lang="en-US" sz="3200" dirty="0" err="1" smtClean="0"/>
              <a:t>EventObjcet</a:t>
            </a:r>
            <a:r>
              <a:rPr lang="en-US" sz="3200" dirty="0" smtClean="0"/>
              <a:t> class and member of </a:t>
            </a:r>
            <a:r>
              <a:rPr lang="en-US" sz="3200" dirty="0" smtClean="0">
                <a:solidFill>
                  <a:srgbClr val="FF0000"/>
                </a:solidFill>
              </a:rPr>
              <a:t>java.awt </a:t>
            </a:r>
            <a:r>
              <a:rPr lang="en-US" sz="3200" dirty="0" smtClean="0"/>
              <a:t>package</a:t>
            </a:r>
          </a:p>
          <a:p>
            <a:r>
              <a:rPr lang="en-US" sz="3200" dirty="0" smtClean="0"/>
              <a:t>Super class of all AWT events handled by event delegation model</a:t>
            </a:r>
          </a:p>
          <a:p>
            <a:r>
              <a:rPr lang="en-US" sz="3200" dirty="0" smtClean="0"/>
              <a:t>Methods:</a:t>
            </a:r>
          </a:p>
          <a:p>
            <a:pPr lvl="1"/>
            <a:r>
              <a:rPr lang="en-US" sz="2800" dirty="0" err="1" smtClean="0"/>
              <a:t>int</a:t>
            </a:r>
            <a:r>
              <a:rPr lang="en-US" sz="2800" dirty="0" smtClean="0"/>
              <a:t> </a:t>
            </a:r>
            <a:r>
              <a:rPr lang="en-US" sz="2800" dirty="0" err="1" smtClean="0"/>
              <a:t>getID</a:t>
            </a:r>
            <a:r>
              <a:rPr lang="en-US" sz="2800" dirty="0" smtClean="0"/>
              <a:t>(): returns type of event in integer, for ex 1001 for button</a:t>
            </a:r>
          </a:p>
          <a:p>
            <a:pPr lvl="1"/>
            <a:r>
              <a:rPr lang="en-US" sz="2800" dirty="0" smtClean="0"/>
              <a:t>String </a:t>
            </a:r>
            <a:r>
              <a:rPr lang="en-US" sz="2800" dirty="0" err="1" smtClean="0"/>
              <a:t>toString</a:t>
            </a:r>
            <a:r>
              <a:rPr lang="en-US" sz="2800" dirty="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57216" y="428604"/>
          <a:ext cx="8501064" cy="5857915"/>
        </p:xfrm>
        <a:graphic>
          <a:graphicData uri="http://schemas.openxmlformats.org/drawingml/2006/table">
            <a:tbl>
              <a:tblPr firstRow="1" bandRow="1">
                <a:tableStyleId>{5C22544A-7EE6-4342-B048-85BDC9FD1C3A}</a:tableStyleId>
              </a:tblPr>
              <a:tblGrid>
                <a:gridCol w="1785920"/>
                <a:gridCol w="4357718"/>
                <a:gridCol w="2357426"/>
              </a:tblGrid>
              <a:tr h="803640">
                <a:tc>
                  <a:txBody>
                    <a:bodyPr/>
                    <a:lstStyle/>
                    <a:p>
                      <a:pPr algn="ctr"/>
                      <a:r>
                        <a:rPr lang="en-IN" sz="2400" b="1" dirty="0">
                          <a:solidFill>
                            <a:srgbClr val="FF0000"/>
                          </a:solidFill>
                        </a:rPr>
                        <a:t>Event </a:t>
                      </a:r>
                      <a:r>
                        <a:rPr lang="en-IN" sz="2400" b="1" dirty="0" smtClean="0">
                          <a:solidFill>
                            <a:srgbClr val="FF0000"/>
                          </a:solidFill>
                        </a:rPr>
                        <a:t>Class</a:t>
                      </a:r>
                      <a:endParaRPr lang="en-IN" sz="2400" b="1" dirty="0">
                        <a:solidFill>
                          <a:srgbClr val="FF0000"/>
                        </a:solidFill>
                      </a:endParaRPr>
                    </a:p>
                  </a:txBody>
                  <a:tcPr marL="32366" marR="32366" marT="16183" marB="16183" anchor="ctr"/>
                </a:tc>
                <a:tc>
                  <a:txBody>
                    <a:bodyPr/>
                    <a:lstStyle/>
                    <a:p>
                      <a:pPr algn="ctr"/>
                      <a:r>
                        <a:rPr lang="en-IN" sz="2400" b="1" dirty="0">
                          <a:solidFill>
                            <a:srgbClr val="FF0000"/>
                          </a:solidFill>
                        </a:rPr>
                        <a:t>Description</a:t>
                      </a:r>
                    </a:p>
                  </a:txBody>
                  <a:tcPr marL="32366" marR="32366" marT="16183" marB="16183" anchor="ctr"/>
                </a:tc>
                <a:tc>
                  <a:txBody>
                    <a:bodyPr/>
                    <a:lstStyle/>
                    <a:p>
                      <a:pPr algn="ctr"/>
                      <a:r>
                        <a:rPr lang="en-IN" sz="2400" b="1" dirty="0">
                          <a:solidFill>
                            <a:srgbClr val="FF0000"/>
                          </a:solidFill>
                        </a:rPr>
                        <a:t>Listener Interface</a:t>
                      </a:r>
                    </a:p>
                  </a:txBody>
                  <a:tcPr marL="32366" marR="32366" marT="16183" marB="16183" anchor="ctr"/>
                </a:tc>
              </a:tr>
              <a:tr h="994875">
                <a:tc>
                  <a:txBody>
                    <a:bodyPr/>
                    <a:lstStyle/>
                    <a:p>
                      <a:r>
                        <a:rPr lang="en-IN" sz="2000" b="1" dirty="0" err="1"/>
                        <a:t>ActionEvent</a:t>
                      </a:r>
                      <a:endParaRPr lang="en-IN" sz="2000" b="1" dirty="0"/>
                    </a:p>
                  </a:txBody>
                  <a:tcPr marL="32366" marR="32366" marT="16183" marB="16183" anchor="ctr"/>
                </a:tc>
                <a:tc>
                  <a:txBody>
                    <a:bodyPr/>
                    <a:lstStyle/>
                    <a:p>
                      <a:r>
                        <a:rPr lang="en-IN" sz="2000" b="1" dirty="0"/>
                        <a:t>generated when </a:t>
                      </a:r>
                      <a:r>
                        <a:rPr lang="en-IN" sz="2000" b="1" dirty="0">
                          <a:solidFill>
                            <a:srgbClr val="FF0000"/>
                          </a:solidFill>
                        </a:rPr>
                        <a:t>button</a:t>
                      </a:r>
                      <a:r>
                        <a:rPr lang="en-IN" sz="2000" b="1" dirty="0"/>
                        <a:t> is pressed, </a:t>
                      </a:r>
                      <a:r>
                        <a:rPr lang="en-IN" sz="2000" b="1" dirty="0">
                          <a:solidFill>
                            <a:srgbClr val="FF0000"/>
                          </a:solidFill>
                        </a:rPr>
                        <a:t>menu-item</a:t>
                      </a:r>
                      <a:r>
                        <a:rPr lang="en-IN" sz="2000" b="1" dirty="0"/>
                        <a:t> is selected,</a:t>
                      </a:r>
                      <a:r>
                        <a:rPr lang="en-IN" sz="2000" b="1" dirty="0">
                          <a:solidFill>
                            <a:srgbClr val="FF0000"/>
                          </a:solidFill>
                        </a:rPr>
                        <a:t> list-item </a:t>
                      </a:r>
                      <a:r>
                        <a:rPr lang="en-IN" sz="2000" b="1" dirty="0"/>
                        <a:t>is double clicked</a:t>
                      </a:r>
                    </a:p>
                  </a:txBody>
                  <a:tcPr marL="32366" marR="32366" marT="16183" marB="16183" anchor="ctr"/>
                </a:tc>
                <a:tc>
                  <a:txBody>
                    <a:bodyPr/>
                    <a:lstStyle/>
                    <a:p>
                      <a:r>
                        <a:rPr lang="en-IN" sz="2000" b="1" dirty="0" err="1"/>
                        <a:t>ActionListener</a:t>
                      </a:r>
                      <a:endParaRPr lang="en-IN" sz="2000" b="1" dirty="0"/>
                    </a:p>
                  </a:txBody>
                  <a:tcPr marL="32366" marR="32366" marT="16183" marB="16183" anchor="ctr"/>
                </a:tc>
              </a:tr>
              <a:tr h="1457245">
                <a:tc>
                  <a:txBody>
                    <a:bodyPr/>
                    <a:lstStyle/>
                    <a:p>
                      <a:r>
                        <a:rPr lang="en-IN" sz="2000" b="1" dirty="0" err="1"/>
                        <a:t>MouseEvent</a:t>
                      </a:r>
                      <a:endParaRPr lang="en-IN" sz="2000" b="1" dirty="0"/>
                    </a:p>
                  </a:txBody>
                  <a:tcPr marL="32366" marR="32366" marT="16183" marB="16183" anchor="ctr"/>
                </a:tc>
                <a:tc>
                  <a:txBody>
                    <a:bodyPr/>
                    <a:lstStyle/>
                    <a:p>
                      <a:r>
                        <a:rPr lang="en-IN" sz="2000" b="1" dirty="0"/>
                        <a:t>generated when </a:t>
                      </a:r>
                      <a:r>
                        <a:rPr lang="en-IN" sz="2000" b="1" dirty="0">
                          <a:solidFill>
                            <a:srgbClr val="FF0000"/>
                          </a:solidFill>
                        </a:rPr>
                        <a:t>mouse</a:t>
                      </a:r>
                      <a:r>
                        <a:rPr lang="en-IN" sz="2000" b="1" dirty="0"/>
                        <a:t> is dragged, </a:t>
                      </a:r>
                      <a:r>
                        <a:rPr lang="en-IN" sz="2000" b="1" dirty="0" err="1"/>
                        <a:t>moved,clicked,pressed</a:t>
                      </a:r>
                      <a:r>
                        <a:rPr lang="en-IN" sz="2000" b="1" dirty="0"/>
                        <a:t> or released also when the enters or exit a component</a:t>
                      </a:r>
                    </a:p>
                  </a:txBody>
                  <a:tcPr marL="32366" marR="32366" marT="16183" marB="16183" anchor="ctr"/>
                </a:tc>
                <a:tc>
                  <a:txBody>
                    <a:bodyPr/>
                    <a:lstStyle/>
                    <a:p>
                      <a:r>
                        <a:rPr lang="en-IN" sz="2000" b="1" dirty="0" err="1"/>
                        <a:t>MouseListener</a:t>
                      </a:r>
                      <a:endParaRPr lang="en-IN" sz="2000" b="1" dirty="0"/>
                    </a:p>
                  </a:txBody>
                  <a:tcPr marL="32366" marR="32366" marT="16183" marB="16183" anchor="ctr"/>
                </a:tc>
              </a:tr>
              <a:tr h="803640">
                <a:tc>
                  <a:txBody>
                    <a:bodyPr/>
                    <a:lstStyle/>
                    <a:p>
                      <a:r>
                        <a:rPr lang="en-IN" sz="2000" b="1" dirty="0" err="1"/>
                        <a:t>KeyEvent</a:t>
                      </a:r>
                      <a:endParaRPr lang="en-IN" sz="2000" b="1" dirty="0"/>
                    </a:p>
                  </a:txBody>
                  <a:tcPr marL="32366" marR="32366" marT="16183" marB="16183" anchor="ctr"/>
                </a:tc>
                <a:tc>
                  <a:txBody>
                    <a:bodyPr/>
                    <a:lstStyle/>
                    <a:p>
                      <a:r>
                        <a:rPr lang="en-IN" sz="2000" b="1" dirty="0"/>
                        <a:t>generated when input is received from </a:t>
                      </a:r>
                      <a:r>
                        <a:rPr lang="en-IN" sz="2000" b="1" dirty="0">
                          <a:solidFill>
                            <a:srgbClr val="FF0000"/>
                          </a:solidFill>
                        </a:rPr>
                        <a:t>keyboard</a:t>
                      </a:r>
                    </a:p>
                  </a:txBody>
                  <a:tcPr marL="32366" marR="32366" marT="16183" marB="16183" anchor="ctr"/>
                </a:tc>
                <a:tc>
                  <a:txBody>
                    <a:bodyPr/>
                    <a:lstStyle/>
                    <a:p>
                      <a:r>
                        <a:rPr lang="en-IN" sz="2000" b="1" dirty="0" err="1"/>
                        <a:t>KeyListener</a:t>
                      </a:r>
                      <a:endParaRPr lang="en-IN" sz="2000" b="1" dirty="0"/>
                    </a:p>
                  </a:txBody>
                  <a:tcPr marL="32366" marR="32366" marT="16183" marB="16183" anchor="ctr"/>
                </a:tc>
              </a:tr>
              <a:tr h="803640">
                <a:tc>
                  <a:txBody>
                    <a:bodyPr/>
                    <a:lstStyle/>
                    <a:p>
                      <a:r>
                        <a:rPr lang="en-IN" sz="2000" b="1"/>
                        <a:t>ItemEvent</a:t>
                      </a:r>
                    </a:p>
                  </a:txBody>
                  <a:tcPr marL="32366" marR="32366" marT="16183" marB="16183" anchor="ctr"/>
                </a:tc>
                <a:tc>
                  <a:txBody>
                    <a:bodyPr/>
                    <a:lstStyle/>
                    <a:p>
                      <a:r>
                        <a:rPr lang="en-IN" sz="2000" b="1" dirty="0"/>
                        <a:t>generated when </a:t>
                      </a:r>
                      <a:r>
                        <a:rPr lang="en-IN" sz="2000" b="1" dirty="0">
                          <a:solidFill>
                            <a:srgbClr val="FF0000"/>
                          </a:solidFill>
                        </a:rPr>
                        <a:t>check-box</a:t>
                      </a:r>
                      <a:r>
                        <a:rPr lang="en-IN" sz="2000" b="1" dirty="0"/>
                        <a:t> or </a:t>
                      </a:r>
                      <a:r>
                        <a:rPr lang="en-IN" sz="2000" b="1" dirty="0">
                          <a:solidFill>
                            <a:srgbClr val="FF0000"/>
                          </a:solidFill>
                        </a:rPr>
                        <a:t>list item</a:t>
                      </a:r>
                      <a:r>
                        <a:rPr lang="en-IN" sz="2000" b="1" dirty="0"/>
                        <a:t> is clicked</a:t>
                      </a:r>
                    </a:p>
                  </a:txBody>
                  <a:tcPr marL="32366" marR="32366" marT="16183" marB="16183" anchor="ctr"/>
                </a:tc>
                <a:tc>
                  <a:txBody>
                    <a:bodyPr/>
                    <a:lstStyle/>
                    <a:p>
                      <a:r>
                        <a:rPr lang="en-IN" sz="2000" b="1" dirty="0" err="1"/>
                        <a:t>ItemListener</a:t>
                      </a:r>
                      <a:endParaRPr lang="en-IN" sz="2000" b="1" dirty="0"/>
                    </a:p>
                  </a:txBody>
                  <a:tcPr marL="32366" marR="32366" marT="16183" marB="16183" anchor="ctr"/>
                </a:tc>
              </a:tr>
              <a:tr h="994875">
                <a:tc>
                  <a:txBody>
                    <a:bodyPr/>
                    <a:lstStyle/>
                    <a:p>
                      <a:r>
                        <a:rPr lang="en-IN" sz="2000" b="1"/>
                        <a:t>TextEvent</a:t>
                      </a:r>
                    </a:p>
                  </a:txBody>
                  <a:tcPr marL="32366" marR="32366" marT="16183" marB="16183" anchor="ctr"/>
                </a:tc>
                <a:tc>
                  <a:txBody>
                    <a:bodyPr/>
                    <a:lstStyle/>
                    <a:p>
                      <a:r>
                        <a:rPr lang="en-IN" sz="2000" b="1" dirty="0"/>
                        <a:t>generated when value of </a:t>
                      </a:r>
                      <a:r>
                        <a:rPr lang="en-IN" sz="2000" b="1" dirty="0" err="1">
                          <a:solidFill>
                            <a:srgbClr val="FF0000"/>
                          </a:solidFill>
                        </a:rPr>
                        <a:t>textarea</a:t>
                      </a:r>
                      <a:r>
                        <a:rPr lang="en-IN" sz="2000" b="1" dirty="0">
                          <a:solidFill>
                            <a:srgbClr val="FF0000"/>
                          </a:solidFill>
                        </a:rPr>
                        <a:t> </a:t>
                      </a:r>
                      <a:r>
                        <a:rPr lang="en-IN" sz="2000" b="1" dirty="0"/>
                        <a:t>or </a:t>
                      </a:r>
                      <a:r>
                        <a:rPr lang="en-IN" sz="2000" b="1" dirty="0" err="1">
                          <a:solidFill>
                            <a:srgbClr val="FF0000"/>
                          </a:solidFill>
                        </a:rPr>
                        <a:t>textfield</a:t>
                      </a:r>
                      <a:r>
                        <a:rPr lang="en-IN" sz="2000" b="1" dirty="0"/>
                        <a:t> is changed</a:t>
                      </a:r>
                    </a:p>
                  </a:txBody>
                  <a:tcPr marL="32366" marR="32366" marT="16183" marB="16183" anchor="ctr"/>
                </a:tc>
                <a:tc>
                  <a:txBody>
                    <a:bodyPr/>
                    <a:lstStyle/>
                    <a:p>
                      <a:r>
                        <a:rPr lang="en-IN" sz="2000" b="1" dirty="0" err="1"/>
                        <a:t>TextListener</a:t>
                      </a:r>
                      <a:endParaRPr lang="en-IN" sz="2000" b="1" dirty="0"/>
                    </a:p>
                  </a:txBody>
                  <a:tcPr marL="32366" marR="32366" marT="16183" marB="16183"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Container</a:t>
            </a:r>
            <a:endParaRPr lang="en-IN" dirty="0"/>
          </a:p>
        </p:txBody>
      </p:sp>
      <p:sp>
        <p:nvSpPr>
          <p:cNvPr id="3" name="Content Placeholder 2"/>
          <p:cNvSpPr>
            <a:spLocks noGrp="1"/>
          </p:cNvSpPr>
          <p:nvPr>
            <p:ph idx="1"/>
          </p:nvPr>
        </p:nvSpPr>
        <p:spPr/>
        <p:txBody>
          <a:bodyPr/>
          <a:lstStyle/>
          <a:p>
            <a:pPr>
              <a:spcBef>
                <a:spcPts val="1200"/>
              </a:spcBef>
              <a:spcAft>
                <a:spcPts val="600"/>
              </a:spcAft>
            </a:pPr>
            <a:r>
              <a:rPr lang="en-IN" dirty="0" smtClean="0"/>
              <a:t>The Container is a component in AWT that can contain another components like buttons, </a:t>
            </a:r>
            <a:r>
              <a:rPr lang="en-IN" dirty="0" err="1" smtClean="0"/>
              <a:t>textfields</a:t>
            </a:r>
            <a:r>
              <a:rPr lang="en-IN" dirty="0" smtClean="0"/>
              <a:t>, labels etc. </a:t>
            </a:r>
          </a:p>
          <a:p>
            <a:pPr>
              <a:spcBef>
                <a:spcPts val="1200"/>
              </a:spcBef>
              <a:spcAft>
                <a:spcPts val="600"/>
              </a:spcAft>
            </a:pPr>
            <a:r>
              <a:rPr lang="en-IN" dirty="0" smtClean="0"/>
              <a:t>The classes that extends Container class are known as container such as </a:t>
            </a:r>
            <a:r>
              <a:rPr lang="en-IN" b="1" dirty="0" smtClean="0">
                <a:solidFill>
                  <a:srgbClr val="FF0000"/>
                </a:solidFill>
              </a:rPr>
              <a:t>Frame, Dialog, Panel and Applet.</a:t>
            </a:r>
          </a:p>
          <a:p>
            <a:pPr>
              <a:buNone/>
            </a:pP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14314" y="500630"/>
          <a:ext cx="8786842" cy="5887786"/>
        </p:xfrm>
        <a:graphic>
          <a:graphicData uri="http://schemas.openxmlformats.org/drawingml/2006/table">
            <a:tbl>
              <a:tblPr firstRow="1" bandRow="1">
                <a:tableStyleId>{5C22544A-7EE6-4342-B048-85BDC9FD1C3A}</a:tableStyleId>
              </a:tblPr>
              <a:tblGrid>
                <a:gridCol w="2362864"/>
                <a:gridCol w="4135013"/>
                <a:gridCol w="2288965"/>
              </a:tblGrid>
              <a:tr h="428628">
                <a:tc>
                  <a:txBody>
                    <a:bodyPr/>
                    <a:lstStyle/>
                    <a:p>
                      <a:pPr algn="ctr"/>
                      <a:r>
                        <a:rPr lang="en-US" sz="2800" b="1" dirty="0" smtClean="0">
                          <a:solidFill>
                            <a:srgbClr val="FF0000"/>
                          </a:solidFill>
                        </a:rPr>
                        <a:t>Event</a:t>
                      </a:r>
                      <a:endParaRPr lang="en-IN" sz="2800" b="1" dirty="0">
                        <a:solidFill>
                          <a:srgbClr val="FF0000"/>
                        </a:solidFill>
                      </a:endParaRPr>
                    </a:p>
                  </a:txBody>
                  <a:tcPr marL="32366" marR="32366" marT="16183" marB="16183" anchor="ctr"/>
                </a:tc>
                <a:tc>
                  <a:txBody>
                    <a:bodyPr/>
                    <a:lstStyle/>
                    <a:p>
                      <a:pPr algn="ctr"/>
                      <a:r>
                        <a:rPr lang="en-US" sz="2800" b="1" dirty="0" smtClean="0">
                          <a:solidFill>
                            <a:srgbClr val="FF0000"/>
                          </a:solidFill>
                        </a:rPr>
                        <a:t>Description</a:t>
                      </a:r>
                      <a:endParaRPr lang="en-IN" sz="2800" b="1" dirty="0">
                        <a:solidFill>
                          <a:srgbClr val="FF0000"/>
                        </a:solidFill>
                      </a:endParaRPr>
                    </a:p>
                  </a:txBody>
                  <a:tcPr marL="32366" marR="32366" marT="16183" marB="16183" anchor="ctr"/>
                </a:tc>
                <a:tc>
                  <a:txBody>
                    <a:bodyPr/>
                    <a:lstStyle/>
                    <a:p>
                      <a:pPr algn="ctr"/>
                      <a:r>
                        <a:rPr lang="en-US" sz="2800" b="1" dirty="0" smtClean="0">
                          <a:solidFill>
                            <a:srgbClr val="FF0000"/>
                          </a:solidFill>
                        </a:rPr>
                        <a:t>Listener</a:t>
                      </a:r>
                      <a:endParaRPr lang="en-IN" sz="2800" b="1" dirty="0">
                        <a:solidFill>
                          <a:srgbClr val="FF0000"/>
                        </a:solidFill>
                      </a:endParaRPr>
                    </a:p>
                  </a:txBody>
                  <a:tcPr marL="32366" marR="32366" marT="16183" marB="16183" anchor="ctr"/>
                </a:tc>
              </a:tr>
              <a:tr h="1504826">
                <a:tc>
                  <a:txBody>
                    <a:bodyPr/>
                    <a:lstStyle/>
                    <a:p>
                      <a:pPr marL="0" algn="l" defTabSz="914400" rtl="0" eaLnBrk="1" latinLnBrk="0" hangingPunct="1"/>
                      <a:r>
                        <a:rPr lang="en-IN" sz="2000" b="1" kern="1200" dirty="0" err="1">
                          <a:solidFill>
                            <a:schemeClr val="dk1"/>
                          </a:solidFill>
                          <a:latin typeface="+mn-lt"/>
                          <a:ea typeface="+mn-ea"/>
                          <a:cs typeface="+mn-cs"/>
                        </a:rPr>
                        <a:t>WindowEvent</a:t>
                      </a:r>
                      <a:endParaRPr lang="en-IN" sz="2000" b="1" kern="1200" dirty="0">
                        <a:solidFill>
                          <a:schemeClr val="dk1"/>
                        </a:solidFill>
                        <a:latin typeface="+mn-lt"/>
                        <a:ea typeface="+mn-ea"/>
                        <a:cs typeface="+mn-cs"/>
                      </a:endParaRPr>
                    </a:p>
                  </a:txBody>
                  <a:tcPr marL="32366" marR="32366" marT="16183" marB="16183" anchor="ctr"/>
                </a:tc>
                <a:tc>
                  <a:txBody>
                    <a:bodyPr/>
                    <a:lstStyle/>
                    <a:p>
                      <a:r>
                        <a:rPr lang="en-IN" sz="2000" b="1" dirty="0"/>
                        <a:t>generated when </a:t>
                      </a:r>
                      <a:r>
                        <a:rPr lang="en-IN" sz="2000" b="1" dirty="0">
                          <a:solidFill>
                            <a:srgbClr val="FF0000"/>
                          </a:solidFill>
                        </a:rPr>
                        <a:t>window</a:t>
                      </a:r>
                      <a:r>
                        <a:rPr lang="en-IN" sz="2000" b="1" dirty="0"/>
                        <a:t> is activated, deactivated, </a:t>
                      </a:r>
                      <a:r>
                        <a:rPr lang="en-IN" sz="2000" b="1" dirty="0" err="1"/>
                        <a:t>deiconified</a:t>
                      </a:r>
                      <a:r>
                        <a:rPr lang="en-IN" sz="2000" b="1" dirty="0"/>
                        <a:t>, </a:t>
                      </a:r>
                      <a:r>
                        <a:rPr lang="en-IN" sz="2000" b="1" dirty="0" err="1"/>
                        <a:t>iconified</a:t>
                      </a:r>
                      <a:r>
                        <a:rPr lang="en-IN" sz="2000" b="1" dirty="0"/>
                        <a:t>, opened or closed</a:t>
                      </a:r>
                    </a:p>
                  </a:txBody>
                  <a:tcPr marL="32366" marR="32366" marT="16183" marB="16183" anchor="ctr"/>
                </a:tc>
                <a:tc>
                  <a:txBody>
                    <a:bodyPr/>
                    <a:lstStyle/>
                    <a:p>
                      <a:pPr marL="0" algn="l" defTabSz="914400" rtl="0" eaLnBrk="1" latinLnBrk="0" hangingPunct="1"/>
                      <a:r>
                        <a:rPr lang="en-IN" sz="2000" b="1" kern="1200" dirty="0" err="1">
                          <a:solidFill>
                            <a:schemeClr val="dk1"/>
                          </a:solidFill>
                          <a:latin typeface="+mn-lt"/>
                          <a:ea typeface="+mn-ea"/>
                          <a:cs typeface="+mn-cs"/>
                        </a:rPr>
                        <a:t>WindowListener</a:t>
                      </a:r>
                      <a:endParaRPr lang="en-IN" sz="2000" b="1" kern="1200" dirty="0">
                        <a:solidFill>
                          <a:schemeClr val="dk1"/>
                        </a:solidFill>
                        <a:latin typeface="+mn-lt"/>
                        <a:ea typeface="+mn-ea"/>
                        <a:cs typeface="+mn-cs"/>
                      </a:endParaRPr>
                    </a:p>
                  </a:txBody>
                  <a:tcPr marL="32366" marR="32366" marT="16183" marB="16183" anchor="ctr"/>
                </a:tc>
              </a:tr>
              <a:tr h="1143008">
                <a:tc>
                  <a:txBody>
                    <a:bodyPr/>
                    <a:lstStyle/>
                    <a:p>
                      <a:r>
                        <a:rPr lang="en-IN" sz="2000" b="1"/>
                        <a:t>ComponentEvent</a:t>
                      </a:r>
                    </a:p>
                  </a:txBody>
                  <a:tcPr marL="32366" marR="32366" marT="16183" marB="16183" anchor="ctr"/>
                </a:tc>
                <a:tc>
                  <a:txBody>
                    <a:bodyPr/>
                    <a:lstStyle/>
                    <a:p>
                      <a:r>
                        <a:rPr lang="en-IN" sz="2000" b="1" dirty="0"/>
                        <a:t>generated when </a:t>
                      </a:r>
                      <a:r>
                        <a:rPr lang="en-IN" sz="2000" b="1" dirty="0">
                          <a:solidFill>
                            <a:srgbClr val="FF0000"/>
                          </a:solidFill>
                        </a:rPr>
                        <a:t>component</a:t>
                      </a:r>
                      <a:r>
                        <a:rPr lang="en-IN" sz="2000" b="1" dirty="0"/>
                        <a:t> is hidden, moved, resized or set visible</a:t>
                      </a:r>
                    </a:p>
                  </a:txBody>
                  <a:tcPr marL="32366" marR="32366" marT="16183" marB="16183" anchor="ctr"/>
                </a:tc>
                <a:tc>
                  <a:txBody>
                    <a:bodyPr/>
                    <a:lstStyle/>
                    <a:p>
                      <a:pPr marL="0" algn="l" defTabSz="914400" rtl="0" eaLnBrk="1" latinLnBrk="0" hangingPunct="1"/>
                      <a:r>
                        <a:rPr lang="en-IN" sz="2000" b="1" kern="1200" dirty="0" err="1">
                          <a:solidFill>
                            <a:schemeClr val="dk1"/>
                          </a:solidFill>
                          <a:latin typeface="+mn-lt"/>
                          <a:ea typeface="+mn-ea"/>
                          <a:cs typeface="+mn-cs"/>
                        </a:rPr>
                        <a:t>ComponentEventListener</a:t>
                      </a:r>
                      <a:endParaRPr lang="en-IN" sz="2000" b="1" kern="1200" dirty="0">
                        <a:solidFill>
                          <a:schemeClr val="dk1"/>
                        </a:solidFill>
                        <a:latin typeface="+mn-lt"/>
                        <a:ea typeface="+mn-ea"/>
                        <a:cs typeface="+mn-cs"/>
                      </a:endParaRPr>
                    </a:p>
                  </a:txBody>
                  <a:tcPr marL="32366" marR="32366" marT="16183" marB="16183" anchor="ctr"/>
                </a:tc>
              </a:tr>
              <a:tr h="1071570">
                <a:tc>
                  <a:txBody>
                    <a:bodyPr/>
                    <a:lstStyle/>
                    <a:p>
                      <a:r>
                        <a:rPr lang="en-IN" sz="2000" b="1"/>
                        <a:t>ContainerEvent</a:t>
                      </a:r>
                    </a:p>
                  </a:txBody>
                  <a:tcPr marL="32366" marR="32366" marT="16183" marB="16183" anchor="ctr"/>
                </a:tc>
                <a:tc>
                  <a:txBody>
                    <a:bodyPr/>
                    <a:lstStyle/>
                    <a:p>
                      <a:r>
                        <a:rPr lang="en-IN" sz="2000" b="1" dirty="0"/>
                        <a:t>generated when component is added or removed from container</a:t>
                      </a:r>
                    </a:p>
                  </a:txBody>
                  <a:tcPr marL="32366" marR="32366" marT="16183" marB="16183" anchor="ctr"/>
                </a:tc>
                <a:tc>
                  <a:txBody>
                    <a:bodyPr/>
                    <a:lstStyle/>
                    <a:p>
                      <a:pPr marL="0" algn="l" defTabSz="914400" rtl="0" eaLnBrk="1" latinLnBrk="0" hangingPunct="1"/>
                      <a:r>
                        <a:rPr lang="en-IN" sz="2000" b="1" kern="1200" dirty="0" err="1">
                          <a:solidFill>
                            <a:schemeClr val="dk1"/>
                          </a:solidFill>
                          <a:latin typeface="+mn-lt"/>
                          <a:ea typeface="+mn-ea"/>
                          <a:cs typeface="+mn-cs"/>
                        </a:rPr>
                        <a:t>ContainerListener</a:t>
                      </a:r>
                      <a:endParaRPr lang="en-IN" sz="2000" b="1" kern="1200" dirty="0">
                        <a:solidFill>
                          <a:schemeClr val="dk1"/>
                        </a:solidFill>
                        <a:latin typeface="+mn-lt"/>
                        <a:ea typeface="+mn-ea"/>
                        <a:cs typeface="+mn-cs"/>
                      </a:endParaRPr>
                    </a:p>
                  </a:txBody>
                  <a:tcPr marL="32366" marR="32366" marT="16183" marB="16183" anchor="ctr"/>
                </a:tc>
              </a:tr>
              <a:tr h="690683">
                <a:tc>
                  <a:txBody>
                    <a:bodyPr/>
                    <a:lstStyle/>
                    <a:p>
                      <a:r>
                        <a:rPr lang="en-IN" sz="2000" b="1"/>
                        <a:t>AdjustmentEvent</a:t>
                      </a:r>
                    </a:p>
                  </a:txBody>
                  <a:tcPr marL="32366" marR="32366" marT="16183" marB="16183" anchor="ctr"/>
                </a:tc>
                <a:tc>
                  <a:txBody>
                    <a:bodyPr/>
                    <a:lstStyle/>
                    <a:p>
                      <a:r>
                        <a:rPr lang="en-IN" sz="2000" b="1" dirty="0"/>
                        <a:t>generated when </a:t>
                      </a:r>
                      <a:r>
                        <a:rPr lang="en-IN" sz="2000" b="1" dirty="0">
                          <a:solidFill>
                            <a:srgbClr val="FF0000"/>
                          </a:solidFill>
                        </a:rPr>
                        <a:t>scroll bar</a:t>
                      </a:r>
                      <a:r>
                        <a:rPr lang="en-IN" sz="2000" b="1" dirty="0"/>
                        <a:t> is manipulated</a:t>
                      </a:r>
                    </a:p>
                  </a:txBody>
                  <a:tcPr marL="32366" marR="32366" marT="16183" marB="16183" anchor="ctr"/>
                </a:tc>
                <a:tc>
                  <a:txBody>
                    <a:bodyPr/>
                    <a:lstStyle/>
                    <a:p>
                      <a:pPr marL="0" algn="l" defTabSz="914400" rtl="0" eaLnBrk="1" latinLnBrk="0" hangingPunct="1"/>
                      <a:r>
                        <a:rPr lang="en-IN" sz="2000" b="1" kern="1200" dirty="0" err="1">
                          <a:solidFill>
                            <a:schemeClr val="dk1"/>
                          </a:solidFill>
                          <a:latin typeface="+mn-lt"/>
                          <a:ea typeface="+mn-ea"/>
                          <a:cs typeface="+mn-cs"/>
                        </a:rPr>
                        <a:t>AdjustmentListener</a:t>
                      </a:r>
                      <a:endParaRPr lang="en-IN" sz="2000" b="1" kern="1200" dirty="0">
                        <a:solidFill>
                          <a:schemeClr val="dk1"/>
                        </a:solidFill>
                        <a:latin typeface="+mn-lt"/>
                        <a:ea typeface="+mn-ea"/>
                        <a:cs typeface="+mn-cs"/>
                      </a:endParaRPr>
                    </a:p>
                  </a:txBody>
                  <a:tcPr marL="32366" marR="32366" marT="16183" marB="16183" anchor="ctr"/>
                </a:tc>
              </a:tr>
              <a:tr h="1018613">
                <a:tc>
                  <a:txBody>
                    <a:bodyPr/>
                    <a:lstStyle/>
                    <a:p>
                      <a:r>
                        <a:rPr lang="en-IN" sz="2000" b="1"/>
                        <a:t>FocusEvent</a:t>
                      </a:r>
                    </a:p>
                  </a:txBody>
                  <a:tcPr marL="32366" marR="32366" marT="16183" marB="16183" anchor="ctr"/>
                </a:tc>
                <a:tc>
                  <a:txBody>
                    <a:bodyPr/>
                    <a:lstStyle/>
                    <a:p>
                      <a:r>
                        <a:rPr lang="en-IN" sz="2000" b="1" dirty="0"/>
                        <a:t>generated when </a:t>
                      </a:r>
                      <a:r>
                        <a:rPr lang="en-IN" sz="2000" b="1" dirty="0">
                          <a:solidFill>
                            <a:srgbClr val="FF0000"/>
                          </a:solidFill>
                        </a:rPr>
                        <a:t>component</a:t>
                      </a:r>
                      <a:r>
                        <a:rPr lang="en-IN" sz="2000" b="1" dirty="0"/>
                        <a:t> gains or loses keyboard focus</a:t>
                      </a:r>
                    </a:p>
                  </a:txBody>
                  <a:tcPr marL="32366" marR="32366" marT="16183" marB="16183" anchor="ctr"/>
                </a:tc>
                <a:tc>
                  <a:txBody>
                    <a:bodyPr/>
                    <a:lstStyle/>
                    <a:p>
                      <a:pPr marL="0" algn="l" defTabSz="914400" rtl="0" eaLnBrk="1" latinLnBrk="0" hangingPunct="1"/>
                      <a:r>
                        <a:rPr lang="en-IN" sz="2000" b="1" kern="1200" dirty="0" err="1">
                          <a:solidFill>
                            <a:schemeClr val="dk1"/>
                          </a:solidFill>
                          <a:latin typeface="+mn-lt"/>
                          <a:ea typeface="+mn-ea"/>
                          <a:cs typeface="+mn-cs"/>
                        </a:rPr>
                        <a:t>FocusListener</a:t>
                      </a:r>
                      <a:endParaRPr lang="en-IN" sz="2000" b="1" kern="1200" dirty="0">
                        <a:solidFill>
                          <a:schemeClr val="dk1"/>
                        </a:solidFill>
                        <a:latin typeface="+mn-lt"/>
                        <a:ea typeface="+mn-ea"/>
                        <a:cs typeface="+mn-cs"/>
                      </a:endParaRPr>
                    </a:p>
                  </a:txBody>
                  <a:tcPr marL="32366" marR="32366" marT="16183" marB="16183" anchor="ct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ActionEvent &amp; ActionListener</a:t>
            </a:r>
            <a:endParaRPr lang="en-US" dirty="0"/>
          </a:p>
        </p:txBody>
      </p:sp>
      <p:sp>
        <p:nvSpPr>
          <p:cNvPr id="3" name="Content Placeholder 2"/>
          <p:cNvSpPr>
            <a:spLocks noGrp="1"/>
          </p:cNvSpPr>
          <p:nvPr>
            <p:ph idx="1"/>
          </p:nvPr>
        </p:nvSpPr>
        <p:spPr/>
        <p:txBody>
          <a:bodyPr/>
          <a:lstStyle/>
          <a:p>
            <a:r>
              <a:rPr lang="en-US" dirty="0" smtClean="0"/>
              <a:t>Action event is probably the easiest and most common event handlers to implement.</a:t>
            </a:r>
          </a:p>
          <a:p>
            <a:r>
              <a:rPr lang="en-US" dirty="0" smtClean="0"/>
              <a:t>Constructors of </a:t>
            </a:r>
            <a:r>
              <a:rPr lang="en-US" dirty="0" err="1" smtClean="0"/>
              <a:t>ActionEvent</a:t>
            </a:r>
            <a:r>
              <a:rPr lang="en-US" dirty="0" smtClean="0"/>
              <a:t>:</a:t>
            </a:r>
          </a:p>
          <a:p>
            <a:pPr lvl="1"/>
            <a:r>
              <a:rPr lang="en-US" dirty="0" err="1" smtClean="0"/>
              <a:t>ActionEvent</a:t>
            </a:r>
            <a:r>
              <a:rPr lang="en-US" dirty="0" smtClean="0"/>
              <a:t>( Object Source, </a:t>
            </a:r>
            <a:r>
              <a:rPr lang="en-US" dirty="0" err="1" smtClean="0"/>
              <a:t>int</a:t>
            </a:r>
            <a:r>
              <a:rPr lang="en-US" dirty="0" smtClean="0"/>
              <a:t> type, String command)</a:t>
            </a:r>
          </a:p>
          <a:p>
            <a:pPr lvl="1"/>
            <a:r>
              <a:rPr lang="en-US" dirty="0" err="1" smtClean="0"/>
              <a:t>ActionEvent</a:t>
            </a:r>
            <a:r>
              <a:rPr lang="en-US" dirty="0" smtClean="0"/>
              <a:t>( Object Source, </a:t>
            </a:r>
            <a:r>
              <a:rPr lang="en-US" dirty="0" err="1" smtClean="0"/>
              <a:t>int</a:t>
            </a:r>
            <a:r>
              <a:rPr lang="en-US" dirty="0" smtClean="0"/>
              <a:t> type, String command, </a:t>
            </a:r>
            <a:r>
              <a:rPr lang="en-US" dirty="0" err="1" smtClean="0"/>
              <a:t>int</a:t>
            </a:r>
            <a:r>
              <a:rPr lang="en-US" dirty="0" smtClean="0"/>
              <a:t> modifiers)</a:t>
            </a:r>
          </a:p>
          <a:p>
            <a:r>
              <a:rPr lang="en-US" dirty="0" smtClean="0"/>
              <a:t>Methods of </a:t>
            </a:r>
            <a:r>
              <a:rPr lang="en-US" dirty="0" err="1" smtClean="0"/>
              <a:t>ActionEvent</a:t>
            </a:r>
            <a:r>
              <a:rPr lang="en-US" dirty="0" smtClean="0"/>
              <a:t>:</a:t>
            </a:r>
          </a:p>
          <a:p>
            <a:pPr lvl="1"/>
            <a:r>
              <a:rPr lang="en-US" dirty="0" smtClean="0"/>
              <a:t>String </a:t>
            </a:r>
            <a:r>
              <a:rPr lang="en-US" dirty="0" err="1" smtClean="0"/>
              <a:t>getActionCommand</a:t>
            </a:r>
            <a:r>
              <a:rPr lang="en-US" dirty="0" smtClean="0"/>
              <a:t>()</a:t>
            </a:r>
          </a:p>
          <a:p>
            <a:pPr lvl="1"/>
            <a:r>
              <a:rPr lang="en-US" dirty="0" err="1" smtClean="0"/>
              <a:t>int</a:t>
            </a:r>
            <a:r>
              <a:rPr lang="en-US" dirty="0" smtClean="0"/>
              <a:t> </a:t>
            </a:r>
            <a:r>
              <a:rPr lang="en-US" dirty="0" err="1" smtClean="0"/>
              <a:t>getModifiers</a:t>
            </a:r>
            <a:r>
              <a:rPr lang="en-US" dirty="0" smtClean="0"/>
              <a:t>()</a:t>
            </a:r>
          </a:p>
          <a:p>
            <a:r>
              <a:rPr lang="en-US" dirty="0" smtClean="0"/>
              <a:t>Method of </a:t>
            </a:r>
            <a:r>
              <a:rPr lang="en-US" dirty="0" err="1" smtClean="0"/>
              <a:t>ActionListener</a:t>
            </a:r>
            <a:endParaRPr lang="en-US" dirty="0" smtClean="0"/>
          </a:p>
          <a:p>
            <a:pPr lvl="1"/>
            <a:r>
              <a:rPr lang="en-US" dirty="0" smtClean="0"/>
              <a:t>void </a:t>
            </a:r>
            <a:r>
              <a:rPr lang="en-US" dirty="0" err="1" smtClean="0"/>
              <a:t>actionPerformed</a:t>
            </a:r>
            <a:r>
              <a:rPr lang="en-US" dirty="0" smtClean="0"/>
              <a:t>(</a:t>
            </a:r>
            <a:r>
              <a:rPr lang="en-US" dirty="0" err="1" smtClean="0"/>
              <a:t>ActionEvent</a:t>
            </a:r>
            <a:r>
              <a:rPr lang="en-US" dirty="0" smtClean="0"/>
              <a:t> </a:t>
            </a:r>
            <a:r>
              <a:rPr lang="en-US" dirty="0" err="1" smtClean="0"/>
              <a:t>obj</a:t>
            </a:r>
            <a:r>
              <a:rPr lang="en-US" dirty="0" smtClean="0"/>
              <a:t>)</a:t>
            </a:r>
          </a:p>
          <a:p>
            <a:pPr lvl="1"/>
            <a:endParaRPr lang="en-US" dirty="0" smtClean="0"/>
          </a:p>
        </p:txBody>
      </p:sp>
      <p:sp>
        <p:nvSpPr>
          <p:cNvPr id="6" name="TextBox 5"/>
          <p:cNvSpPr txBox="1"/>
          <p:nvPr/>
        </p:nvSpPr>
        <p:spPr>
          <a:xfrm>
            <a:off x="4857752" y="3500438"/>
            <a:ext cx="3357586" cy="584775"/>
          </a:xfrm>
          <a:prstGeom prst="rect">
            <a:avLst/>
          </a:prstGeom>
          <a:noFill/>
        </p:spPr>
        <p:txBody>
          <a:bodyPr wrap="square" rtlCol="0">
            <a:spAutoFit/>
          </a:bodyPr>
          <a:lstStyle/>
          <a:p>
            <a:r>
              <a:rPr lang="en-US" sz="3200" dirty="0" smtClean="0">
                <a:solidFill>
                  <a:srgbClr val="FF0000"/>
                </a:solidFill>
                <a:hlinkClick r:id="rId2" action="ppaction://hlinkfile"/>
              </a:rPr>
              <a:t>Example</a:t>
            </a:r>
            <a:endParaRPr lang="en-IN" sz="3200" dirty="0">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ItemEvent &amp; ItemListener</a:t>
            </a:r>
            <a:endParaRPr lang="en-US" dirty="0"/>
          </a:p>
        </p:txBody>
      </p:sp>
      <p:sp>
        <p:nvSpPr>
          <p:cNvPr id="3" name="Content Placeholder 2"/>
          <p:cNvSpPr>
            <a:spLocks noGrp="1"/>
          </p:cNvSpPr>
          <p:nvPr>
            <p:ph idx="1"/>
          </p:nvPr>
        </p:nvSpPr>
        <p:spPr/>
        <p:txBody>
          <a:bodyPr/>
          <a:lstStyle/>
          <a:p>
            <a:r>
              <a:rPr lang="en-US" dirty="0" smtClean="0"/>
              <a:t>Generated when a checkbox or list item is clicked</a:t>
            </a:r>
          </a:p>
          <a:p>
            <a:r>
              <a:rPr lang="en-US" dirty="0" smtClean="0"/>
              <a:t>Constructor:</a:t>
            </a:r>
          </a:p>
          <a:p>
            <a:pPr lvl="1"/>
            <a:r>
              <a:rPr lang="en-US" dirty="0" err="1" smtClean="0"/>
              <a:t>ItemEvent</a:t>
            </a:r>
            <a:r>
              <a:rPr lang="en-US" dirty="0" smtClean="0"/>
              <a:t>(Item source, </a:t>
            </a:r>
            <a:r>
              <a:rPr lang="en-US" dirty="0" err="1" smtClean="0"/>
              <a:t>int</a:t>
            </a:r>
            <a:r>
              <a:rPr lang="en-US" dirty="0" smtClean="0"/>
              <a:t> type, </a:t>
            </a:r>
            <a:r>
              <a:rPr lang="en-US" dirty="0" err="1" smtClean="0"/>
              <a:t>int</a:t>
            </a:r>
            <a:r>
              <a:rPr lang="en-US" dirty="0" smtClean="0"/>
              <a:t> state)</a:t>
            </a:r>
          </a:p>
          <a:p>
            <a:r>
              <a:rPr lang="en-US" dirty="0" smtClean="0"/>
              <a:t>Constants:</a:t>
            </a:r>
          </a:p>
          <a:p>
            <a:pPr lvl="1"/>
            <a:r>
              <a:rPr lang="en-US" dirty="0" smtClean="0"/>
              <a:t>SELECTED</a:t>
            </a:r>
          </a:p>
          <a:p>
            <a:pPr lvl="1"/>
            <a:r>
              <a:rPr lang="en-US" dirty="0" smtClean="0"/>
              <a:t>DESELECTED</a:t>
            </a:r>
          </a:p>
          <a:p>
            <a:pPr lvl="1"/>
            <a:r>
              <a:rPr lang="en-US" dirty="0" smtClean="0"/>
              <a:t>ITEM_STATE_CHANGED</a:t>
            </a:r>
          </a:p>
          <a:p>
            <a:r>
              <a:rPr lang="en-US" dirty="0" smtClean="0"/>
              <a:t>This class implements method:</a:t>
            </a:r>
          </a:p>
          <a:p>
            <a:pPr lvl="1"/>
            <a:r>
              <a:rPr lang="en-US" dirty="0" smtClean="0"/>
              <a:t>void </a:t>
            </a:r>
            <a:r>
              <a:rPr lang="en-US" dirty="0" err="1" smtClean="0"/>
              <a:t>itemStateChanged</a:t>
            </a:r>
            <a:r>
              <a:rPr lang="en-US" dirty="0" smtClean="0"/>
              <a:t>(</a:t>
            </a:r>
            <a:r>
              <a:rPr lang="en-US" dirty="0" err="1" smtClean="0"/>
              <a:t>ItemEvent</a:t>
            </a:r>
            <a:r>
              <a:rPr lang="en-US" dirty="0" smtClean="0"/>
              <a:t> </a:t>
            </a:r>
            <a:r>
              <a:rPr lang="en-US" dirty="0" err="1" smtClean="0"/>
              <a:t>obj</a:t>
            </a:r>
            <a:r>
              <a:rPr lang="en-US" dirty="0" smtClean="0"/>
              <a:t>)</a:t>
            </a:r>
          </a:p>
        </p:txBody>
      </p:sp>
      <p:sp>
        <p:nvSpPr>
          <p:cNvPr id="6" name="TextBox 5"/>
          <p:cNvSpPr txBox="1"/>
          <p:nvPr/>
        </p:nvSpPr>
        <p:spPr>
          <a:xfrm>
            <a:off x="4929190" y="3214686"/>
            <a:ext cx="3357586" cy="584775"/>
          </a:xfrm>
          <a:prstGeom prst="rect">
            <a:avLst/>
          </a:prstGeom>
          <a:noFill/>
        </p:spPr>
        <p:txBody>
          <a:bodyPr wrap="square" rtlCol="0">
            <a:spAutoFit/>
          </a:bodyPr>
          <a:lstStyle/>
          <a:p>
            <a:r>
              <a:rPr lang="en-US" sz="3200" dirty="0" smtClean="0">
                <a:solidFill>
                  <a:srgbClr val="FF0000"/>
                </a:solidFill>
                <a:hlinkClick r:id="rId2" action="ppaction://hlinkfile"/>
              </a:rPr>
              <a:t>Example</a:t>
            </a:r>
            <a:endParaRPr lang="en-IN" sz="3200" dirty="0">
              <a:solidFill>
                <a:srgbClr val="FF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MouseEvent &amp; MouseListener</a:t>
            </a:r>
            <a:endParaRPr lang="en-US" dirty="0"/>
          </a:p>
        </p:txBody>
      </p:sp>
      <p:sp>
        <p:nvSpPr>
          <p:cNvPr id="3" name="Content Placeholder 2"/>
          <p:cNvSpPr>
            <a:spLocks noGrp="1"/>
          </p:cNvSpPr>
          <p:nvPr>
            <p:ph idx="1"/>
          </p:nvPr>
        </p:nvSpPr>
        <p:spPr/>
        <p:txBody>
          <a:bodyPr/>
          <a:lstStyle/>
          <a:p>
            <a:r>
              <a:rPr lang="en-US" dirty="0" smtClean="0"/>
              <a:t>Constants:</a:t>
            </a:r>
          </a:p>
          <a:p>
            <a:pPr lvl="1"/>
            <a:r>
              <a:rPr lang="en-US" dirty="0" smtClean="0"/>
              <a:t>MOUSE_CLICKED</a:t>
            </a:r>
          </a:p>
          <a:p>
            <a:pPr lvl="1"/>
            <a:r>
              <a:rPr lang="en-US" dirty="0" smtClean="0"/>
              <a:t>MOUSE_PRESSED</a:t>
            </a:r>
          </a:p>
          <a:p>
            <a:pPr lvl="1"/>
            <a:r>
              <a:rPr lang="en-US" dirty="0" smtClean="0"/>
              <a:t>MOUSE_RELEASED</a:t>
            </a:r>
          </a:p>
          <a:p>
            <a:pPr lvl="1"/>
            <a:r>
              <a:rPr lang="en-US" dirty="0" smtClean="0"/>
              <a:t>MOUSE_DRAGGED</a:t>
            </a:r>
          </a:p>
          <a:p>
            <a:pPr lvl="1"/>
            <a:r>
              <a:rPr lang="en-US" dirty="0" smtClean="0"/>
              <a:t>MOUSE_ENTERED</a:t>
            </a:r>
          </a:p>
          <a:p>
            <a:pPr lvl="1"/>
            <a:r>
              <a:rPr lang="en-US" dirty="0" smtClean="0"/>
              <a:t>MOUSE_EXITED</a:t>
            </a:r>
          </a:p>
          <a:p>
            <a:pPr lvl="1"/>
            <a:r>
              <a:rPr lang="en-US" dirty="0" smtClean="0"/>
              <a:t>MOUSE_MOVED</a:t>
            </a:r>
          </a:p>
          <a:p>
            <a:r>
              <a:rPr lang="en-US" dirty="0" smtClean="0"/>
              <a:t>Methods:</a:t>
            </a:r>
          </a:p>
          <a:p>
            <a:pPr lvl="1"/>
            <a:r>
              <a:rPr lang="en-US" dirty="0" err="1" smtClean="0"/>
              <a:t>getX</a:t>
            </a:r>
            <a:r>
              <a:rPr lang="en-US" dirty="0" smtClean="0"/>
              <a:t>( ),</a:t>
            </a:r>
            <a:r>
              <a:rPr lang="en-US" dirty="0" err="1" smtClean="0"/>
              <a:t>getY</a:t>
            </a:r>
            <a:r>
              <a:rPr lang="en-US" dirty="0" smtClean="0"/>
              <a:t>( ), </a:t>
            </a:r>
            <a:r>
              <a:rPr lang="en-US" dirty="0" err="1" smtClean="0"/>
              <a:t>getClickCount</a:t>
            </a:r>
            <a:r>
              <a:rPr lang="en-US" dirty="0" smtClean="0"/>
              <a:t>( ) </a:t>
            </a:r>
          </a:p>
        </p:txBody>
      </p:sp>
      <p:sp>
        <p:nvSpPr>
          <p:cNvPr id="4" name="TextBox 3"/>
          <p:cNvSpPr txBox="1"/>
          <p:nvPr/>
        </p:nvSpPr>
        <p:spPr>
          <a:xfrm>
            <a:off x="4929190" y="3214686"/>
            <a:ext cx="3357586" cy="584775"/>
          </a:xfrm>
          <a:prstGeom prst="rect">
            <a:avLst/>
          </a:prstGeom>
          <a:noFill/>
        </p:spPr>
        <p:txBody>
          <a:bodyPr wrap="square" rtlCol="0">
            <a:spAutoFit/>
          </a:bodyPr>
          <a:lstStyle/>
          <a:p>
            <a:r>
              <a:rPr lang="en-US" sz="3200" dirty="0" smtClean="0">
                <a:solidFill>
                  <a:srgbClr val="FF0000"/>
                </a:solidFill>
                <a:hlinkClick r:id="rId2" action="ppaction://hlinkfile"/>
              </a:rPr>
              <a:t>Example</a:t>
            </a:r>
            <a:endParaRPr lang="en-IN" sz="3200" dirty="0">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75" y="71414"/>
            <a:ext cx="8887781" cy="714380"/>
          </a:xfrm>
        </p:spPr>
        <p:txBody>
          <a:bodyPr/>
          <a:lstStyle/>
          <a:p>
            <a:r>
              <a:rPr lang="en-US" sz="3600" dirty="0" err="1" smtClean="0"/>
              <a:t>MouseListener</a:t>
            </a:r>
            <a:r>
              <a:rPr lang="en-US" sz="3600" dirty="0" smtClean="0"/>
              <a:t> &amp; </a:t>
            </a:r>
            <a:r>
              <a:rPr lang="en-US" sz="3600" dirty="0" err="1" smtClean="0"/>
              <a:t>MouseMotionListener</a:t>
            </a:r>
            <a:endParaRPr lang="en-US" sz="3600" dirty="0"/>
          </a:p>
        </p:txBody>
      </p:sp>
      <p:sp>
        <p:nvSpPr>
          <p:cNvPr id="3" name="Content Placeholder 2"/>
          <p:cNvSpPr>
            <a:spLocks noGrp="1"/>
          </p:cNvSpPr>
          <p:nvPr>
            <p:ph idx="1"/>
          </p:nvPr>
        </p:nvSpPr>
        <p:spPr>
          <a:xfrm>
            <a:off x="285720" y="857232"/>
            <a:ext cx="8501122" cy="5268931"/>
          </a:xfrm>
        </p:spPr>
        <p:txBody>
          <a:bodyPr/>
          <a:lstStyle/>
          <a:p>
            <a:r>
              <a:rPr lang="en-US" sz="3200" dirty="0" smtClean="0"/>
              <a:t>Methods </a:t>
            </a:r>
            <a:r>
              <a:rPr lang="en-US" sz="3200" b="1" dirty="0" smtClean="0"/>
              <a:t>of </a:t>
            </a:r>
            <a:r>
              <a:rPr lang="en-US" sz="3200" b="1" dirty="0" err="1" smtClean="0"/>
              <a:t>MouseListener</a:t>
            </a:r>
            <a:r>
              <a:rPr lang="en-US" sz="3200" b="1" dirty="0" smtClean="0"/>
              <a:t> </a:t>
            </a:r>
          </a:p>
          <a:p>
            <a:pPr lvl="1"/>
            <a:r>
              <a:rPr lang="en-US" sz="2800" dirty="0" smtClean="0"/>
              <a:t>void </a:t>
            </a:r>
            <a:r>
              <a:rPr lang="en-US" sz="2800" dirty="0" err="1" smtClean="0"/>
              <a:t>mouseClicked</a:t>
            </a:r>
            <a:r>
              <a:rPr lang="en-US" sz="2800" dirty="0" smtClean="0"/>
              <a:t>(</a:t>
            </a:r>
            <a:r>
              <a:rPr lang="en-US" sz="2800" dirty="0" err="1" smtClean="0"/>
              <a:t>MouseEvent</a:t>
            </a:r>
            <a:r>
              <a:rPr lang="en-US" sz="2800" dirty="0" smtClean="0"/>
              <a:t> </a:t>
            </a:r>
            <a:r>
              <a:rPr lang="en-US" sz="2800" dirty="0" err="1" smtClean="0"/>
              <a:t>obj</a:t>
            </a:r>
            <a:r>
              <a:rPr lang="en-US" sz="2800" dirty="0" smtClean="0"/>
              <a:t>)</a:t>
            </a:r>
          </a:p>
          <a:p>
            <a:pPr lvl="1"/>
            <a:r>
              <a:rPr lang="en-US" sz="2800" dirty="0" smtClean="0"/>
              <a:t>void  </a:t>
            </a:r>
            <a:r>
              <a:rPr lang="en-US" sz="2800" dirty="0" err="1" smtClean="0"/>
              <a:t>mousePressed</a:t>
            </a:r>
            <a:r>
              <a:rPr lang="en-US" sz="2800" dirty="0" smtClean="0"/>
              <a:t>(</a:t>
            </a:r>
            <a:r>
              <a:rPr lang="en-US" sz="2800" dirty="0" err="1" smtClean="0"/>
              <a:t>MouseEvent</a:t>
            </a:r>
            <a:r>
              <a:rPr lang="en-US" sz="2800" dirty="0" smtClean="0"/>
              <a:t> </a:t>
            </a:r>
            <a:r>
              <a:rPr lang="en-US" sz="2800" dirty="0" err="1" smtClean="0"/>
              <a:t>obj</a:t>
            </a:r>
            <a:r>
              <a:rPr lang="en-US" sz="2800" dirty="0" smtClean="0"/>
              <a:t>)</a:t>
            </a:r>
          </a:p>
          <a:p>
            <a:pPr lvl="1"/>
            <a:r>
              <a:rPr lang="en-US" sz="2800" dirty="0" smtClean="0"/>
              <a:t>void  </a:t>
            </a:r>
            <a:r>
              <a:rPr lang="en-US" sz="2800" dirty="0" err="1" smtClean="0"/>
              <a:t>mouseReleased</a:t>
            </a:r>
            <a:r>
              <a:rPr lang="en-US" sz="2800" dirty="0" smtClean="0"/>
              <a:t>(</a:t>
            </a:r>
            <a:r>
              <a:rPr lang="en-US" sz="2800" dirty="0" err="1" smtClean="0"/>
              <a:t>MouseEvent</a:t>
            </a:r>
            <a:r>
              <a:rPr lang="en-US" sz="2800" dirty="0" smtClean="0"/>
              <a:t> </a:t>
            </a:r>
            <a:r>
              <a:rPr lang="en-US" sz="2800" dirty="0" err="1" smtClean="0"/>
              <a:t>obj</a:t>
            </a:r>
            <a:r>
              <a:rPr lang="en-US" sz="2800" dirty="0" smtClean="0"/>
              <a:t>)</a:t>
            </a:r>
          </a:p>
          <a:p>
            <a:pPr lvl="1"/>
            <a:r>
              <a:rPr lang="en-US" sz="2800" dirty="0" smtClean="0"/>
              <a:t>void  </a:t>
            </a:r>
            <a:r>
              <a:rPr lang="en-US" sz="2800" dirty="0" err="1" smtClean="0"/>
              <a:t>mouseEntered</a:t>
            </a:r>
            <a:r>
              <a:rPr lang="en-US" sz="2800" dirty="0" smtClean="0"/>
              <a:t>(</a:t>
            </a:r>
            <a:r>
              <a:rPr lang="en-US" sz="2800" dirty="0" err="1" smtClean="0"/>
              <a:t>MouseEvent</a:t>
            </a:r>
            <a:r>
              <a:rPr lang="en-US" sz="2800" dirty="0" smtClean="0"/>
              <a:t> </a:t>
            </a:r>
            <a:r>
              <a:rPr lang="en-US" sz="2800" dirty="0" err="1" smtClean="0"/>
              <a:t>obj</a:t>
            </a:r>
            <a:r>
              <a:rPr lang="en-US" sz="2800" dirty="0" smtClean="0"/>
              <a:t>)</a:t>
            </a:r>
          </a:p>
          <a:p>
            <a:pPr lvl="1"/>
            <a:r>
              <a:rPr lang="en-US" sz="2800" dirty="0" smtClean="0"/>
              <a:t>void </a:t>
            </a:r>
            <a:r>
              <a:rPr lang="en-US" sz="2800" dirty="0" err="1" smtClean="0"/>
              <a:t>mouseExited</a:t>
            </a:r>
            <a:r>
              <a:rPr lang="en-US" sz="2800" dirty="0" smtClean="0"/>
              <a:t>(</a:t>
            </a:r>
            <a:r>
              <a:rPr lang="en-US" sz="2800" dirty="0" err="1" smtClean="0"/>
              <a:t>MouseEvent</a:t>
            </a:r>
            <a:r>
              <a:rPr lang="en-US" sz="2800" dirty="0" smtClean="0"/>
              <a:t> </a:t>
            </a:r>
            <a:r>
              <a:rPr lang="en-US" sz="2800" dirty="0" err="1" smtClean="0"/>
              <a:t>obj</a:t>
            </a:r>
            <a:r>
              <a:rPr lang="en-US" sz="2800" dirty="0" smtClean="0"/>
              <a:t>)</a:t>
            </a:r>
          </a:p>
          <a:p>
            <a:pPr lvl="1"/>
            <a:endParaRPr lang="en-US" sz="2800" dirty="0" smtClean="0"/>
          </a:p>
          <a:p>
            <a:r>
              <a:rPr lang="en-US" sz="3200" dirty="0" smtClean="0"/>
              <a:t>Methods </a:t>
            </a:r>
            <a:r>
              <a:rPr lang="en-US" sz="3200" b="1" dirty="0" smtClean="0"/>
              <a:t>of </a:t>
            </a:r>
            <a:r>
              <a:rPr lang="en-US" sz="3200" b="1" dirty="0" err="1" smtClean="0"/>
              <a:t>MouseMotionListener</a:t>
            </a:r>
            <a:endParaRPr lang="en-US" sz="3200" b="1" dirty="0" smtClean="0"/>
          </a:p>
          <a:p>
            <a:pPr lvl="1"/>
            <a:r>
              <a:rPr lang="en-US" sz="2800" dirty="0" smtClean="0"/>
              <a:t>void </a:t>
            </a:r>
            <a:r>
              <a:rPr lang="en-US" sz="2800" dirty="0" err="1" smtClean="0"/>
              <a:t>mouseMoved</a:t>
            </a:r>
            <a:r>
              <a:rPr lang="en-US" sz="2800" dirty="0" smtClean="0"/>
              <a:t>(</a:t>
            </a:r>
            <a:r>
              <a:rPr lang="en-US" sz="2800" dirty="0" err="1" smtClean="0"/>
              <a:t>MouseEvent</a:t>
            </a:r>
            <a:r>
              <a:rPr lang="en-US" sz="2800" dirty="0" smtClean="0"/>
              <a:t> </a:t>
            </a:r>
            <a:r>
              <a:rPr lang="en-US" sz="2800" dirty="0" err="1" smtClean="0"/>
              <a:t>obj</a:t>
            </a:r>
            <a:r>
              <a:rPr lang="en-US" sz="2800" dirty="0" smtClean="0"/>
              <a:t>)</a:t>
            </a:r>
          </a:p>
          <a:p>
            <a:pPr lvl="1"/>
            <a:r>
              <a:rPr lang="en-US" sz="2800" dirty="0" smtClean="0"/>
              <a:t>void </a:t>
            </a:r>
            <a:r>
              <a:rPr lang="en-US" sz="2800" dirty="0" err="1" smtClean="0"/>
              <a:t>mouseDragged</a:t>
            </a:r>
            <a:r>
              <a:rPr lang="en-US" sz="2800" dirty="0" smtClean="0"/>
              <a:t>(</a:t>
            </a:r>
            <a:r>
              <a:rPr lang="en-US" sz="2800" dirty="0" err="1" smtClean="0"/>
              <a:t>MouseEvent</a:t>
            </a:r>
            <a:r>
              <a:rPr lang="en-US" sz="2800" dirty="0" smtClean="0"/>
              <a:t> </a:t>
            </a:r>
            <a:r>
              <a:rPr lang="en-US" sz="2800" dirty="0" err="1" smtClean="0"/>
              <a:t>obj</a:t>
            </a:r>
            <a:r>
              <a:rPr lang="en-US" sz="2800" dirty="0" smtClean="0"/>
              <a:t>)</a:t>
            </a:r>
          </a:p>
          <a:p>
            <a:endParaRPr lang="en-US" sz="32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KeyEvent &amp; KeyListener</a:t>
            </a:r>
            <a:endParaRPr lang="en-US" dirty="0"/>
          </a:p>
        </p:txBody>
      </p:sp>
      <p:sp>
        <p:nvSpPr>
          <p:cNvPr id="3" name="Content Placeholder 2"/>
          <p:cNvSpPr>
            <a:spLocks noGrp="1"/>
          </p:cNvSpPr>
          <p:nvPr>
            <p:ph idx="1"/>
          </p:nvPr>
        </p:nvSpPr>
        <p:spPr/>
        <p:txBody>
          <a:bodyPr/>
          <a:lstStyle/>
          <a:p>
            <a:r>
              <a:rPr lang="en-US" dirty="0" smtClean="0"/>
              <a:t>Event is generated when key is pressed of the keyboard</a:t>
            </a:r>
          </a:p>
          <a:p>
            <a:r>
              <a:rPr lang="en-US" dirty="0" smtClean="0"/>
              <a:t>Constant:</a:t>
            </a:r>
          </a:p>
          <a:p>
            <a:pPr lvl="1"/>
            <a:r>
              <a:rPr lang="en-US" dirty="0" smtClean="0"/>
              <a:t>KEY_PRESSED</a:t>
            </a:r>
          </a:p>
          <a:p>
            <a:pPr lvl="1"/>
            <a:r>
              <a:rPr lang="en-US" dirty="0" smtClean="0"/>
              <a:t>KEY_RELEASED</a:t>
            </a:r>
          </a:p>
          <a:p>
            <a:pPr lvl="1"/>
            <a:r>
              <a:rPr lang="en-US" dirty="0" smtClean="0"/>
              <a:t>KEY_TYPED</a:t>
            </a:r>
          </a:p>
          <a:p>
            <a:pPr lvl="1">
              <a:buNone/>
            </a:pPr>
            <a:endParaRPr lang="en-US" dirty="0" smtClean="0"/>
          </a:p>
          <a:p>
            <a:r>
              <a:rPr lang="en-US" dirty="0" smtClean="0"/>
              <a:t>Methods of </a:t>
            </a:r>
            <a:r>
              <a:rPr lang="en-US" dirty="0" err="1" smtClean="0"/>
              <a:t>KeyListener</a:t>
            </a:r>
            <a:r>
              <a:rPr lang="en-US" dirty="0" smtClean="0"/>
              <a:t>:</a:t>
            </a:r>
          </a:p>
          <a:p>
            <a:pPr lvl="1"/>
            <a:r>
              <a:rPr lang="en-US" dirty="0" smtClean="0"/>
              <a:t>void </a:t>
            </a:r>
            <a:r>
              <a:rPr lang="en-US" dirty="0" err="1" smtClean="0"/>
              <a:t>keyPressed</a:t>
            </a:r>
            <a:r>
              <a:rPr lang="en-US" dirty="0" smtClean="0"/>
              <a:t>(</a:t>
            </a:r>
            <a:r>
              <a:rPr lang="en-US" dirty="0" err="1" smtClean="0"/>
              <a:t>KeyEvent</a:t>
            </a:r>
            <a:r>
              <a:rPr lang="en-US" dirty="0" smtClean="0"/>
              <a:t> </a:t>
            </a:r>
            <a:r>
              <a:rPr lang="en-US" dirty="0" err="1" smtClean="0"/>
              <a:t>obj</a:t>
            </a:r>
            <a:r>
              <a:rPr lang="en-US" dirty="0" smtClean="0"/>
              <a:t>)</a:t>
            </a:r>
          </a:p>
          <a:p>
            <a:pPr lvl="1"/>
            <a:r>
              <a:rPr lang="en-US" dirty="0" smtClean="0"/>
              <a:t>void </a:t>
            </a:r>
            <a:r>
              <a:rPr lang="en-US" dirty="0" err="1" smtClean="0"/>
              <a:t>keyReleased</a:t>
            </a:r>
            <a:r>
              <a:rPr lang="en-US" dirty="0" smtClean="0"/>
              <a:t>(</a:t>
            </a:r>
            <a:r>
              <a:rPr lang="en-US" dirty="0" err="1" smtClean="0"/>
              <a:t>KeyEvent</a:t>
            </a:r>
            <a:r>
              <a:rPr lang="en-US" dirty="0" smtClean="0"/>
              <a:t> </a:t>
            </a:r>
            <a:r>
              <a:rPr lang="en-US" dirty="0" err="1" smtClean="0"/>
              <a:t>obj</a:t>
            </a:r>
            <a:r>
              <a:rPr lang="en-US" dirty="0" smtClean="0"/>
              <a:t>)</a:t>
            </a:r>
          </a:p>
          <a:p>
            <a:pPr lvl="1"/>
            <a:r>
              <a:rPr lang="en-US" dirty="0" smtClean="0"/>
              <a:t>void </a:t>
            </a:r>
            <a:r>
              <a:rPr lang="en-US" dirty="0" err="1" smtClean="0"/>
              <a:t>keyTyped</a:t>
            </a:r>
            <a:r>
              <a:rPr lang="en-US" dirty="0" smtClean="0"/>
              <a:t>(</a:t>
            </a:r>
            <a:r>
              <a:rPr lang="en-US" dirty="0" err="1" smtClean="0"/>
              <a:t>KeyEvent</a:t>
            </a:r>
            <a:r>
              <a:rPr lang="en-US" dirty="0" smtClean="0"/>
              <a:t> </a:t>
            </a:r>
            <a:r>
              <a:rPr lang="en-US" dirty="0" err="1" smtClean="0"/>
              <a:t>obj</a:t>
            </a:r>
            <a:r>
              <a:rPr lang="en-US" dirty="0" smtClean="0"/>
              <a:t>)</a:t>
            </a:r>
          </a:p>
          <a:p>
            <a:pPr lvl="1"/>
            <a:endParaRPr lang="en-US" dirty="0" smtClean="0"/>
          </a:p>
        </p:txBody>
      </p:sp>
      <p:sp>
        <p:nvSpPr>
          <p:cNvPr id="4" name="TextBox 3"/>
          <p:cNvSpPr txBox="1"/>
          <p:nvPr/>
        </p:nvSpPr>
        <p:spPr>
          <a:xfrm>
            <a:off x="4929190" y="3214686"/>
            <a:ext cx="3357586" cy="584775"/>
          </a:xfrm>
          <a:prstGeom prst="rect">
            <a:avLst/>
          </a:prstGeom>
          <a:noFill/>
        </p:spPr>
        <p:txBody>
          <a:bodyPr wrap="square" rtlCol="0">
            <a:spAutoFit/>
          </a:bodyPr>
          <a:lstStyle/>
          <a:p>
            <a:r>
              <a:rPr lang="en-US" sz="3200" dirty="0" smtClean="0">
                <a:solidFill>
                  <a:srgbClr val="FF0000"/>
                </a:solidFill>
                <a:hlinkClick r:id="rId2" action="ppaction://hlinkfile"/>
              </a:rPr>
              <a:t>Example</a:t>
            </a:r>
            <a:endParaRPr lang="en-IN" sz="3200" dirty="0">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FocusEvent &amp; FocusListener</a:t>
            </a:r>
            <a:endParaRPr lang="en-US" dirty="0"/>
          </a:p>
        </p:txBody>
      </p:sp>
      <p:sp>
        <p:nvSpPr>
          <p:cNvPr id="3" name="Content Placeholder 2"/>
          <p:cNvSpPr>
            <a:spLocks noGrp="1"/>
          </p:cNvSpPr>
          <p:nvPr>
            <p:ph idx="1"/>
          </p:nvPr>
        </p:nvSpPr>
        <p:spPr/>
        <p:txBody>
          <a:bodyPr/>
          <a:lstStyle/>
          <a:p>
            <a:r>
              <a:rPr lang="en-US" dirty="0" smtClean="0"/>
              <a:t>Generated component gets or lost focus.</a:t>
            </a:r>
          </a:p>
          <a:p>
            <a:r>
              <a:rPr lang="en-US" dirty="0" smtClean="0"/>
              <a:t>Constants:</a:t>
            </a:r>
          </a:p>
          <a:p>
            <a:pPr lvl="1"/>
            <a:r>
              <a:rPr lang="en-US" dirty="0" smtClean="0"/>
              <a:t>FOCUS_GAINED</a:t>
            </a:r>
          </a:p>
          <a:p>
            <a:pPr lvl="1"/>
            <a:r>
              <a:rPr lang="en-US" dirty="0" smtClean="0"/>
              <a:t>FOCUS_LOST</a:t>
            </a:r>
          </a:p>
          <a:p>
            <a:pPr lvl="1"/>
            <a:endParaRPr lang="en-US" dirty="0" smtClean="0"/>
          </a:p>
          <a:p>
            <a:r>
              <a:rPr lang="en-US" dirty="0" smtClean="0"/>
              <a:t>Listener methods:</a:t>
            </a:r>
          </a:p>
          <a:p>
            <a:pPr lvl="1"/>
            <a:r>
              <a:rPr lang="en-US" dirty="0" smtClean="0"/>
              <a:t>void </a:t>
            </a:r>
            <a:r>
              <a:rPr lang="en-US" dirty="0" err="1" smtClean="0"/>
              <a:t>focusGained</a:t>
            </a:r>
            <a:r>
              <a:rPr lang="en-US" dirty="0" smtClean="0"/>
              <a:t>(</a:t>
            </a:r>
            <a:r>
              <a:rPr lang="en-US" dirty="0" err="1" smtClean="0"/>
              <a:t>FocusEvent</a:t>
            </a:r>
            <a:r>
              <a:rPr lang="en-US" dirty="0" smtClean="0"/>
              <a:t> e)</a:t>
            </a:r>
          </a:p>
          <a:p>
            <a:pPr lvl="1"/>
            <a:r>
              <a:rPr lang="en-US" dirty="0" smtClean="0"/>
              <a:t>void </a:t>
            </a:r>
            <a:r>
              <a:rPr lang="en-US" dirty="0" err="1" smtClean="0"/>
              <a:t>focusLost</a:t>
            </a:r>
            <a:r>
              <a:rPr lang="en-US" dirty="0" smtClean="0"/>
              <a:t>(</a:t>
            </a:r>
            <a:r>
              <a:rPr lang="en-US" dirty="0" err="1" smtClean="0"/>
              <a:t>FocusEvent</a:t>
            </a:r>
            <a:r>
              <a:rPr lang="en-US" dirty="0" smtClean="0"/>
              <a:t> e)</a:t>
            </a:r>
            <a:endParaRPr lang="en-US" dirty="0"/>
          </a:p>
        </p:txBody>
      </p:sp>
      <p:sp>
        <p:nvSpPr>
          <p:cNvPr id="4" name="TextBox 3"/>
          <p:cNvSpPr txBox="1"/>
          <p:nvPr/>
        </p:nvSpPr>
        <p:spPr>
          <a:xfrm>
            <a:off x="2214546" y="4500570"/>
            <a:ext cx="3357586" cy="584775"/>
          </a:xfrm>
          <a:prstGeom prst="rect">
            <a:avLst/>
          </a:prstGeom>
          <a:noFill/>
        </p:spPr>
        <p:txBody>
          <a:bodyPr wrap="square" rtlCol="0">
            <a:spAutoFit/>
          </a:bodyPr>
          <a:lstStyle/>
          <a:p>
            <a:r>
              <a:rPr lang="en-US" sz="3200" dirty="0" smtClean="0">
                <a:solidFill>
                  <a:srgbClr val="FF0000"/>
                </a:solidFill>
                <a:hlinkClick r:id="rId2" action="ppaction://hlinkfile"/>
              </a:rPr>
              <a:t>Example</a:t>
            </a:r>
            <a:endParaRPr lang="en-IN" sz="3200" dirty="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TextEvent &amp; TextListener</a:t>
            </a:r>
            <a:endParaRPr lang="en-US" dirty="0"/>
          </a:p>
        </p:txBody>
      </p:sp>
      <p:sp>
        <p:nvSpPr>
          <p:cNvPr id="3" name="Content Placeholder 2"/>
          <p:cNvSpPr>
            <a:spLocks noGrp="1"/>
          </p:cNvSpPr>
          <p:nvPr>
            <p:ph idx="1"/>
          </p:nvPr>
        </p:nvSpPr>
        <p:spPr/>
        <p:txBody>
          <a:bodyPr/>
          <a:lstStyle/>
          <a:p>
            <a:r>
              <a:rPr lang="en-US" dirty="0" smtClean="0"/>
              <a:t>Generated when user inputs text into </a:t>
            </a:r>
            <a:r>
              <a:rPr lang="en-US" dirty="0" err="1" smtClean="0"/>
              <a:t>TextField</a:t>
            </a:r>
            <a:r>
              <a:rPr lang="en-US" dirty="0" smtClean="0"/>
              <a:t> or </a:t>
            </a:r>
            <a:r>
              <a:rPr lang="en-US" dirty="0" err="1" smtClean="0"/>
              <a:t>TextArea</a:t>
            </a:r>
            <a:endParaRPr lang="en-US" dirty="0" smtClean="0"/>
          </a:p>
          <a:p>
            <a:r>
              <a:rPr lang="en-US" dirty="0" smtClean="0"/>
              <a:t>Constants:</a:t>
            </a:r>
          </a:p>
          <a:p>
            <a:pPr lvl="1"/>
            <a:r>
              <a:rPr lang="en-US" dirty="0" smtClean="0"/>
              <a:t>TEXT_VALUE_CHANGED</a:t>
            </a:r>
          </a:p>
          <a:p>
            <a:pPr lvl="1"/>
            <a:endParaRPr lang="en-US" dirty="0" smtClean="0"/>
          </a:p>
          <a:p>
            <a:r>
              <a:rPr lang="en-US" dirty="0" smtClean="0"/>
              <a:t>Listener method:</a:t>
            </a:r>
          </a:p>
          <a:p>
            <a:pPr lvl="1"/>
            <a:r>
              <a:rPr lang="en-US" dirty="0" smtClean="0"/>
              <a:t>void </a:t>
            </a:r>
            <a:r>
              <a:rPr lang="en-US" dirty="0" err="1" smtClean="0"/>
              <a:t>textValueChanged</a:t>
            </a:r>
            <a:r>
              <a:rPr lang="en-US" dirty="0" smtClean="0"/>
              <a:t>(</a:t>
            </a:r>
            <a:r>
              <a:rPr lang="en-US" dirty="0" err="1" smtClean="0"/>
              <a:t>TextEvent</a:t>
            </a:r>
            <a:r>
              <a:rPr lang="en-US" dirty="0" smtClean="0"/>
              <a:t> e)</a:t>
            </a:r>
          </a:p>
        </p:txBody>
      </p:sp>
      <p:sp>
        <p:nvSpPr>
          <p:cNvPr id="4" name="TextBox 3"/>
          <p:cNvSpPr txBox="1"/>
          <p:nvPr/>
        </p:nvSpPr>
        <p:spPr>
          <a:xfrm>
            <a:off x="2143108" y="4143380"/>
            <a:ext cx="3357586" cy="584775"/>
          </a:xfrm>
          <a:prstGeom prst="rect">
            <a:avLst/>
          </a:prstGeom>
          <a:noFill/>
        </p:spPr>
        <p:txBody>
          <a:bodyPr wrap="square" rtlCol="0">
            <a:spAutoFit/>
          </a:bodyPr>
          <a:lstStyle/>
          <a:p>
            <a:r>
              <a:rPr lang="en-US" sz="3200" dirty="0" smtClean="0">
                <a:solidFill>
                  <a:srgbClr val="FF0000"/>
                </a:solidFill>
                <a:hlinkClick r:id="rId2" action="ppaction://hlinkfile"/>
              </a:rPr>
              <a:t>Example</a:t>
            </a:r>
            <a:endParaRPr lang="en-IN" sz="3200" dirty="0">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414"/>
            <a:ext cx="8929717" cy="654032"/>
          </a:xfrm>
        </p:spPr>
        <p:txBody>
          <a:bodyPr/>
          <a:lstStyle/>
          <a:p>
            <a:r>
              <a:rPr lang="en-US" dirty="0" err="1" smtClean="0"/>
              <a:t>WindowEvent</a:t>
            </a:r>
            <a:r>
              <a:rPr lang="en-US" dirty="0" smtClean="0"/>
              <a:t> &amp; </a:t>
            </a:r>
            <a:r>
              <a:rPr lang="en-US" dirty="0" err="1" smtClean="0"/>
              <a:t>WindowListener</a:t>
            </a:r>
            <a:endParaRPr lang="en-US" dirty="0"/>
          </a:p>
        </p:txBody>
      </p:sp>
      <p:sp>
        <p:nvSpPr>
          <p:cNvPr id="3" name="Content Placeholder 2"/>
          <p:cNvSpPr>
            <a:spLocks noGrp="1"/>
          </p:cNvSpPr>
          <p:nvPr>
            <p:ph idx="1"/>
          </p:nvPr>
        </p:nvSpPr>
        <p:spPr/>
        <p:txBody>
          <a:bodyPr/>
          <a:lstStyle/>
          <a:p>
            <a:r>
              <a:rPr lang="en-US" dirty="0" smtClean="0"/>
              <a:t>Handles events related to window </a:t>
            </a:r>
          </a:p>
          <a:p>
            <a:r>
              <a:rPr lang="en-US" dirty="0" smtClean="0"/>
              <a:t>Constants:</a:t>
            </a:r>
          </a:p>
          <a:p>
            <a:pPr lvl="1"/>
            <a:r>
              <a:rPr lang="en-US" dirty="0" smtClean="0"/>
              <a:t>WINDOW_ACTIVATED</a:t>
            </a:r>
          </a:p>
          <a:p>
            <a:pPr lvl="1"/>
            <a:r>
              <a:rPr lang="en-US" dirty="0" smtClean="0"/>
              <a:t>WINDOW_DEACTIVATED</a:t>
            </a:r>
          </a:p>
          <a:p>
            <a:pPr lvl="1"/>
            <a:r>
              <a:rPr lang="en-US" dirty="0" smtClean="0"/>
              <a:t>WINDOW_CLOSING</a:t>
            </a:r>
          </a:p>
          <a:p>
            <a:pPr lvl="1"/>
            <a:r>
              <a:rPr lang="en-US" dirty="0" smtClean="0"/>
              <a:t>WINDOW_CLOSED</a:t>
            </a:r>
          </a:p>
          <a:p>
            <a:pPr lvl="1"/>
            <a:r>
              <a:rPr lang="en-US" dirty="0" smtClean="0"/>
              <a:t>WINDOW_OPENED</a:t>
            </a:r>
          </a:p>
          <a:p>
            <a:pPr lvl="1"/>
            <a:r>
              <a:rPr lang="en-US" dirty="0" smtClean="0"/>
              <a:t>WINDOW_GAINED_FOCUS</a:t>
            </a:r>
          </a:p>
          <a:p>
            <a:pPr lvl="1"/>
            <a:r>
              <a:rPr lang="en-US" dirty="0" smtClean="0"/>
              <a:t>WINDOW_LOST_FOCUS</a:t>
            </a:r>
          </a:p>
          <a:p>
            <a:pPr lvl="1"/>
            <a:r>
              <a:rPr lang="en-US" dirty="0" smtClean="0"/>
              <a:t>WINDOW_ICONIFIED (Minimize)</a:t>
            </a:r>
          </a:p>
          <a:p>
            <a:pPr lvl="1"/>
            <a:r>
              <a:rPr lang="en-US" dirty="0" smtClean="0"/>
              <a:t>WINDOW_DEICONIFIED</a:t>
            </a:r>
          </a:p>
          <a:p>
            <a:pPr lvl="1"/>
            <a:r>
              <a:rPr lang="en-US" dirty="0" smtClean="0"/>
              <a:t>WINDOW_STATE_CHANGED</a:t>
            </a:r>
          </a:p>
          <a:p>
            <a:r>
              <a:rPr lang="en-US" sz="2400" b="1" dirty="0" smtClean="0"/>
              <a:t>Methods of listener is according to above constants</a:t>
            </a:r>
          </a:p>
        </p:txBody>
      </p:sp>
      <p:sp>
        <p:nvSpPr>
          <p:cNvPr id="4" name="TextBox 3"/>
          <p:cNvSpPr txBox="1"/>
          <p:nvPr/>
        </p:nvSpPr>
        <p:spPr>
          <a:xfrm>
            <a:off x="4929190" y="3071810"/>
            <a:ext cx="3357586" cy="584775"/>
          </a:xfrm>
          <a:prstGeom prst="rect">
            <a:avLst/>
          </a:prstGeom>
          <a:noFill/>
        </p:spPr>
        <p:txBody>
          <a:bodyPr wrap="square" rtlCol="0">
            <a:spAutoFit/>
          </a:bodyPr>
          <a:lstStyle/>
          <a:p>
            <a:r>
              <a:rPr lang="en-US" sz="3200" dirty="0" smtClean="0">
                <a:solidFill>
                  <a:srgbClr val="FF0000"/>
                </a:solidFill>
                <a:hlinkClick r:id="rId2" action="ppaction://hlinkfile"/>
              </a:rPr>
              <a:t>Example</a:t>
            </a:r>
            <a:endParaRPr lang="en-IN" sz="3200" dirty="0">
              <a:solidFill>
                <a:srgbClr val="FF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0" dirty="0" smtClean="0"/>
              <a:t/>
            </a:r>
            <a:br>
              <a:rPr lang="en-US" sz="4000" b="0" dirty="0" smtClean="0"/>
            </a:br>
            <a:r>
              <a:rPr lang="en-US" sz="4000" b="0" dirty="0" smtClean="0"/>
              <a:t>Adapter </a:t>
            </a:r>
            <a:r>
              <a:rPr lang="en-US" sz="4000" b="0" dirty="0" smtClean="0"/>
              <a:t>Classes</a:t>
            </a:r>
            <a:br>
              <a:rPr lang="en-US" sz="4000" b="0" dirty="0" smtClean="0"/>
            </a:br>
            <a:endParaRPr lang="en-US" sz="4000" dirty="0"/>
          </a:p>
        </p:txBody>
      </p:sp>
      <p:sp>
        <p:nvSpPr>
          <p:cNvPr id="3" name="Content Placeholder 2"/>
          <p:cNvSpPr>
            <a:spLocks noGrp="1"/>
          </p:cNvSpPr>
          <p:nvPr>
            <p:ph idx="1"/>
          </p:nvPr>
        </p:nvSpPr>
        <p:spPr/>
        <p:txBody>
          <a:bodyPr/>
          <a:lstStyle/>
          <a:p>
            <a:r>
              <a:rPr lang="en-US" dirty="0" smtClean="0"/>
              <a:t>Java adapter classes </a:t>
            </a:r>
            <a:r>
              <a:rPr lang="en-US" i="1" dirty="0" smtClean="0"/>
              <a:t>provide the default implementation of listener interfaces</a:t>
            </a:r>
            <a:r>
              <a:rPr lang="en-US" dirty="0" smtClean="0"/>
              <a:t>.</a:t>
            </a:r>
          </a:p>
          <a:p>
            <a:r>
              <a:rPr lang="en-US" dirty="0" smtClean="0"/>
              <a:t>If </a:t>
            </a:r>
            <a:r>
              <a:rPr lang="en-US" dirty="0" smtClean="0"/>
              <a:t>you inherit the adapter class, you will not be forced to provide the implementation of all the methods of listener interfaces</a:t>
            </a:r>
            <a:r>
              <a:rPr lang="en-US" dirty="0" smtClean="0"/>
              <a:t>.</a:t>
            </a:r>
          </a:p>
          <a:p>
            <a:pPr>
              <a:buNone/>
            </a:pPr>
            <a:endParaRPr lang="en-US" dirty="0"/>
          </a:p>
        </p:txBody>
      </p:sp>
      <p:graphicFrame>
        <p:nvGraphicFramePr>
          <p:cNvPr id="4" name="Table 3"/>
          <p:cNvGraphicFramePr>
            <a:graphicFrameLocks noGrp="1"/>
          </p:cNvGraphicFramePr>
          <p:nvPr/>
        </p:nvGraphicFramePr>
        <p:xfrm>
          <a:off x="500034" y="3286124"/>
          <a:ext cx="4857784" cy="2143141"/>
        </p:xfrm>
        <a:graphic>
          <a:graphicData uri="http://schemas.openxmlformats.org/drawingml/2006/table">
            <a:tbl>
              <a:tblPr>
                <a:tableStyleId>{284E427A-3D55-4303-BF80-6455036E1DE7}</a:tableStyleId>
              </a:tblPr>
              <a:tblGrid>
                <a:gridCol w="1979097"/>
                <a:gridCol w="2878687"/>
              </a:tblGrid>
              <a:tr h="408306">
                <a:tc>
                  <a:txBody>
                    <a:bodyPr/>
                    <a:lstStyle/>
                    <a:p>
                      <a:pPr algn="ctr" fontAlgn="t"/>
                      <a:r>
                        <a:rPr lang="en-US" sz="1100" b="1" dirty="0"/>
                        <a:t>Adapter class</a:t>
                      </a:r>
                      <a:endParaRPr lang="en-US" sz="1100" b="1" dirty="0">
                        <a:solidFill>
                          <a:srgbClr val="000000"/>
                        </a:solidFill>
                        <a:latin typeface="times new roman"/>
                      </a:endParaRPr>
                    </a:p>
                  </a:txBody>
                  <a:tcPr marL="68773" marR="68773" marT="68773" marB="68773"/>
                </a:tc>
                <a:tc>
                  <a:txBody>
                    <a:bodyPr/>
                    <a:lstStyle/>
                    <a:p>
                      <a:pPr algn="ctr" fontAlgn="t"/>
                      <a:r>
                        <a:rPr lang="en-US" sz="1100" b="1" dirty="0"/>
                        <a:t>Listener interface</a:t>
                      </a:r>
                      <a:endParaRPr lang="en-US" sz="1100" b="1" dirty="0">
                        <a:solidFill>
                          <a:srgbClr val="000000"/>
                        </a:solidFill>
                        <a:latin typeface="times new roman"/>
                      </a:endParaRPr>
                    </a:p>
                  </a:txBody>
                  <a:tcPr marL="68773" marR="68773" marT="68773" marB="68773"/>
                </a:tc>
              </a:tr>
              <a:tr h="346967">
                <a:tc>
                  <a:txBody>
                    <a:bodyPr/>
                    <a:lstStyle/>
                    <a:p>
                      <a:pPr algn="ctr" fontAlgn="t"/>
                      <a:r>
                        <a:rPr lang="en-US" sz="1100" dirty="0" err="1"/>
                        <a:t>WindowAdapter</a:t>
                      </a:r>
                      <a:endParaRPr lang="en-US" sz="1100" dirty="0">
                        <a:solidFill>
                          <a:srgbClr val="333333"/>
                        </a:solidFill>
                        <a:latin typeface="inter-regular"/>
                      </a:endParaRPr>
                    </a:p>
                  </a:txBody>
                  <a:tcPr marL="45849" marR="45849" marT="45849" marB="45849"/>
                </a:tc>
                <a:tc>
                  <a:txBody>
                    <a:bodyPr/>
                    <a:lstStyle/>
                    <a:p>
                      <a:pPr algn="ctr" fontAlgn="t"/>
                      <a:r>
                        <a:rPr lang="en-US" sz="1100" u="none" strike="noStrike" dirty="0" err="1"/>
                        <a:t>WindowListener</a:t>
                      </a:r>
                      <a:endParaRPr lang="en-US" sz="1100" dirty="0">
                        <a:solidFill>
                          <a:srgbClr val="333333"/>
                        </a:solidFill>
                        <a:latin typeface="inter-regular"/>
                      </a:endParaRPr>
                    </a:p>
                  </a:txBody>
                  <a:tcPr marL="45849" marR="45849" marT="45849" marB="45849"/>
                </a:tc>
              </a:tr>
              <a:tr h="346967">
                <a:tc>
                  <a:txBody>
                    <a:bodyPr/>
                    <a:lstStyle/>
                    <a:p>
                      <a:pPr algn="ctr" fontAlgn="t"/>
                      <a:r>
                        <a:rPr lang="en-US" sz="1100" dirty="0" err="1"/>
                        <a:t>KeyAdapter</a:t>
                      </a:r>
                      <a:endParaRPr lang="en-US" sz="1100" dirty="0">
                        <a:solidFill>
                          <a:srgbClr val="333333"/>
                        </a:solidFill>
                        <a:latin typeface="inter-regular"/>
                      </a:endParaRPr>
                    </a:p>
                  </a:txBody>
                  <a:tcPr marL="45849" marR="45849" marT="45849" marB="45849"/>
                </a:tc>
                <a:tc>
                  <a:txBody>
                    <a:bodyPr/>
                    <a:lstStyle/>
                    <a:p>
                      <a:pPr algn="ctr" fontAlgn="t"/>
                      <a:r>
                        <a:rPr lang="en-US" sz="1100" u="none" strike="noStrike" dirty="0" err="1"/>
                        <a:t>KeyListener</a:t>
                      </a:r>
                      <a:endParaRPr lang="en-US" sz="1100" dirty="0">
                        <a:solidFill>
                          <a:srgbClr val="333333"/>
                        </a:solidFill>
                        <a:latin typeface="inter-regular"/>
                      </a:endParaRPr>
                    </a:p>
                  </a:txBody>
                  <a:tcPr marL="45849" marR="45849" marT="45849" marB="45849"/>
                </a:tc>
              </a:tr>
              <a:tr h="346967">
                <a:tc>
                  <a:txBody>
                    <a:bodyPr/>
                    <a:lstStyle/>
                    <a:p>
                      <a:pPr algn="ctr" fontAlgn="t"/>
                      <a:r>
                        <a:rPr lang="en-US" sz="1100" dirty="0" err="1"/>
                        <a:t>MouseAdapter</a:t>
                      </a:r>
                      <a:endParaRPr lang="en-US" sz="1100" dirty="0">
                        <a:solidFill>
                          <a:srgbClr val="333333"/>
                        </a:solidFill>
                        <a:latin typeface="inter-regular"/>
                      </a:endParaRPr>
                    </a:p>
                  </a:txBody>
                  <a:tcPr marL="45849" marR="45849" marT="45849" marB="45849"/>
                </a:tc>
                <a:tc>
                  <a:txBody>
                    <a:bodyPr/>
                    <a:lstStyle/>
                    <a:p>
                      <a:pPr algn="ctr" fontAlgn="t"/>
                      <a:r>
                        <a:rPr lang="en-US" sz="1100" u="none" strike="noStrike" dirty="0" err="1"/>
                        <a:t>MouseListener</a:t>
                      </a:r>
                      <a:endParaRPr lang="en-US" sz="1100" dirty="0">
                        <a:solidFill>
                          <a:srgbClr val="333333"/>
                        </a:solidFill>
                        <a:latin typeface="inter-regular"/>
                      </a:endParaRPr>
                    </a:p>
                  </a:txBody>
                  <a:tcPr marL="45849" marR="45849" marT="45849" marB="45849"/>
                </a:tc>
              </a:tr>
              <a:tr h="346967">
                <a:tc>
                  <a:txBody>
                    <a:bodyPr/>
                    <a:lstStyle/>
                    <a:p>
                      <a:pPr algn="ctr" fontAlgn="t"/>
                      <a:r>
                        <a:rPr lang="en-US" sz="1100"/>
                        <a:t>MouseMotionAdapter</a:t>
                      </a:r>
                      <a:endParaRPr lang="en-US" sz="1100">
                        <a:solidFill>
                          <a:srgbClr val="333333"/>
                        </a:solidFill>
                        <a:latin typeface="inter-regular"/>
                      </a:endParaRPr>
                    </a:p>
                  </a:txBody>
                  <a:tcPr marL="45849" marR="45849" marT="45849" marB="45849"/>
                </a:tc>
                <a:tc>
                  <a:txBody>
                    <a:bodyPr/>
                    <a:lstStyle/>
                    <a:p>
                      <a:pPr algn="ctr" fontAlgn="t"/>
                      <a:r>
                        <a:rPr lang="en-US" sz="1100" u="none" strike="noStrike" dirty="0" err="1"/>
                        <a:t>MouseMotionListener</a:t>
                      </a:r>
                      <a:endParaRPr lang="en-US" sz="1100" dirty="0">
                        <a:solidFill>
                          <a:srgbClr val="333333"/>
                        </a:solidFill>
                        <a:latin typeface="inter-regular"/>
                      </a:endParaRPr>
                    </a:p>
                  </a:txBody>
                  <a:tcPr marL="45849" marR="45849" marT="45849" marB="45849"/>
                </a:tc>
              </a:tr>
              <a:tr h="346967">
                <a:tc>
                  <a:txBody>
                    <a:bodyPr/>
                    <a:lstStyle/>
                    <a:p>
                      <a:pPr algn="ctr" fontAlgn="t"/>
                      <a:r>
                        <a:rPr lang="en-US" sz="1100" dirty="0" err="1"/>
                        <a:t>FocusAdapter</a:t>
                      </a:r>
                      <a:endParaRPr lang="en-US" sz="1100" dirty="0">
                        <a:solidFill>
                          <a:srgbClr val="333333"/>
                        </a:solidFill>
                        <a:latin typeface="inter-regular"/>
                      </a:endParaRPr>
                    </a:p>
                  </a:txBody>
                  <a:tcPr marL="45849" marR="45849" marT="45849" marB="45849"/>
                </a:tc>
                <a:tc>
                  <a:txBody>
                    <a:bodyPr/>
                    <a:lstStyle/>
                    <a:p>
                      <a:pPr algn="ctr" fontAlgn="t"/>
                      <a:r>
                        <a:rPr lang="en-US" sz="1100" dirty="0" err="1"/>
                        <a:t>FocusListener</a:t>
                      </a:r>
                      <a:endParaRPr lang="en-US" sz="1100" dirty="0">
                        <a:solidFill>
                          <a:srgbClr val="333333"/>
                        </a:solidFill>
                        <a:latin typeface="inter-regular"/>
                      </a:endParaRPr>
                    </a:p>
                  </a:txBody>
                  <a:tcPr marL="45849" marR="45849" marT="45849" marB="45849"/>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Creating components</a:t>
            </a:r>
            <a:endParaRPr lang="en-US" dirty="0"/>
          </a:p>
        </p:txBody>
      </p:sp>
      <p:sp>
        <p:nvSpPr>
          <p:cNvPr id="24579" name="Rectangle 3"/>
          <p:cNvSpPr>
            <a:spLocks noGrp="1" noChangeArrowheads="1"/>
          </p:cNvSpPr>
          <p:nvPr>
            <p:ph idx="1"/>
          </p:nvPr>
        </p:nvSpPr>
        <p:spPr/>
        <p:txBody>
          <a:bodyPr/>
          <a:lstStyle/>
          <a:p>
            <a:pPr>
              <a:lnSpc>
                <a:spcPct val="150000"/>
              </a:lnSpc>
              <a:spcBef>
                <a:spcPts val="600"/>
              </a:spcBef>
              <a:spcAft>
                <a:spcPts val="600"/>
              </a:spcAft>
            </a:pPr>
            <a:r>
              <a:rPr lang="en-US" dirty="0" smtClean="0"/>
              <a:t>Label lab = new Label ("Hi, I m Label");</a:t>
            </a:r>
          </a:p>
          <a:p>
            <a:pPr>
              <a:lnSpc>
                <a:spcPct val="150000"/>
              </a:lnSpc>
              <a:spcBef>
                <a:spcPts val="600"/>
              </a:spcBef>
              <a:spcAft>
                <a:spcPts val="600"/>
              </a:spcAft>
            </a:pPr>
            <a:r>
              <a:rPr lang="en-US" dirty="0" smtClean="0"/>
              <a:t>Button but = new Button ("Click me!");</a:t>
            </a:r>
          </a:p>
          <a:p>
            <a:pPr>
              <a:lnSpc>
                <a:spcPct val="150000"/>
              </a:lnSpc>
              <a:spcBef>
                <a:spcPts val="600"/>
              </a:spcBef>
              <a:spcAft>
                <a:spcPts val="600"/>
              </a:spcAft>
            </a:pPr>
            <a:r>
              <a:rPr lang="en-US" dirty="0" smtClean="0"/>
              <a:t>Checkbox toggle = new Checkbox ("toggle");</a:t>
            </a:r>
          </a:p>
          <a:p>
            <a:pPr>
              <a:lnSpc>
                <a:spcPct val="150000"/>
              </a:lnSpc>
              <a:spcBef>
                <a:spcPts val="600"/>
              </a:spcBef>
              <a:spcAft>
                <a:spcPts val="600"/>
              </a:spcAft>
            </a:pPr>
            <a:r>
              <a:rPr lang="en-US" dirty="0" smtClean="0"/>
              <a:t>TextField txt = new TextField ("Initial text.", 20);</a:t>
            </a:r>
            <a:endParaRPr lang="en-US" dirty="0"/>
          </a:p>
        </p:txBody>
      </p:sp>
      <p:sp>
        <p:nvSpPr>
          <p:cNvPr id="4" name="Slide Number Placeholder 3"/>
          <p:cNvSpPr>
            <a:spLocks noGrp="1"/>
          </p:cNvSpPr>
          <p:nvPr>
            <p:ph type="sldNum" sz="quarter" idx="4294967295"/>
          </p:nvPr>
        </p:nvSpPr>
        <p:spPr>
          <a:xfrm>
            <a:off x="7010400" y="6245225"/>
            <a:ext cx="2133600" cy="476250"/>
          </a:xfrm>
        </p:spPr>
        <p:txBody>
          <a:bodyPr/>
          <a:lstStyle/>
          <a:p>
            <a:fld id="{F7E11655-746A-4743-8142-6088E3E537FC}" type="slidenum">
              <a:rPr lang="en-US"/>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AutoShape 2" descr="Image result for thank yo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4868" name="AutoShape 4" descr="Image result for thank yo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4870" name="AutoShape 6" descr="Image result for thank yo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4872" name="AutoShape 8" descr="Image result for thank yo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64873" name="Picture 9"/>
          <p:cNvPicPr>
            <a:picLocks noChangeAspect="1" noChangeArrowheads="1"/>
          </p:cNvPicPr>
          <p:nvPr/>
        </p:nvPicPr>
        <p:blipFill>
          <a:blip r:embed="rId2">
            <a:clrChange>
              <a:clrFrom>
                <a:srgbClr val="FAFAFA"/>
              </a:clrFrom>
              <a:clrTo>
                <a:srgbClr val="FAFAFA">
                  <a:alpha val="0"/>
                </a:srgbClr>
              </a:clrTo>
            </a:clrChange>
          </a:blip>
          <a:srcRect/>
          <a:stretch>
            <a:fillRect/>
          </a:stretch>
        </p:blipFill>
        <p:spPr bwMode="auto">
          <a:xfrm>
            <a:off x="142844" y="1357298"/>
            <a:ext cx="6643734" cy="47343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200" dirty="0" smtClean="0"/>
              <a:t>Adding components to the Applet</a:t>
            </a:r>
            <a:endParaRPr lang="en-US" sz="3200" dirty="0"/>
          </a:p>
        </p:txBody>
      </p:sp>
      <p:sp>
        <p:nvSpPr>
          <p:cNvPr id="27651" name="Rectangle 3"/>
          <p:cNvSpPr>
            <a:spLocks noGrp="1" noChangeArrowheads="1"/>
          </p:cNvSpPr>
          <p:nvPr>
            <p:ph type="body" idx="1"/>
          </p:nvPr>
        </p:nvSpPr>
        <p:spPr>
          <a:xfrm>
            <a:off x="285720" y="785794"/>
            <a:ext cx="8501122" cy="5643602"/>
          </a:xfrm>
        </p:spPr>
        <p:txBody>
          <a:bodyPr/>
          <a:lstStyle/>
          <a:p>
            <a:pPr>
              <a:buNone/>
            </a:pPr>
            <a:r>
              <a:rPr lang="en-US" dirty="0" smtClean="0"/>
              <a:t>class </a:t>
            </a:r>
            <a:r>
              <a:rPr lang="en-US" dirty="0" err="1" smtClean="0"/>
              <a:t>MyApplet</a:t>
            </a:r>
            <a:r>
              <a:rPr lang="en-US" dirty="0" smtClean="0"/>
              <a:t> extends Applet</a:t>
            </a:r>
          </a:p>
          <a:p>
            <a:pPr>
              <a:buNone/>
            </a:pPr>
            <a:r>
              <a:rPr lang="en-US" dirty="0" smtClean="0"/>
              <a:t> {</a:t>
            </a:r>
          </a:p>
          <a:p>
            <a:pPr>
              <a:buNone/>
            </a:pPr>
            <a:r>
              <a:rPr lang="en-US" dirty="0" smtClean="0"/>
              <a:t>	public void </a:t>
            </a:r>
            <a:r>
              <a:rPr lang="en-US" b="1" dirty="0" smtClean="0">
                <a:solidFill>
                  <a:srgbClr val="FF0000"/>
                </a:solidFill>
              </a:rPr>
              <a:t>init </a:t>
            </a:r>
            <a:r>
              <a:rPr lang="en-US" dirty="0" smtClean="0"/>
              <a:t>() </a:t>
            </a:r>
          </a:p>
          <a:p>
            <a:pPr>
              <a:buNone/>
            </a:pPr>
            <a:r>
              <a:rPr lang="en-US" dirty="0"/>
              <a:t>	</a:t>
            </a:r>
            <a:r>
              <a:rPr lang="en-US" dirty="0" smtClean="0"/>
              <a:t>{	….</a:t>
            </a:r>
          </a:p>
          <a:p>
            <a:pPr lvl="1">
              <a:spcBef>
                <a:spcPts val="0"/>
              </a:spcBef>
              <a:buNone/>
            </a:pPr>
            <a:r>
              <a:rPr lang="en-US" dirty="0" smtClean="0"/>
              <a:t>	add (lab); // same as </a:t>
            </a:r>
            <a:r>
              <a:rPr lang="en-US" b="1" dirty="0" smtClean="0">
                <a:solidFill>
                  <a:srgbClr val="00B0F0"/>
                </a:solidFill>
              </a:rPr>
              <a:t>this.add(lab);</a:t>
            </a:r>
          </a:p>
          <a:p>
            <a:pPr lvl="1">
              <a:buNone/>
            </a:pPr>
            <a:r>
              <a:rPr lang="en-US" dirty="0" smtClean="0"/>
              <a:t>	add (but);</a:t>
            </a:r>
          </a:p>
          <a:p>
            <a:pPr lvl="1">
              <a:buNone/>
            </a:pPr>
            <a:r>
              <a:rPr lang="en-US" dirty="0" smtClean="0"/>
              <a:t>	add (toggle);</a:t>
            </a:r>
          </a:p>
          <a:p>
            <a:pPr lvl="1">
              <a:buNone/>
            </a:pPr>
            <a:r>
              <a:rPr lang="en-US" dirty="0" smtClean="0"/>
              <a:t>	add (txt);</a:t>
            </a:r>
          </a:p>
          <a:p>
            <a:pPr lvl="1">
              <a:buNone/>
            </a:pPr>
            <a:r>
              <a:rPr lang="en-US" dirty="0" smtClean="0"/>
              <a:t>		...</a:t>
            </a:r>
          </a:p>
          <a:p>
            <a:pPr lvl="1">
              <a:buNone/>
            </a:pPr>
            <a:r>
              <a:rPr lang="en-US" dirty="0" smtClean="0"/>
              <a:t>}</a:t>
            </a:r>
          </a:p>
          <a:p>
            <a:pPr lvl="1">
              <a:buNone/>
            </a:pPr>
            <a:r>
              <a:rPr lang="en-US" dirty="0" smtClean="0"/>
              <a:t>…</a:t>
            </a:r>
          </a:p>
          <a:p>
            <a:pPr>
              <a:buNone/>
            </a:pPr>
            <a:r>
              <a:rPr lang="en-US" dirty="0" smtClean="0"/>
              <a:t>}</a:t>
            </a:r>
          </a:p>
          <a:p>
            <a:endParaRPr lang="en-US" dirty="0"/>
          </a:p>
        </p:txBody>
      </p:sp>
      <p:sp>
        <p:nvSpPr>
          <p:cNvPr id="4" name="Slide Number Placeholder 3"/>
          <p:cNvSpPr>
            <a:spLocks noGrp="1"/>
          </p:cNvSpPr>
          <p:nvPr>
            <p:ph type="sldNum" sz="quarter" idx="4294967295"/>
          </p:nvPr>
        </p:nvSpPr>
        <p:spPr>
          <a:xfrm>
            <a:off x="0" y="6400800"/>
            <a:ext cx="1371600" cy="457200"/>
          </a:xfrm>
        </p:spPr>
        <p:txBody>
          <a:bodyPr/>
          <a:lstStyle/>
          <a:p>
            <a:fld id="{62854F4A-D15D-47FC-BDFD-42A55A481302}"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 Common methods of Component class</a:t>
            </a:r>
            <a:endParaRPr lang="en-IN" sz="3600" dirty="0"/>
          </a:p>
        </p:txBody>
      </p:sp>
      <p:graphicFrame>
        <p:nvGraphicFramePr>
          <p:cNvPr id="4" name="Table 3"/>
          <p:cNvGraphicFramePr>
            <a:graphicFrameLocks noGrp="1"/>
          </p:cNvGraphicFramePr>
          <p:nvPr/>
        </p:nvGraphicFramePr>
        <p:xfrm>
          <a:off x="428596" y="857233"/>
          <a:ext cx="8143932" cy="5173832"/>
        </p:xfrm>
        <a:graphic>
          <a:graphicData uri="http://schemas.openxmlformats.org/drawingml/2006/table">
            <a:tbl>
              <a:tblPr>
                <a:tableStyleId>{775DCB02-9BB8-47FD-8907-85C794F793BA}</a:tableStyleId>
              </a:tblPr>
              <a:tblGrid>
                <a:gridCol w="3857652"/>
                <a:gridCol w="4286280"/>
              </a:tblGrid>
              <a:tr h="359027">
                <a:tc>
                  <a:txBody>
                    <a:bodyPr/>
                    <a:lstStyle/>
                    <a:p>
                      <a:r>
                        <a:rPr lang="en-IN" b="1" dirty="0"/>
                        <a:t>Method</a:t>
                      </a:r>
                    </a:p>
                  </a:txBody>
                  <a:tcPr anchor="ctr"/>
                </a:tc>
                <a:tc>
                  <a:txBody>
                    <a:bodyPr/>
                    <a:lstStyle/>
                    <a:p>
                      <a:r>
                        <a:rPr lang="en-IN" b="1" dirty="0"/>
                        <a:t>Description</a:t>
                      </a:r>
                    </a:p>
                  </a:txBody>
                  <a:tcPr anchor="ctr"/>
                </a:tc>
              </a:tr>
              <a:tr h="439615">
                <a:tc>
                  <a:txBody>
                    <a:bodyPr/>
                    <a:lstStyle/>
                    <a:p>
                      <a:r>
                        <a:rPr lang="en-IN" dirty="0" smtClean="0"/>
                        <a:t>void </a:t>
                      </a:r>
                      <a:r>
                        <a:rPr lang="en-IN" dirty="0"/>
                        <a:t>add(Component c)</a:t>
                      </a:r>
                    </a:p>
                  </a:txBody>
                  <a:tcPr anchor="ctr"/>
                </a:tc>
                <a:tc>
                  <a:txBody>
                    <a:bodyPr/>
                    <a:lstStyle/>
                    <a:p>
                      <a:r>
                        <a:rPr lang="en-IN" dirty="0"/>
                        <a:t>inserts a component on this component.</a:t>
                      </a:r>
                    </a:p>
                  </a:txBody>
                  <a:tcPr anchor="ctr"/>
                </a:tc>
              </a:tr>
              <a:tr h="628298">
                <a:tc>
                  <a:txBody>
                    <a:bodyPr/>
                    <a:lstStyle/>
                    <a:p>
                      <a:r>
                        <a:rPr lang="en-IN" dirty="0" smtClean="0"/>
                        <a:t>void </a:t>
                      </a:r>
                      <a:r>
                        <a:rPr lang="en-IN" dirty="0" err="1"/>
                        <a:t>setSize</a:t>
                      </a:r>
                      <a:r>
                        <a:rPr lang="en-IN" dirty="0"/>
                        <a:t>(</a:t>
                      </a:r>
                      <a:r>
                        <a:rPr lang="en-IN" dirty="0" err="1"/>
                        <a:t>int</a:t>
                      </a:r>
                      <a:r>
                        <a:rPr lang="en-IN" dirty="0"/>
                        <a:t> </a:t>
                      </a:r>
                      <a:r>
                        <a:rPr lang="en-IN" dirty="0" err="1"/>
                        <a:t>width,int</a:t>
                      </a:r>
                      <a:r>
                        <a:rPr lang="en-IN" dirty="0"/>
                        <a:t> height)</a:t>
                      </a:r>
                    </a:p>
                  </a:txBody>
                  <a:tcPr anchor="ctr"/>
                </a:tc>
                <a:tc>
                  <a:txBody>
                    <a:bodyPr/>
                    <a:lstStyle/>
                    <a:p>
                      <a:r>
                        <a:rPr lang="en-IN"/>
                        <a:t>sets the size (width and height) of the component.</a:t>
                      </a:r>
                    </a:p>
                  </a:txBody>
                  <a:tcPr anchor="ctr"/>
                </a:tc>
              </a:tr>
              <a:tr h="704486">
                <a:tc>
                  <a:txBody>
                    <a:bodyPr/>
                    <a:lstStyle/>
                    <a:p>
                      <a:r>
                        <a:rPr lang="en-IN" dirty="0" smtClean="0"/>
                        <a:t>Dimension </a:t>
                      </a:r>
                      <a:r>
                        <a:rPr lang="en-IN" dirty="0" err="1" smtClean="0"/>
                        <a:t>getSize</a:t>
                      </a:r>
                      <a:r>
                        <a:rPr lang="en-IN" dirty="0" smtClean="0"/>
                        <a: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Returns the current size of this component. </a:t>
                      </a:r>
                    </a:p>
                  </a:txBody>
                  <a:tcPr anchor="ctr"/>
                </a:tc>
              </a:tr>
              <a:tr h="704486">
                <a:tc>
                  <a:txBody>
                    <a:bodyPr/>
                    <a:lstStyle/>
                    <a:p>
                      <a:r>
                        <a:rPr lang="en-IN" dirty="0" smtClean="0"/>
                        <a:t>void </a:t>
                      </a:r>
                      <a:r>
                        <a:rPr lang="en-IN" dirty="0" err="1"/>
                        <a:t>setLayout</a:t>
                      </a:r>
                      <a:r>
                        <a:rPr lang="en-IN" dirty="0"/>
                        <a:t>(</a:t>
                      </a:r>
                      <a:r>
                        <a:rPr lang="en-IN" dirty="0" err="1"/>
                        <a:t>LayoutManager</a:t>
                      </a:r>
                      <a:r>
                        <a:rPr lang="en-IN" dirty="0"/>
                        <a:t> m)</a:t>
                      </a:r>
                    </a:p>
                  </a:txBody>
                  <a:tcPr anchor="ctr"/>
                </a:tc>
                <a:tc>
                  <a:txBody>
                    <a:bodyPr/>
                    <a:lstStyle/>
                    <a:p>
                      <a:r>
                        <a:rPr lang="en-IN"/>
                        <a:t>defines the layout manager for the component.</a:t>
                      </a:r>
                    </a:p>
                  </a:txBody>
                  <a:tcPr anchor="ctr"/>
                </a:tc>
              </a:tr>
              <a:tr h="628298">
                <a:tc>
                  <a:txBody>
                    <a:bodyPr/>
                    <a:lstStyle/>
                    <a:p>
                      <a:r>
                        <a:rPr lang="en-IN" dirty="0" smtClean="0"/>
                        <a:t>void </a:t>
                      </a:r>
                      <a:r>
                        <a:rPr lang="en-IN" dirty="0" err="1"/>
                        <a:t>setVisible</a:t>
                      </a:r>
                      <a:r>
                        <a:rPr lang="en-IN" dirty="0"/>
                        <a:t>(</a:t>
                      </a:r>
                      <a:r>
                        <a:rPr lang="en-IN" dirty="0" err="1"/>
                        <a:t>boolean</a:t>
                      </a:r>
                      <a:r>
                        <a:rPr lang="en-IN" dirty="0"/>
                        <a:t> status)</a:t>
                      </a:r>
                    </a:p>
                  </a:txBody>
                  <a:tcPr anchor="ctr"/>
                </a:tc>
                <a:tc>
                  <a:txBody>
                    <a:bodyPr/>
                    <a:lstStyle/>
                    <a:p>
                      <a:r>
                        <a:rPr lang="en-IN" dirty="0"/>
                        <a:t>changes the visibility of the component, by default false.</a:t>
                      </a:r>
                    </a:p>
                  </a:txBody>
                  <a:tcPr anchor="ctr"/>
                </a:tc>
              </a:tr>
              <a:tr h="414679">
                <a:tc>
                  <a:txBody>
                    <a:bodyPr/>
                    <a:lstStyle/>
                    <a:p>
                      <a:r>
                        <a:rPr lang="en-IN" dirty="0" smtClean="0"/>
                        <a:t>void setBackground(Color c)</a:t>
                      </a:r>
                    </a:p>
                  </a:txBody>
                  <a:tcPr anchor="ctr"/>
                </a:tc>
                <a:tc>
                  <a:txBody>
                    <a:bodyPr/>
                    <a:lstStyle/>
                    <a:p>
                      <a:r>
                        <a:rPr lang="en-IN" dirty="0" smtClean="0"/>
                        <a:t>Sets the background color. </a:t>
                      </a:r>
                      <a:endParaRPr lang="en-IN" dirty="0"/>
                    </a:p>
                  </a:txBody>
                  <a:tcPr anchor="ctr"/>
                </a:tc>
              </a:tr>
              <a:tr h="632323">
                <a:tc>
                  <a:txBody>
                    <a:bodyPr/>
                    <a:lstStyle/>
                    <a:p>
                      <a:r>
                        <a:rPr lang="en-IN" dirty="0" smtClean="0"/>
                        <a:t>void setForeground(Color c)</a:t>
                      </a:r>
                    </a:p>
                  </a:txBody>
                  <a:tcPr anchor="ctr"/>
                </a:tc>
                <a:tc>
                  <a:txBody>
                    <a:bodyPr/>
                    <a:lstStyle/>
                    <a:p>
                      <a:r>
                        <a:rPr lang="en-IN" dirty="0" smtClean="0"/>
                        <a:t>Sets the foreground color. </a:t>
                      </a:r>
                      <a:endParaRPr lang="en-IN" dirty="0"/>
                    </a:p>
                  </a:txBody>
                  <a:tcPr anchor="ctr"/>
                </a:tc>
              </a:tr>
              <a:tr h="632323">
                <a:tc>
                  <a:txBody>
                    <a:bodyPr/>
                    <a:lstStyle/>
                    <a:p>
                      <a:r>
                        <a:rPr lang="en-IN" dirty="0" smtClean="0"/>
                        <a:t>void setFont(Font f)</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Sets the font of the component. </a:t>
                      </a:r>
                    </a:p>
                  </a:txBody>
                  <a:tcPr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2" descr="GUI and Event-Handling Programming - ppt download"/>
          <p:cNvPicPr>
            <a:picLocks noChangeAspect="1" noChangeArrowheads="1"/>
          </p:cNvPicPr>
          <p:nvPr/>
        </p:nvPicPr>
        <p:blipFill>
          <a:blip r:embed="rId2"/>
          <a:srcRect l="4918" t="8743" r="19672"/>
          <a:stretch>
            <a:fillRect/>
          </a:stretch>
        </p:blipFill>
        <p:spPr bwMode="auto">
          <a:xfrm>
            <a:off x="928662" y="1000108"/>
            <a:ext cx="6572296" cy="4473786"/>
          </a:xfrm>
          <a:prstGeom prst="rect">
            <a:avLst/>
          </a:prstGeom>
          <a:noFill/>
        </p:spPr>
      </p:pic>
      <p:sp>
        <p:nvSpPr>
          <p:cNvPr id="4" name="Title 1"/>
          <p:cNvSpPr>
            <a:spLocks noGrp="1"/>
          </p:cNvSpPr>
          <p:nvPr>
            <p:ph type="title"/>
          </p:nvPr>
        </p:nvSpPr>
        <p:spPr/>
        <p:txBody>
          <a:bodyPr/>
          <a:lstStyle/>
          <a:p>
            <a:r>
              <a:rPr lang="en-US" dirty="0" err="1" smtClean="0"/>
              <a:t>setBounds</a:t>
            </a:r>
            <a:r>
              <a:rPr lang="en-US" dirty="0" smtClean="0"/>
              <a:t>() method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setBounds</a:t>
            </a:r>
            <a:r>
              <a:rPr lang="en-US" dirty="0" smtClean="0"/>
              <a:t>() method</a:t>
            </a:r>
            <a:endParaRPr lang="en-US" dirty="0"/>
          </a:p>
        </p:txBody>
      </p:sp>
      <p:sp>
        <p:nvSpPr>
          <p:cNvPr id="3" name="Rectangle 3"/>
          <p:cNvSpPr txBox="1">
            <a:spLocks noChangeArrowheads="1"/>
          </p:cNvSpPr>
          <p:nvPr/>
        </p:nvSpPr>
        <p:spPr>
          <a:xfrm>
            <a:off x="285720" y="785794"/>
            <a:ext cx="8501122" cy="5643602"/>
          </a:xfrm>
          <a:prstGeom prst="rect">
            <a:avLst/>
          </a:prstGeom>
        </p:spPr>
        <p:txBody>
          <a:bodyPr/>
          <a:lstStyle/>
          <a:p>
            <a:pPr marL="342900" indent="-342900">
              <a:spcBef>
                <a:spcPct val="20000"/>
              </a:spcBef>
              <a:buFont typeface="Arial" pitchFamily="34" charset="0"/>
              <a:buChar char="•"/>
            </a:pPr>
            <a:r>
              <a:rPr lang="en-US" sz="2400" dirty="0" smtClean="0">
                <a:latin typeface="+mn-lt"/>
                <a:cs typeface="+mn-cs"/>
              </a:rPr>
              <a:t>The</a:t>
            </a:r>
            <a:r>
              <a:rPr lang="en-US" sz="2400" dirty="0" smtClean="0">
                <a:latin typeface="+mn-lt"/>
                <a:cs typeface="+mn-cs"/>
              </a:rPr>
              <a:t> layout managers are used to automatically decide the position      and size of the components.</a:t>
            </a:r>
            <a:endParaRPr lang="en-US" sz="2400" dirty="0" smtClean="0">
              <a:latin typeface="+mn-lt"/>
              <a:cs typeface="+mn-cs"/>
            </a:endParaRPr>
          </a:p>
          <a:p>
            <a:pPr marL="342900" indent="-342900">
              <a:spcBef>
                <a:spcPct val="20000"/>
              </a:spcBef>
              <a:buFont typeface="Arial" pitchFamily="34" charset="0"/>
              <a:buChar char="•"/>
            </a:pPr>
            <a:r>
              <a:rPr lang="en-US" sz="2400" dirty="0" smtClean="0">
                <a:latin typeface="+mn-lt"/>
                <a:cs typeface="+mn-cs"/>
              </a:rPr>
              <a:t>In </a:t>
            </a:r>
            <a:r>
              <a:rPr lang="en-US" sz="2400" dirty="0" smtClean="0">
                <a:latin typeface="+mn-lt"/>
                <a:cs typeface="+mn-cs"/>
              </a:rPr>
              <a:t>the absence of a layout manager, the position and size of the components have to be set manually.</a:t>
            </a:r>
            <a:endParaRPr lang="en-US" sz="2400" dirty="0" smtClean="0">
              <a:latin typeface="+mn-lt"/>
              <a:cs typeface="+mn-cs"/>
            </a:endParaRPr>
          </a:p>
          <a:p>
            <a:pPr marL="342900" indent="-342900">
              <a:spcBef>
                <a:spcPct val="20000"/>
              </a:spcBef>
              <a:buFont typeface="Arial" pitchFamily="34" charset="0"/>
              <a:buChar char="•"/>
            </a:pPr>
            <a:r>
              <a:rPr lang="en-US" sz="2400" dirty="0" smtClean="0">
                <a:latin typeface="+mn-lt"/>
                <a:cs typeface="+mn-cs"/>
              </a:rPr>
              <a:t>The</a:t>
            </a:r>
            <a:r>
              <a:rPr lang="en-US" sz="2400" dirty="0" smtClean="0">
                <a:latin typeface="+mn-lt"/>
                <a:cs typeface="+mn-cs"/>
              </a:rPr>
              <a:t> </a:t>
            </a:r>
            <a:r>
              <a:rPr lang="en-US" sz="2400" dirty="0" err="1" smtClean="0">
                <a:latin typeface="+mn-lt"/>
                <a:cs typeface="+mn-cs"/>
              </a:rPr>
              <a:t>setBounds</a:t>
            </a:r>
            <a:r>
              <a:rPr lang="en-US" sz="2400" dirty="0" smtClean="0">
                <a:latin typeface="+mn-lt"/>
                <a:cs typeface="+mn-cs"/>
              </a:rPr>
              <a:t>() method is used in such a situation to set the position and size.</a:t>
            </a:r>
          </a:p>
          <a:p>
            <a:pPr marL="342900" indent="-342900">
              <a:spcBef>
                <a:spcPct val="20000"/>
              </a:spcBef>
              <a:buFont typeface="Arial" pitchFamily="34" charset="0"/>
              <a:buChar char="•"/>
            </a:pPr>
            <a:r>
              <a:rPr lang="en-US" sz="2400" dirty="0" smtClean="0">
                <a:latin typeface="+mn-lt"/>
                <a:cs typeface="+mn-cs"/>
              </a:rPr>
              <a:t>To </a:t>
            </a:r>
            <a:r>
              <a:rPr lang="en-US" sz="2400" dirty="0" smtClean="0">
                <a:latin typeface="+mn-lt"/>
                <a:cs typeface="+mn-cs"/>
              </a:rPr>
              <a:t>specify the position and size of the components manually, the layout manager of the frame can be null</a:t>
            </a:r>
            <a:r>
              <a:rPr lang="en-US" sz="2400" dirty="0" smtClean="0">
                <a:latin typeface="+mn-lt"/>
                <a:cs typeface="+mn-cs"/>
              </a:rPr>
              <a:t>.</a:t>
            </a:r>
          </a:p>
          <a:p>
            <a:pPr marL="342900" indent="-342900">
              <a:spcBef>
                <a:spcPct val="20000"/>
              </a:spcBef>
            </a:pPr>
            <a:endParaRPr lang="en-US" sz="2400" dirty="0" smtClean="0">
              <a:latin typeface="+mn-lt"/>
              <a:cs typeface="+mn-cs"/>
            </a:endParaRPr>
          </a:p>
          <a:p>
            <a:pPr marL="342900" indent="-342900">
              <a:spcBef>
                <a:spcPct val="20000"/>
              </a:spcBef>
            </a:pPr>
            <a:r>
              <a:rPr lang="en-US" sz="2400" dirty="0" smtClean="0">
                <a:latin typeface="+mn-lt"/>
                <a:cs typeface="+mn-cs"/>
              </a:rPr>
              <a:t>	</a:t>
            </a:r>
            <a:r>
              <a:rPr lang="en-US" sz="2000" dirty="0" err="1" smtClean="0">
                <a:solidFill>
                  <a:srgbClr val="FF0000"/>
                </a:solidFill>
                <a:latin typeface="+mn-lt"/>
                <a:cs typeface="+mn-cs"/>
              </a:rPr>
              <a:t>setBounds</a:t>
            </a:r>
            <a:r>
              <a:rPr lang="en-US" sz="2000" dirty="0" smtClean="0">
                <a:solidFill>
                  <a:srgbClr val="FF0000"/>
                </a:solidFill>
                <a:latin typeface="+mn-lt"/>
                <a:cs typeface="+mn-cs"/>
              </a:rPr>
              <a:t>(</a:t>
            </a:r>
            <a:r>
              <a:rPr lang="en-US" sz="2000" dirty="0" err="1" smtClean="0">
                <a:solidFill>
                  <a:srgbClr val="FF0000"/>
                </a:solidFill>
                <a:latin typeface="+mn-lt"/>
                <a:cs typeface="+mn-cs"/>
              </a:rPr>
              <a:t>int</a:t>
            </a:r>
            <a:r>
              <a:rPr lang="en-US" sz="2000" dirty="0" smtClean="0">
                <a:solidFill>
                  <a:srgbClr val="FF0000"/>
                </a:solidFill>
                <a:latin typeface="+mn-lt"/>
                <a:cs typeface="+mn-cs"/>
              </a:rPr>
              <a:t> </a:t>
            </a:r>
            <a:r>
              <a:rPr lang="en-US" sz="2000" dirty="0" smtClean="0">
                <a:solidFill>
                  <a:srgbClr val="FF0000"/>
                </a:solidFill>
                <a:latin typeface="+mn-lt"/>
                <a:cs typeface="+mn-cs"/>
              </a:rPr>
              <a:t>x-coordinate, </a:t>
            </a:r>
            <a:r>
              <a:rPr lang="en-US" sz="2000" dirty="0" err="1" smtClean="0">
                <a:solidFill>
                  <a:srgbClr val="FF0000"/>
                </a:solidFill>
                <a:latin typeface="+mn-lt"/>
                <a:cs typeface="+mn-cs"/>
              </a:rPr>
              <a:t>int</a:t>
            </a:r>
            <a:r>
              <a:rPr lang="en-US" sz="2000" dirty="0" smtClean="0">
                <a:solidFill>
                  <a:srgbClr val="FF0000"/>
                </a:solidFill>
                <a:latin typeface="+mn-lt"/>
                <a:cs typeface="+mn-cs"/>
              </a:rPr>
              <a:t> y-coordinate, </a:t>
            </a:r>
            <a:r>
              <a:rPr lang="en-US" sz="2000" dirty="0" err="1" smtClean="0">
                <a:solidFill>
                  <a:srgbClr val="FF0000"/>
                </a:solidFill>
                <a:latin typeface="+mn-lt"/>
                <a:cs typeface="+mn-cs"/>
              </a:rPr>
              <a:t>int</a:t>
            </a:r>
            <a:r>
              <a:rPr lang="en-US" sz="2000" dirty="0" smtClean="0">
                <a:solidFill>
                  <a:srgbClr val="FF0000"/>
                </a:solidFill>
                <a:latin typeface="+mn-lt"/>
                <a:cs typeface="+mn-cs"/>
              </a:rPr>
              <a:t> width, </a:t>
            </a:r>
            <a:r>
              <a:rPr lang="en-US" sz="2000" dirty="0" err="1" smtClean="0">
                <a:solidFill>
                  <a:srgbClr val="FF0000"/>
                </a:solidFill>
                <a:latin typeface="+mn-lt"/>
                <a:cs typeface="+mn-cs"/>
              </a:rPr>
              <a:t>int</a:t>
            </a:r>
            <a:r>
              <a:rPr lang="en-US" sz="2000" dirty="0" smtClean="0">
                <a:solidFill>
                  <a:srgbClr val="FF0000"/>
                </a:solidFill>
                <a:latin typeface="+mn-lt"/>
                <a:cs typeface="+mn-cs"/>
              </a:rPr>
              <a:t> height)</a:t>
            </a:r>
          </a:p>
          <a:p>
            <a:pPr marL="342900" marR="0" lvl="0" indent="-342900" algn="l" defTabSz="914400" rtl="0" eaLnBrk="1" fontAlgn="base" latinLnBrk="0" hangingPunct="1">
              <a:lnSpc>
                <a:spcPct val="100000"/>
              </a:lnSpc>
              <a:spcBef>
                <a:spcPct val="20000"/>
              </a:spcBef>
              <a:spcAft>
                <a:spcPct val="0"/>
              </a:spcAft>
              <a:buClrTx/>
              <a:buSzTx/>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5724</TotalTime>
  <Words>1856</Words>
  <Application>Microsoft Office PowerPoint</Application>
  <PresentationFormat>On-screen Show (4:3)</PresentationFormat>
  <Paragraphs>437</Paragraphs>
  <Slides>50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Diseño predeterminado</vt:lpstr>
      <vt:lpstr>Bitmap Image</vt:lpstr>
      <vt:lpstr>AWT Components  &amp;  Event Handling  Unit 4 &amp; Unit 5 </vt:lpstr>
      <vt:lpstr>Some types of components</vt:lpstr>
      <vt:lpstr>AWT -Class Hierarchy</vt:lpstr>
      <vt:lpstr>Container</vt:lpstr>
      <vt:lpstr>Creating components</vt:lpstr>
      <vt:lpstr>Adding components to the Applet</vt:lpstr>
      <vt:lpstr> Common methods of Component class</vt:lpstr>
      <vt:lpstr>setBounds() method</vt:lpstr>
      <vt:lpstr>setBounds() method</vt:lpstr>
      <vt:lpstr>Label class</vt:lpstr>
      <vt:lpstr>Button class</vt:lpstr>
      <vt:lpstr>Checkbox class</vt:lpstr>
      <vt:lpstr>Choice Class</vt:lpstr>
      <vt:lpstr>Choice class…</vt:lpstr>
      <vt:lpstr>List class</vt:lpstr>
      <vt:lpstr>List class…</vt:lpstr>
      <vt:lpstr>TextField class</vt:lpstr>
      <vt:lpstr>TextArea class</vt:lpstr>
      <vt:lpstr>Frame</vt:lpstr>
      <vt:lpstr>Panel</vt:lpstr>
      <vt:lpstr>What is Layout????</vt:lpstr>
      <vt:lpstr>FlowLayout</vt:lpstr>
      <vt:lpstr>Slide 23</vt:lpstr>
      <vt:lpstr>BorderLayout:-</vt:lpstr>
      <vt:lpstr>BorderLayout….</vt:lpstr>
      <vt:lpstr>GridLayout</vt:lpstr>
      <vt:lpstr>Slide 27</vt:lpstr>
      <vt:lpstr>GridBagLayout</vt:lpstr>
      <vt:lpstr>CardLayout</vt:lpstr>
      <vt:lpstr>Slide 30</vt:lpstr>
      <vt:lpstr>BoxLayout:-</vt:lpstr>
      <vt:lpstr>Slide 32</vt:lpstr>
      <vt:lpstr>Slide 33</vt:lpstr>
      <vt:lpstr>Event Handling</vt:lpstr>
      <vt:lpstr>What is Event?</vt:lpstr>
      <vt:lpstr>Event Delegation Model</vt:lpstr>
      <vt:lpstr> Event classes</vt:lpstr>
      <vt:lpstr>AWTEvent class</vt:lpstr>
      <vt:lpstr>Slide 39</vt:lpstr>
      <vt:lpstr>Slide 40</vt:lpstr>
      <vt:lpstr>ActionEvent &amp; ActionListener</vt:lpstr>
      <vt:lpstr>ItemEvent &amp; ItemListener</vt:lpstr>
      <vt:lpstr>MouseEvent &amp; MouseListener</vt:lpstr>
      <vt:lpstr>MouseListener &amp; MouseMotionListener</vt:lpstr>
      <vt:lpstr>KeyEvent &amp; KeyListener</vt:lpstr>
      <vt:lpstr>FocusEvent &amp; FocusListener</vt:lpstr>
      <vt:lpstr>TextEvent &amp; TextListener</vt:lpstr>
      <vt:lpstr>WindowEvent &amp; WindowListener</vt:lpstr>
      <vt:lpstr> Adapter Classes </vt:lpstr>
      <vt:lpstr>Slide 50</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atmiya</cp:lastModifiedBy>
  <cp:revision>838</cp:revision>
  <dcterms:created xsi:type="dcterms:W3CDTF">2010-05-23T14:28:12Z</dcterms:created>
  <dcterms:modified xsi:type="dcterms:W3CDTF">2023-02-06T05:58:34Z</dcterms:modified>
</cp:coreProperties>
</file>