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7"/>
  </p:notesMasterIdLst>
  <p:sldIdLst>
    <p:sldId id="316" r:id="rId2"/>
    <p:sldId id="327" r:id="rId3"/>
    <p:sldId id="328" r:id="rId4"/>
    <p:sldId id="317" r:id="rId5"/>
    <p:sldId id="287" r:id="rId6"/>
    <p:sldId id="335" r:id="rId7"/>
    <p:sldId id="291" r:id="rId8"/>
    <p:sldId id="321" r:id="rId9"/>
    <p:sldId id="326" r:id="rId10"/>
    <p:sldId id="289" r:id="rId11"/>
    <p:sldId id="290" r:id="rId12"/>
    <p:sldId id="292" r:id="rId13"/>
    <p:sldId id="294" r:id="rId14"/>
    <p:sldId id="296" r:id="rId15"/>
    <p:sldId id="265" r:id="rId16"/>
    <p:sldId id="266" r:id="rId17"/>
    <p:sldId id="323" r:id="rId18"/>
    <p:sldId id="301" r:id="rId19"/>
    <p:sldId id="331" r:id="rId20"/>
    <p:sldId id="267" r:id="rId21"/>
    <p:sldId id="305" r:id="rId22"/>
    <p:sldId id="276" r:id="rId23"/>
    <p:sldId id="308" r:id="rId24"/>
    <p:sldId id="311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99" d="100"/>
          <a:sy n="99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CC9E3-BBF0-4B77-943C-6FC9C245DC3F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9D5BB-34D6-4F55-8B57-FF3E05AA9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68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9D5BB-34D6-4F55-8B57-FF3E05AA93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8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22D54903-346A-4AB7-976D-B9666E1AE8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C02EAD-0CAF-4DB4-B9FE-CF576CBB9D21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AB4866-17F6-4FEB-AFBA-E742164635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Java_Ex/MultiCatchBlock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ava_Ex/NestTry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ava_Ex/FinallyBlock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Java_Ex/Testthrow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Java_Ex/CustomExceptio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3124200"/>
            <a:ext cx="7772400" cy="7620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–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  1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Keywords of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5 keywords used in Java exception handling.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try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catch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finally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throw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throws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try-catch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Java try block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Java try block is used to enclose the code that might throw an exception.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It must be used within the method.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Java try block must be followed by either catch or finally block</a:t>
            </a:r>
            <a:r>
              <a:rPr lang="en-US" sz="1800" dirty="0" smtClean="0"/>
              <a:t>.</a:t>
            </a:r>
          </a:p>
          <a:p>
            <a:pPr lvl="1">
              <a:spcAft>
                <a:spcPts val="600"/>
              </a:spcAft>
              <a:buNone/>
            </a:pP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Java catch block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Java catch block is used to handle the Exception.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It must be used after the try block only</a:t>
            </a:r>
            <a:r>
              <a:rPr lang="en-US" sz="18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The catch </a:t>
            </a:r>
            <a:r>
              <a:rPr lang="en-US" sz="1800" dirty="0" smtClean="0"/>
              <a:t>block allows </a:t>
            </a:r>
            <a:r>
              <a:rPr lang="en-US" sz="1800" dirty="0" smtClean="0"/>
              <a:t>you to define a block of code to be executed, if an error occurs in the try block.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You can use multiple catch block with a single try.</a:t>
            </a:r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Java 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330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dirty="0" smtClean="0"/>
              <a:t>Syntax of  Java try-catch :</a:t>
            </a:r>
          </a:p>
          <a:p>
            <a:pPr>
              <a:buNone/>
            </a:pPr>
            <a:r>
              <a:rPr lang="en-US" sz="1700" dirty="0" smtClean="0"/>
              <a:t>	try</a:t>
            </a:r>
          </a:p>
          <a:p>
            <a:pPr>
              <a:buNone/>
            </a:pPr>
            <a:r>
              <a:rPr lang="en-US" sz="1700" dirty="0" smtClean="0"/>
              <a:t>	{  </a:t>
            </a:r>
          </a:p>
          <a:p>
            <a:pPr>
              <a:buNone/>
            </a:pPr>
            <a:r>
              <a:rPr lang="en-US" sz="1700" dirty="0" smtClean="0"/>
              <a:t>		//code that may throw exception  </a:t>
            </a:r>
          </a:p>
          <a:p>
            <a:pPr>
              <a:buNone/>
            </a:pPr>
            <a:r>
              <a:rPr lang="en-US" sz="1700" dirty="0" smtClean="0"/>
              <a:t>	}</a:t>
            </a:r>
          </a:p>
          <a:p>
            <a:pPr>
              <a:buNone/>
            </a:pPr>
            <a:r>
              <a:rPr lang="en-US" sz="1700" dirty="0" smtClean="0"/>
              <a:t>	catch(</a:t>
            </a:r>
            <a:r>
              <a:rPr lang="en-US" sz="1700" dirty="0" err="1" smtClean="0"/>
              <a:t>Exception_class_Name</a:t>
            </a:r>
            <a:r>
              <a:rPr lang="en-US" sz="1700" dirty="0" smtClean="0"/>
              <a:t> ref)</a:t>
            </a:r>
          </a:p>
          <a:p>
            <a:pPr>
              <a:buNone/>
            </a:pPr>
            <a:r>
              <a:rPr lang="en-US" sz="1700" dirty="0" smtClean="0"/>
              <a:t>	{ </a:t>
            </a:r>
          </a:p>
          <a:p>
            <a:pPr>
              <a:buNone/>
            </a:pPr>
            <a:r>
              <a:rPr lang="en-US" sz="1700" dirty="0" smtClean="0"/>
              <a:t>		 -----</a:t>
            </a:r>
          </a:p>
          <a:p>
            <a:pPr>
              <a:buNone/>
            </a:pPr>
            <a:r>
              <a:rPr lang="en-US" sz="1700" dirty="0" smtClean="0"/>
              <a:t>	}  </a:t>
            </a:r>
          </a:p>
          <a:p>
            <a:pPr>
              <a:buNone/>
            </a:pPr>
            <a:r>
              <a:rPr lang="en-US" sz="1700" dirty="0" smtClean="0"/>
              <a:t>Syntax of try-finally block</a:t>
            </a:r>
          </a:p>
          <a:p>
            <a:pPr>
              <a:buNone/>
            </a:pPr>
            <a:r>
              <a:rPr lang="en-US" sz="1700" dirty="0" smtClean="0"/>
              <a:t>	try</a:t>
            </a:r>
          </a:p>
          <a:p>
            <a:pPr>
              <a:buNone/>
            </a:pPr>
            <a:r>
              <a:rPr lang="en-US" sz="1700" dirty="0" smtClean="0"/>
              <a:t>	{  //code that may throw exception }</a:t>
            </a:r>
          </a:p>
          <a:p>
            <a:pPr>
              <a:buNone/>
            </a:pPr>
            <a:r>
              <a:rPr lang="en-US" sz="1700" dirty="0" smtClean="0"/>
              <a:t>	finally</a:t>
            </a:r>
          </a:p>
          <a:p>
            <a:pPr>
              <a:buNone/>
            </a:pPr>
            <a:r>
              <a:rPr lang="en-US" sz="1700" dirty="0" smtClean="0"/>
              <a:t>	{   </a:t>
            </a:r>
          </a:p>
          <a:p>
            <a:pPr>
              <a:buNone/>
            </a:pPr>
            <a:r>
              <a:rPr lang="en-US" sz="1700" dirty="0" smtClean="0"/>
              <a:t>		-------</a:t>
            </a:r>
          </a:p>
          <a:p>
            <a:pPr>
              <a:buNone/>
            </a:pPr>
            <a:r>
              <a:rPr lang="en-US" sz="1700" dirty="0" smtClean="0"/>
              <a:t>	}  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Without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class </a:t>
            </a:r>
            <a:r>
              <a:rPr lang="en-US" sz="2200" dirty="0" err="1" smtClean="0"/>
              <a:t>Trycatch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{  </a:t>
            </a:r>
          </a:p>
          <a:p>
            <a:pPr>
              <a:buNone/>
            </a:pPr>
            <a:r>
              <a:rPr lang="en-US" sz="2200" dirty="0" smtClean="0"/>
              <a:t>  		public static void main(String </a:t>
            </a:r>
            <a:r>
              <a:rPr lang="en-US" sz="2200" dirty="0" err="1" smtClean="0"/>
              <a:t>args</a:t>
            </a:r>
            <a:r>
              <a:rPr lang="en-US" sz="2200" dirty="0" smtClean="0"/>
              <a:t>[])</a:t>
            </a:r>
          </a:p>
          <a:p>
            <a:pPr>
              <a:buNone/>
            </a:pPr>
            <a:r>
              <a:rPr lang="en-US" sz="2200" dirty="0" smtClean="0"/>
              <a:t>		{  </a:t>
            </a:r>
          </a:p>
          <a:p>
            <a:pPr>
              <a:buNone/>
            </a:pPr>
            <a:r>
              <a:rPr lang="en-US" sz="2200" dirty="0" smtClean="0"/>
              <a:t> 	  		</a:t>
            </a:r>
            <a:r>
              <a:rPr lang="en-US" sz="2200" dirty="0" err="1" smtClean="0"/>
              <a:t>int</a:t>
            </a:r>
            <a:r>
              <a:rPr lang="en-US" sz="2200" dirty="0" smtClean="0"/>
              <a:t> data=50/0;//may throw exception  </a:t>
            </a:r>
          </a:p>
          <a:p>
            <a:pPr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("rest of the code...");  </a:t>
            </a:r>
          </a:p>
          <a:p>
            <a:pPr>
              <a:buNone/>
            </a:pPr>
            <a:r>
              <a:rPr lang="en-US" sz="2200" dirty="0" smtClean="0"/>
              <a:t>		}  </a:t>
            </a:r>
          </a:p>
          <a:p>
            <a:pPr>
              <a:buNone/>
            </a:pPr>
            <a:r>
              <a:rPr lang="en-US" sz="2200" dirty="0" smtClean="0"/>
              <a:t>}  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2200" dirty="0" smtClean="0"/>
              <a:t>Exception in thread main </a:t>
            </a:r>
            <a:r>
              <a:rPr lang="en-US" sz="2200" dirty="0" err="1" smtClean="0"/>
              <a:t>java.lang.ArithmeticException</a:t>
            </a:r>
            <a:r>
              <a:rPr lang="en-US" sz="2200" dirty="0" smtClean="0"/>
              <a:t>:/ by zero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dirty="0" smtClean="0"/>
              <a:t> class </a:t>
            </a:r>
            <a:r>
              <a:rPr lang="en-US" sz="2100" dirty="0" err="1" smtClean="0"/>
              <a:t>Trycatch_Ex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{  	public static void main(String </a:t>
            </a:r>
            <a:r>
              <a:rPr lang="en-US" sz="2100" dirty="0" err="1" smtClean="0"/>
              <a:t>args</a:t>
            </a:r>
            <a:r>
              <a:rPr lang="en-US" sz="2100" dirty="0" smtClean="0"/>
              <a:t>[])</a:t>
            </a:r>
          </a:p>
          <a:p>
            <a:pPr>
              <a:buNone/>
            </a:pPr>
            <a:r>
              <a:rPr lang="en-US" sz="2100" dirty="0" smtClean="0"/>
              <a:t>	{  </a:t>
            </a:r>
          </a:p>
          <a:p>
            <a:pPr>
              <a:buNone/>
            </a:pPr>
            <a:r>
              <a:rPr lang="en-US" sz="2100" dirty="0" smtClean="0"/>
              <a:t>		try</a:t>
            </a:r>
          </a:p>
          <a:p>
            <a:pPr>
              <a:buNone/>
            </a:pPr>
            <a:r>
              <a:rPr lang="en-US" sz="2100" dirty="0" smtClean="0"/>
              <a:t>		{  </a:t>
            </a:r>
            <a:r>
              <a:rPr lang="en-US" sz="2100" dirty="0" err="1" smtClean="0"/>
              <a:t>int</a:t>
            </a:r>
            <a:r>
              <a:rPr lang="en-US" sz="2100" dirty="0" smtClean="0"/>
              <a:t> data=50/0;   }</a:t>
            </a:r>
          </a:p>
          <a:p>
            <a:pPr>
              <a:buNone/>
            </a:pPr>
            <a:r>
              <a:rPr lang="en-US" sz="2100" dirty="0" smtClean="0"/>
              <a:t>		catch(</a:t>
            </a:r>
            <a:r>
              <a:rPr lang="en-US" sz="2100" dirty="0" err="1" smtClean="0"/>
              <a:t>ArithmeticException</a:t>
            </a:r>
            <a:r>
              <a:rPr lang="en-US" sz="2100" dirty="0" smtClean="0"/>
              <a:t> e)</a:t>
            </a:r>
          </a:p>
          <a:p>
            <a:pPr>
              <a:buNone/>
            </a:pPr>
            <a:r>
              <a:rPr lang="en-US" sz="2100" dirty="0" smtClean="0"/>
              <a:t>		{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(e);}  	 </a:t>
            </a:r>
          </a:p>
          <a:p>
            <a:pPr>
              <a:buNone/>
            </a:pPr>
            <a:r>
              <a:rPr lang="en-US" sz="2100" dirty="0" smtClean="0"/>
              <a:t>		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("rest of the code...");  </a:t>
            </a:r>
          </a:p>
          <a:p>
            <a:pPr>
              <a:buNone/>
            </a:pPr>
            <a:r>
              <a:rPr lang="en-US" sz="2100" dirty="0" smtClean="0"/>
              <a:t>	}  </a:t>
            </a:r>
          </a:p>
          <a:p>
            <a:pPr>
              <a:buNone/>
            </a:pPr>
            <a:r>
              <a:rPr lang="en-US" sz="2100" dirty="0" smtClean="0"/>
              <a:t>}  </a:t>
            </a:r>
          </a:p>
          <a:p>
            <a:pPr>
              <a:buNone/>
            </a:pPr>
            <a:r>
              <a:rPr lang="en-US" sz="2100" dirty="0" smtClean="0"/>
              <a:t>Output:</a:t>
            </a:r>
          </a:p>
          <a:p>
            <a:pPr>
              <a:buNone/>
            </a:pPr>
            <a:r>
              <a:rPr lang="en-US" sz="2100" dirty="0" smtClean="0"/>
              <a:t>	Exception in thread main </a:t>
            </a:r>
            <a:r>
              <a:rPr lang="en-US" sz="2100" dirty="0" err="1" smtClean="0"/>
              <a:t>java.lang.ArithmeticException</a:t>
            </a:r>
            <a:r>
              <a:rPr lang="en-US" sz="2100" dirty="0" smtClean="0"/>
              <a:t>:/ by zero </a:t>
            </a:r>
          </a:p>
          <a:p>
            <a:pPr>
              <a:buNone/>
            </a:pPr>
            <a:r>
              <a:rPr lang="en-US" sz="2100" dirty="0" smtClean="0"/>
              <a:t>	rest of the code...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03920" cy="20574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A single try block can have multiple catch blocks. This is required when the try block has statements that generates different types of exceptions.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If the first catch block contains the </a:t>
            </a:r>
            <a:r>
              <a:rPr lang="en-US" sz="1800" b="1" dirty="0" smtClean="0">
                <a:solidFill>
                  <a:srgbClr val="FF0000"/>
                </a:solidFill>
              </a:rPr>
              <a:t>Exception class </a:t>
            </a:r>
            <a:r>
              <a:rPr lang="en-US" sz="1800" dirty="0" smtClean="0"/>
              <a:t>object then the subsequent catch blocks are never executed.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The last catch block in multiple catch blocks must contain the </a:t>
            </a:r>
            <a:r>
              <a:rPr lang="en-US" sz="1800" b="1" dirty="0" smtClean="0">
                <a:solidFill>
                  <a:srgbClr val="FF0000"/>
                </a:solidFill>
              </a:rPr>
              <a:t>Exception class </a:t>
            </a:r>
            <a:r>
              <a:rPr lang="en-US" sz="1800" dirty="0" smtClean="0"/>
              <a:t>object. </a:t>
            </a:r>
          </a:p>
          <a:p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71800" y="3276600"/>
            <a:ext cx="4346448" cy="2892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 Statements which can cause exception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catch(Exceptiontype1 e1)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	------  }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catch(Exceptiontype2 e2)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	------  }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catch(Exceptiontype3 e3)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------ }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Example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try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10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Try block within a try block is known as nested try block.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Sometimes a situation may arise where a part of a block may cause one error and the entire block itself may cause another error. In such cases, exception handlers have to be nested.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try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 {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 		statement 1;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		try { 	statement 1;	}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 		catch(Exception e) 	{ }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}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catch(Exception e)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{</a:t>
            </a:r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37586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hlinkClick r:id="rId2" action="ppaction://hlinkfile"/>
              </a:rPr>
              <a:t>Example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Various Exceptions….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81000" y="1578157"/>
          <a:ext cx="8458200" cy="459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191000"/>
              </a:tblGrid>
              <a:tr h="617157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  <a:p>
                      <a:pPr algn="ctr"/>
                      <a:endParaRPr kumimoji="0" lang="en-IN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/>
                </a:tc>
              </a:tr>
              <a:tr h="675933"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Arithmetic error, such as divide-by-zero.</a:t>
                      </a:r>
                      <a:endParaRPr lang="en-IN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4167"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ArrayIndexOutOfBoundsException</a:t>
                      </a:r>
                      <a:endParaRPr kumimoji="0" lang="en-I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 index is out-of-bounds.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5933"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endParaRPr kumimoji="0" lang="en-I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 argument used to invoke a method.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5933"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endParaRPr kumimoji="0" lang="en-I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 type of index is out-of-bounds.</a:t>
                      </a:r>
                    </a:p>
                  </a:txBody>
                  <a:tcPr/>
                </a:tc>
              </a:tr>
              <a:tr h="604931">
                <a:tc>
                  <a:txBody>
                    <a:bodyPr/>
                    <a:lstStyle/>
                    <a:p>
                      <a:r>
                        <a:rPr kumimoji="0" lang="en-I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endParaRPr kumimoji="0" lang="en-I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 use of a null reference.</a:t>
                      </a:r>
                    </a:p>
                  </a:txBody>
                  <a:tcPr/>
                </a:tc>
              </a:tr>
              <a:tr h="867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NumberFormatException</a:t>
                      </a:r>
                      <a:endParaRPr kumimoji="0" lang="en-I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 conversion of a string to a numeric format.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50848"/>
            <a:ext cx="8503920" cy="4949952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 smtClean="0"/>
              <a:t>finally block is a block that is used to execute important code such as closing connection, stream etc.</a:t>
            </a:r>
          </a:p>
          <a:p>
            <a:r>
              <a:rPr lang="en-US" sz="1900" dirty="0" smtClean="0"/>
              <a:t>It </a:t>
            </a:r>
            <a:r>
              <a:rPr lang="en-US" sz="1900" dirty="0" smtClean="0"/>
              <a:t>must be followed by try or catch block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finally block is always executed no matter whether there is an exception or not.</a:t>
            </a:r>
          </a:p>
          <a:p>
            <a:r>
              <a:rPr lang="en-US" sz="1900" dirty="0" smtClean="0"/>
              <a:t>The finally block is optional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For </a:t>
            </a:r>
            <a:r>
              <a:rPr lang="en-US" sz="1900" dirty="0" smtClean="0"/>
              <a:t>each try block, there can be only one finally block.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try</a:t>
            </a:r>
          </a:p>
          <a:p>
            <a:pPr>
              <a:buNone/>
            </a:pPr>
            <a:r>
              <a:rPr lang="en-US" sz="1400" dirty="0" smtClean="0"/>
              <a:t>	{ 	 </a:t>
            </a:r>
          </a:p>
          <a:p>
            <a:pPr>
              <a:buNone/>
            </a:pPr>
            <a:r>
              <a:rPr lang="en-US" sz="1400" dirty="0" smtClean="0"/>
              <a:t>		//Protected code  	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catch(ExceptionType1 e1)</a:t>
            </a:r>
          </a:p>
          <a:p>
            <a:pPr>
              <a:buNone/>
            </a:pPr>
            <a:r>
              <a:rPr lang="en-US" sz="1400" dirty="0" smtClean="0"/>
              <a:t>	{ </a:t>
            </a:r>
          </a:p>
          <a:p>
            <a:pPr>
              <a:buNone/>
            </a:pPr>
            <a:r>
              <a:rPr lang="en-US" sz="1400" dirty="0" smtClean="0"/>
              <a:t>		//Catch block 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catch(ExceptionType1 e1)</a:t>
            </a:r>
          </a:p>
          <a:p>
            <a:pPr>
              <a:buNone/>
            </a:pPr>
            <a:r>
              <a:rPr lang="en-US" sz="1400" dirty="0" smtClean="0"/>
              <a:t>	{ </a:t>
            </a:r>
          </a:p>
          <a:p>
            <a:pPr>
              <a:buNone/>
            </a:pPr>
            <a:r>
              <a:rPr lang="en-US" sz="1400" dirty="0" smtClean="0"/>
              <a:t>		//Catch block 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finally</a:t>
            </a:r>
          </a:p>
          <a:p>
            <a:pPr>
              <a:buNone/>
            </a:pPr>
            <a:r>
              <a:rPr lang="en-US" sz="1400" dirty="0" smtClean="0"/>
              <a:t>	{ </a:t>
            </a:r>
          </a:p>
          <a:p>
            <a:pPr>
              <a:buNone/>
            </a:pPr>
            <a:r>
              <a:rPr lang="en-US" sz="1400" dirty="0" smtClean="0"/>
              <a:t>		 //The finally block always executes. 	 </a:t>
            </a:r>
          </a:p>
          <a:p>
            <a:pPr>
              <a:buNone/>
            </a:pPr>
            <a:r>
              <a:rPr lang="en-US" sz="1400" dirty="0" smtClean="0"/>
              <a:t>	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48400" y="2895600"/>
            <a:ext cx="194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hlinkClick r:id="rId2" action="ppaction://hlinkfile"/>
              </a:rPr>
              <a:t>Example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 v/s  throws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1"/>
            <a:ext cx="56388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886200"/>
            <a:ext cx="57894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Used </a:t>
            </a:r>
            <a:r>
              <a:rPr lang="en-US" sz="2000" dirty="0" smtClean="0"/>
              <a:t>to explicitly throw a single exception.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 smtClean="0"/>
              <a:t>can throw either checked or unchecked exception in Java by throw keyword. </a:t>
            </a:r>
          </a:p>
          <a:p>
            <a:r>
              <a:rPr lang="en-US" sz="2000" dirty="0" smtClean="0"/>
              <a:t>The throw keyword is mainly used to throw custom exception.</a:t>
            </a:r>
          </a:p>
          <a:p>
            <a:r>
              <a:rPr lang="en-US" sz="2000" dirty="0" smtClean="0"/>
              <a:t> Syntax  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throw</a:t>
            </a:r>
            <a:r>
              <a:rPr lang="en-US" sz="2000" b="1" dirty="0" smtClean="0">
                <a:solidFill>
                  <a:srgbClr val="FF0000"/>
                </a:solidFill>
              </a:rPr>
              <a:t> exception; </a:t>
            </a:r>
            <a:r>
              <a:rPr lang="en-US" sz="2000" dirty="0" smtClean="0"/>
              <a:t> </a:t>
            </a:r>
          </a:p>
          <a:p>
            <a:r>
              <a:rPr lang="en-US" sz="2000" dirty="0" smtClean="0"/>
              <a:t>For example 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throw new </a:t>
            </a:r>
            <a:r>
              <a:rPr lang="en-US" sz="2000" b="1" dirty="0" err="1" smtClean="0">
                <a:solidFill>
                  <a:srgbClr val="FF0000"/>
                </a:solidFill>
              </a:rPr>
              <a:t>IOException</a:t>
            </a:r>
            <a:r>
              <a:rPr lang="en-US" sz="2000" b="1" dirty="0" smtClean="0">
                <a:solidFill>
                  <a:srgbClr val="FF0000"/>
                </a:solidFill>
              </a:rPr>
              <a:t>("sorry device err);  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 </a:t>
            </a:r>
            <a:r>
              <a:rPr lang="en-US" sz="1600" dirty="0" err="1" smtClean="0"/>
              <a:t>TestThrow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{   static void validate(</a:t>
            </a:r>
            <a:r>
              <a:rPr lang="en-US" sz="1600" dirty="0" err="1" smtClean="0"/>
              <a:t>int</a:t>
            </a:r>
            <a:r>
              <a:rPr lang="en-US" sz="1600" dirty="0" smtClean="0"/>
              <a:t> age)</a:t>
            </a:r>
          </a:p>
          <a:p>
            <a:pPr>
              <a:buNone/>
            </a:pPr>
            <a:r>
              <a:rPr lang="en-US" sz="1600" dirty="0" smtClean="0"/>
              <a:t>	{  </a:t>
            </a:r>
          </a:p>
          <a:p>
            <a:pPr>
              <a:buNone/>
            </a:pPr>
            <a:r>
              <a:rPr lang="en-US" sz="1600" dirty="0" smtClean="0"/>
              <a:t>	     if(age&lt;18)  </a:t>
            </a:r>
          </a:p>
          <a:p>
            <a:pPr>
              <a:buNone/>
            </a:pPr>
            <a:r>
              <a:rPr lang="en-US" sz="1600" dirty="0" smtClean="0"/>
              <a:t>		      throw new </a:t>
            </a:r>
            <a:r>
              <a:rPr lang="en-US" sz="1600" dirty="0" err="1" smtClean="0"/>
              <a:t>ArithmeticException</a:t>
            </a:r>
            <a:r>
              <a:rPr lang="en-US" sz="1600" dirty="0" smtClean="0"/>
              <a:t>("not valid");  </a:t>
            </a:r>
          </a:p>
          <a:p>
            <a:pPr>
              <a:buNone/>
            </a:pPr>
            <a:r>
              <a:rPr lang="en-US" sz="1600" dirty="0" smtClean="0"/>
              <a:t>	     else  </a:t>
            </a:r>
          </a:p>
          <a:p>
            <a:pPr>
              <a:buNone/>
            </a:pPr>
            <a:r>
              <a:rPr lang="en-US" sz="1600" dirty="0" smtClean="0"/>
              <a:t>		      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("welcome to vote");  </a:t>
            </a:r>
          </a:p>
          <a:p>
            <a:pPr>
              <a:buNone/>
            </a:pPr>
            <a:r>
              <a:rPr lang="en-US" sz="1600" dirty="0" smtClean="0"/>
              <a:t>   }  </a:t>
            </a:r>
          </a:p>
          <a:p>
            <a:pPr>
              <a:buNone/>
            </a:pPr>
            <a:r>
              <a:rPr lang="en-US" sz="1600" dirty="0" smtClean="0"/>
              <a:t>	 public static void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</a:t>
            </a:r>
          </a:p>
          <a:p>
            <a:pPr>
              <a:buNone/>
            </a:pPr>
            <a:r>
              <a:rPr lang="en-US" sz="1600" dirty="0" smtClean="0"/>
              <a:t>	{  </a:t>
            </a:r>
          </a:p>
          <a:p>
            <a:pPr>
              <a:buNone/>
            </a:pPr>
            <a:r>
              <a:rPr lang="en-US" sz="1600" dirty="0" smtClean="0"/>
              <a:t>	    validate(13);  </a:t>
            </a:r>
          </a:p>
          <a:p>
            <a:pPr>
              <a:buNone/>
            </a:pPr>
            <a:r>
              <a:rPr lang="en-US" sz="1600" dirty="0" smtClean="0"/>
              <a:t>	    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("rest of the code...");  </a:t>
            </a:r>
          </a:p>
          <a:p>
            <a:pPr>
              <a:buNone/>
            </a:pPr>
            <a:r>
              <a:rPr lang="en-US" sz="1600" dirty="0" smtClean="0"/>
              <a:t>	  }  </a:t>
            </a:r>
          </a:p>
          <a:p>
            <a:pPr>
              <a:buNone/>
            </a:pPr>
            <a:r>
              <a:rPr lang="en-US" sz="1600" dirty="0" smtClean="0"/>
              <a:t>}  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Output:</a:t>
            </a:r>
            <a:r>
              <a:rPr lang="en-US" sz="1600" dirty="0" smtClean="0"/>
              <a:t> Exception in thread main </a:t>
            </a:r>
            <a:r>
              <a:rPr lang="en-US" sz="1600" dirty="0" err="1" smtClean="0"/>
              <a:t>java.lang.ArithmeticException</a:t>
            </a:r>
            <a:r>
              <a:rPr lang="en-US" sz="1600" dirty="0" smtClean="0"/>
              <a:t>: not valid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Throws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throws keyword is used to declare the type of exceptions that might occur within the method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 smtClean="0"/>
              <a:t>is used in the method declaration</a:t>
            </a:r>
            <a:r>
              <a:rPr lang="en-US" sz="2000" dirty="0" smtClean="0"/>
              <a:t>.</a:t>
            </a:r>
          </a:p>
          <a:p>
            <a:r>
              <a:rPr lang="en-US" sz="2000" smtClean="0"/>
              <a:t>It is always used with method signature.</a:t>
            </a:r>
            <a:endParaRPr lang="en-US" sz="2000" dirty="0" smtClean="0"/>
          </a:p>
          <a:p>
            <a:r>
              <a:rPr lang="en-US" sz="2000" dirty="0" smtClean="0"/>
              <a:t>The</a:t>
            </a:r>
            <a:r>
              <a:rPr lang="en-US" sz="2000" dirty="0" smtClean="0"/>
              <a:t>  throws keyword is </a:t>
            </a:r>
            <a:r>
              <a:rPr lang="en-US" sz="2000" b="1" dirty="0" smtClean="0">
                <a:solidFill>
                  <a:srgbClr val="FF0000"/>
                </a:solidFill>
              </a:rPr>
              <a:t>used to declare an exception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Syntax 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000" dirty="0" err="1" smtClean="0"/>
              <a:t>return_type</a:t>
            </a:r>
            <a:r>
              <a:rPr lang="en-US" sz="2000" dirty="0" smtClean="0"/>
              <a:t> </a:t>
            </a:r>
            <a:r>
              <a:rPr lang="en-US" sz="2000" dirty="0" err="1" smtClean="0"/>
              <a:t>method_name</a:t>
            </a:r>
            <a:r>
              <a:rPr lang="en-US" sz="2000" dirty="0" smtClean="0"/>
              <a:t>() throws exception </a:t>
            </a:r>
            <a:r>
              <a:rPr lang="en-US" sz="2000" dirty="0" err="1" smtClean="0"/>
              <a:t>class_name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  </a:t>
            </a:r>
          </a:p>
          <a:p>
            <a:pPr>
              <a:buNone/>
            </a:pPr>
            <a:r>
              <a:rPr lang="en-US" sz="2000" dirty="0" smtClean="0"/>
              <a:t>		….....   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562600" y="4800600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3" action="ppaction://hlinkfile"/>
              </a:rPr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172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throw &amp; throws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08051"/>
          <a:ext cx="8229600" cy="501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60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throw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throws keyword</a:t>
                      </a:r>
                    </a:p>
                  </a:txBody>
                  <a:tcPr anchor="ctr"/>
                </a:tc>
              </a:tr>
              <a:tr h="711743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dirty="0" smtClean="0"/>
                        <a:t>)  throw </a:t>
                      </a:r>
                      <a:r>
                        <a:rPr lang="en-US" sz="1600" dirty="0"/>
                        <a:t>is used to explicitly throw an exception.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600" dirty="0"/>
                        <a:t>throws is used to declare an exception.</a:t>
                      </a:r>
                    </a:p>
                  </a:txBody>
                  <a:tcPr anchor="ctr"/>
                </a:tc>
              </a:tr>
              <a:tr h="664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2)  throw </a:t>
                      </a:r>
                      <a:r>
                        <a:rPr lang="en-US" sz="1600" dirty="0"/>
                        <a:t>is followed by an instance.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600" dirty="0" smtClean="0"/>
                        <a:t>2)   throws </a:t>
                      </a:r>
                      <a:r>
                        <a:rPr lang="en-US" sz="1600" dirty="0"/>
                        <a:t>is followed by class.</a:t>
                      </a:r>
                    </a:p>
                  </a:txBody>
                  <a:tcPr anchor="ctr"/>
                </a:tc>
              </a:tr>
              <a:tr h="736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3)  throw </a:t>
                      </a:r>
                      <a:r>
                        <a:rPr lang="en-US" sz="1600" dirty="0"/>
                        <a:t>is used within the method.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600" dirty="0" smtClean="0"/>
                        <a:t>3)   throws </a:t>
                      </a:r>
                      <a:r>
                        <a:rPr lang="en-US" sz="1600" dirty="0"/>
                        <a:t>is used with the method signature.</a:t>
                      </a:r>
                    </a:p>
                  </a:txBody>
                  <a:tcPr anchor="ctr"/>
                </a:tc>
              </a:tr>
              <a:tr h="736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4) Checked exception can not be   propagated with throw only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600" dirty="0" smtClean="0"/>
                        <a:t>4) Checked exception can  be propagated with throws</a:t>
                      </a:r>
                      <a:endParaRPr lang="en-US" sz="1600" dirty="0"/>
                    </a:p>
                  </a:txBody>
                  <a:tcPr anchor="ctr"/>
                </a:tc>
              </a:tr>
              <a:tr h="1654191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5)  You </a:t>
                      </a:r>
                      <a:r>
                        <a:rPr lang="en-US" sz="1600" dirty="0"/>
                        <a:t>cannot throw multiple </a:t>
                      </a:r>
                      <a:r>
                        <a:rPr lang="en-US" sz="1600" dirty="0" smtClean="0"/>
                        <a:t>exception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       Ex.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        throw new </a:t>
                      </a:r>
                      <a:r>
                        <a:rPr lang="en-US" sz="1600" dirty="0" err="1" smtClean="0"/>
                        <a:t>IOException</a:t>
                      </a:r>
                      <a:r>
                        <a:rPr lang="en-US" sz="1600" dirty="0" smtClean="0"/>
                        <a:t>(“Error…”)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600" dirty="0" smtClean="0"/>
                        <a:t>5)   You </a:t>
                      </a:r>
                      <a:r>
                        <a:rPr lang="en-US" sz="1600" dirty="0"/>
                        <a:t>can declare multiple exception e.g.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public void method()throws </a:t>
                      </a:r>
                      <a:r>
                        <a:rPr lang="en-US" sz="1600" dirty="0" err="1"/>
                        <a:t>IOException,SQLException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Java Custom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If you are creating your own Exception that is known as custom exception or user-defined exception.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Java custom exceptions are used to customize the exception according to user need.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By the help of custom exception, you can have your own exception and message.</a:t>
            </a:r>
          </a:p>
          <a:p>
            <a:r>
              <a:rPr lang="en-US" sz="2000" dirty="0" smtClean="0">
                <a:hlinkClick r:id="rId2" action="ppaction://hlinkfile"/>
              </a:rPr>
              <a:t>Example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 v/s  finally  v/s </a:t>
            </a:r>
            <a:r>
              <a:rPr lang="en-US" dirty="0" smtClean="0"/>
              <a:t>finalize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v/s Exception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76400"/>
            <a:ext cx="87452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457200"/>
            <a:ext cx="7391401" cy="13498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2971800"/>
            <a:ext cx="6751847" cy="3124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Some common examples: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 smtClean="0"/>
              <a:t>Divide by zero errors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 smtClean="0"/>
              <a:t>Accessing the elements of an array beyond its range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 smtClean="0"/>
              <a:t>Invalid input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 smtClean="0"/>
              <a:t>Hard disk crash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 smtClean="0"/>
              <a:t>Opening a non-existent file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 smtClean="0"/>
              <a:t>Invalid data entry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Exception?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n-US" dirty="0" smtClean="0"/>
              <a:t>An exception is an unexpected event that occurs during runtime and causes normal program flow to be disrupted.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Exceptions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powerful mechanism to handle the runtime errors.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Exception =</a:t>
            </a:r>
            <a:r>
              <a:rPr lang="en-US" sz="3200" dirty="0" smtClean="0"/>
              <a:t> an abnormal condition.</a:t>
            </a:r>
          </a:p>
          <a:p>
            <a:r>
              <a:rPr lang="en-US" sz="3200" dirty="0" smtClean="0"/>
              <a:t>Here exception is an event that disrupts the normal flow of the program. </a:t>
            </a:r>
          </a:p>
          <a:p>
            <a:r>
              <a:rPr lang="en-US" sz="3200" dirty="0" smtClean="0"/>
              <a:t>In Java exception is an </a:t>
            </a:r>
            <a:r>
              <a:rPr lang="en-US" sz="3200" b="1" dirty="0" smtClean="0">
                <a:solidFill>
                  <a:srgbClr val="FF0000"/>
                </a:solidFill>
              </a:rPr>
              <a:t>object </a:t>
            </a:r>
            <a:r>
              <a:rPr lang="en-US" sz="3200" dirty="0" smtClean="0"/>
              <a:t>which is thrown at runtime.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535987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Exception classes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57682"/>
            <a:ext cx="7924800" cy="51717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Types of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/>
              <a:t>Checked Exception: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The classes that extend </a:t>
            </a:r>
            <a:r>
              <a:rPr lang="en-US" sz="1800" dirty="0" err="1" smtClean="0"/>
              <a:t>Throwable</a:t>
            </a:r>
            <a:r>
              <a:rPr lang="en-US" sz="1800" dirty="0" smtClean="0"/>
              <a:t> class except </a:t>
            </a:r>
            <a:r>
              <a:rPr lang="en-US" sz="1800" dirty="0" err="1" smtClean="0"/>
              <a:t>RuntimeException</a:t>
            </a:r>
            <a:r>
              <a:rPr lang="en-US" sz="1800" dirty="0" smtClean="0"/>
              <a:t> and Error are known as checked exceptions </a:t>
            </a:r>
            <a:r>
              <a:rPr lang="en-US" sz="1800" dirty="0" err="1" smtClean="0">
                <a:solidFill>
                  <a:srgbClr val="FF0000"/>
                </a:solidFill>
              </a:rPr>
              <a:t>e.g.IOException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SQLException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etc.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Checked exceptions are </a:t>
            </a:r>
            <a:r>
              <a:rPr lang="en-US" sz="1800" b="1" dirty="0" smtClean="0">
                <a:solidFill>
                  <a:srgbClr val="FF0000"/>
                </a:solidFill>
              </a:rPr>
              <a:t>checked at compile-time</a:t>
            </a:r>
            <a:r>
              <a:rPr lang="en-US" sz="18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n-US" sz="1800" b="1" dirty="0" smtClean="0"/>
              <a:t>Unchecked Exception: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The classes that extend </a:t>
            </a:r>
            <a:r>
              <a:rPr lang="en-US" sz="1800" dirty="0" err="1" smtClean="0"/>
              <a:t>RuntimeException</a:t>
            </a:r>
            <a:r>
              <a:rPr lang="en-US" sz="1800" dirty="0" smtClean="0"/>
              <a:t> are known as unchecked exceptions e.g. </a:t>
            </a:r>
            <a:r>
              <a:rPr lang="en-US" sz="18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NullPointerException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etc.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Unchecked exceptions are </a:t>
            </a:r>
            <a:r>
              <a:rPr lang="en-US" sz="1800" b="1" dirty="0" smtClean="0">
                <a:solidFill>
                  <a:srgbClr val="FF0000"/>
                </a:solidFill>
              </a:rPr>
              <a:t>checked at runtime</a:t>
            </a:r>
            <a:r>
              <a:rPr lang="en-US" sz="18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n-US" sz="1800" b="1" dirty="0" smtClean="0"/>
              <a:t>Error:</a:t>
            </a:r>
            <a:r>
              <a:rPr lang="en-US" sz="1800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Error is irrecoverable e.g. </a:t>
            </a:r>
            <a:r>
              <a:rPr lang="en-US" sz="1800" dirty="0" err="1" smtClean="0">
                <a:solidFill>
                  <a:srgbClr val="FF0000"/>
                </a:solidFill>
              </a:rPr>
              <a:t>OutOfMemoryError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32080"/>
          <a:ext cx="8504238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582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FFFFFF"/>
                          </a:solidFill>
                        </a:rPr>
                        <a:t>Checked Exception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FFFFFF"/>
                          </a:solidFill>
                        </a:rPr>
                        <a:t>Unchecked Exception</a:t>
                      </a:r>
                    </a:p>
                  </a:txBody>
                  <a:tcPr marL="95250" marR="95250" marT="47625" marB="47625"/>
                </a:tc>
              </a:tr>
              <a:tr h="44902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Occur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at compile time.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Occur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at runtime.</a:t>
                      </a:r>
                    </a:p>
                  </a:txBody>
                  <a:tcPr marL="95250" marR="95250" marT="95250" marB="95250"/>
                </a:tc>
              </a:tr>
              <a:tr h="44902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Checked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by the compiler.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The compiler does not </a:t>
                      </a:r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check</a:t>
                      </a:r>
                      <a:endParaRPr lang="en-IN" sz="1600" dirty="0">
                        <a:solidFill>
                          <a:srgbClr val="111111"/>
                        </a:solidFill>
                      </a:endParaRPr>
                    </a:p>
                  </a:txBody>
                  <a:tcPr marL="95250" marR="95250" marT="95250" marB="95250"/>
                </a:tc>
              </a:tr>
              <a:tr h="1244011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Can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be handled at the time of compilation.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Cannot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be a catch or handle at the time of compilation, because they get generated by the mistakes in the program.</a:t>
                      </a:r>
                    </a:p>
                  </a:txBody>
                  <a:tcPr marL="95250" marR="95250" marT="95250" marB="95250"/>
                </a:tc>
              </a:tr>
              <a:tr h="714018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They are the sub-class of the exception class.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Not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a part of the Exception class.</a:t>
                      </a:r>
                    </a:p>
                  </a:txBody>
                  <a:tcPr marL="95250" marR="95250" marT="95250" marB="95250"/>
                </a:tc>
              </a:tr>
              <a:tr h="714018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Here, the JVM needs the exception to catch and handle.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Here, the JVM does not require the exception to catch and handle.</a:t>
                      </a:r>
                    </a:p>
                  </a:txBody>
                  <a:tcPr marL="95250" marR="95250" marT="95250" marB="95250"/>
                </a:tc>
              </a:tr>
              <a:tr h="2568993"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Examples of Checked exceptions</a:t>
                      </a:r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: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 File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Not Found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 No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Such Field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Interrupted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No Such Method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Class Not Found Exception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Examples of Unchecked Exceptions</a:t>
                      </a:r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: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 smtClean="0">
                          <a:solidFill>
                            <a:srgbClr val="111111"/>
                          </a:solidFill>
                        </a:rPr>
                        <a:t>No 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Such Element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Undeclared </a:t>
                      </a:r>
                      <a:r>
                        <a:rPr lang="en-IN" sz="1600" dirty="0" err="1">
                          <a:solidFill>
                            <a:srgbClr val="111111"/>
                          </a:solidFill>
                        </a:rPr>
                        <a:t>Throwable</a:t>
                      </a: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Empty Stack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Arithmetic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Null Pointer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Array Index Out of Bounds Exception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IN" sz="1600" dirty="0">
                          <a:solidFill>
                            <a:srgbClr val="111111"/>
                          </a:solidFill>
                        </a:rPr>
                        <a:t>Security Exception</a:t>
                      </a: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1439</TotalTime>
  <Words>852</Words>
  <Application>Microsoft Office PowerPoint</Application>
  <PresentationFormat>On-screen Show (4:3)</PresentationFormat>
  <Paragraphs>245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Exception Handling</vt:lpstr>
      <vt:lpstr>Exception Handling</vt:lpstr>
      <vt:lpstr>Error v/s Exception</vt:lpstr>
      <vt:lpstr>What is an Exception?</vt:lpstr>
      <vt:lpstr>Exceptions Handling</vt:lpstr>
      <vt:lpstr>Slide 6</vt:lpstr>
      <vt:lpstr>Java Exception classes</vt:lpstr>
      <vt:lpstr>Types of Exception</vt:lpstr>
      <vt:lpstr>Slide 9</vt:lpstr>
      <vt:lpstr>Keywords of Exception Handling</vt:lpstr>
      <vt:lpstr>  try-catch block</vt:lpstr>
      <vt:lpstr>  Java try-catch</vt:lpstr>
      <vt:lpstr>Without exception handling</vt:lpstr>
      <vt:lpstr>Using Exception handling</vt:lpstr>
      <vt:lpstr>Multiple Catch block</vt:lpstr>
      <vt:lpstr>Nested try block</vt:lpstr>
      <vt:lpstr>Various Exceptions….</vt:lpstr>
      <vt:lpstr>finally block</vt:lpstr>
      <vt:lpstr>throw  v/s  throws</vt:lpstr>
      <vt:lpstr>Throw keyword</vt:lpstr>
      <vt:lpstr>Example</vt:lpstr>
      <vt:lpstr> Throws keywords</vt:lpstr>
      <vt:lpstr>Difference between throw &amp; throws</vt:lpstr>
      <vt:lpstr>Java Custom Exception</vt:lpstr>
      <vt:lpstr>final  v/s  finally  v/s finalize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Handling</dc:title>
  <dc:creator>Atmiya</dc:creator>
  <cp:lastModifiedBy>atmiya</cp:lastModifiedBy>
  <cp:revision>203</cp:revision>
  <dcterms:created xsi:type="dcterms:W3CDTF">2013-01-23T07:16:00Z</dcterms:created>
  <dcterms:modified xsi:type="dcterms:W3CDTF">2022-12-29T08:13:24Z</dcterms:modified>
</cp:coreProperties>
</file>