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7" r:id="rId2"/>
    <p:sldId id="280" r:id="rId3"/>
    <p:sldId id="286" r:id="rId4"/>
    <p:sldId id="291" r:id="rId5"/>
    <p:sldId id="283" r:id="rId6"/>
    <p:sldId id="281" r:id="rId7"/>
    <p:sldId id="258" r:id="rId8"/>
    <p:sldId id="259" r:id="rId9"/>
    <p:sldId id="278" r:id="rId10"/>
    <p:sldId id="260" r:id="rId11"/>
    <p:sldId id="288" r:id="rId12"/>
    <p:sldId id="262" r:id="rId13"/>
    <p:sldId id="264" r:id="rId14"/>
    <p:sldId id="290" r:id="rId15"/>
    <p:sldId id="284" r:id="rId16"/>
    <p:sldId id="265" r:id="rId17"/>
    <p:sldId id="272" r:id="rId18"/>
    <p:sldId id="273" r:id="rId19"/>
    <p:sldId id="269" r:id="rId20"/>
    <p:sldId id="270" r:id="rId21"/>
    <p:sldId id="271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80CD8-805B-4DFD-B726-4FC8228D43ED}" type="datetimeFigureOut">
              <a:rPr lang="en-US" smtClean="0"/>
              <a:pPr/>
              <a:t>06-Mar-23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91E05-B118-4BF3-8884-8F77FDCA55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425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91E05-B118-4BF3-8884-8F77FDCA554B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91E05-B118-4BF3-8884-8F77FDCA554B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5037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822F9-4027-474A-AEF4-62FEB70EE6EF}" type="datetimeFigureOut">
              <a:rPr lang="en-US" smtClean="0"/>
              <a:pPr/>
              <a:t>06-Mar-23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9CA047-B538-4D70-949E-B987FF330D5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822F9-4027-474A-AEF4-62FEB70EE6EF}" type="datetimeFigureOut">
              <a:rPr lang="en-US" smtClean="0"/>
              <a:pPr/>
              <a:t>06-Mar-23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9CA047-B538-4D70-949E-B987FF330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822F9-4027-474A-AEF4-62FEB70EE6EF}" type="datetimeFigureOut">
              <a:rPr lang="en-US" smtClean="0"/>
              <a:pPr/>
              <a:t>06-Mar-23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9CA047-B538-4D70-949E-B987FF330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06-Mar-23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9CA047-B538-4D70-949E-B987FF330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822F9-4027-474A-AEF4-62FEB70EE6EF}" type="datetimeFigureOut">
              <a:rPr lang="en-US" smtClean="0"/>
              <a:pPr/>
              <a:t>06-Mar-23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9CA047-B538-4D70-949E-B987FF330D5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822F9-4027-474A-AEF4-62FEB70EE6EF}" type="datetimeFigureOut">
              <a:rPr lang="en-US" smtClean="0"/>
              <a:pPr/>
              <a:t>06-Mar-23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9CA047-B538-4D70-949E-B987FF330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822F9-4027-474A-AEF4-62FEB70EE6EF}" type="datetimeFigureOut">
              <a:rPr lang="en-US" smtClean="0"/>
              <a:pPr/>
              <a:t>06-Mar-23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9CA047-B538-4D70-949E-B987FF330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822F9-4027-474A-AEF4-62FEB70EE6EF}" type="datetimeFigureOut">
              <a:rPr lang="en-US" smtClean="0"/>
              <a:pPr/>
              <a:t>06-Mar-23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9CA047-B538-4D70-949E-B987FF330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822F9-4027-474A-AEF4-62FEB70EE6EF}" type="datetimeFigureOut">
              <a:rPr lang="en-US" smtClean="0"/>
              <a:pPr/>
              <a:t>06-Mar-23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9CA047-B538-4D70-949E-B987FF330D5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822F9-4027-474A-AEF4-62FEB70EE6EF}" type="datetimeFigureOut">
              <a:rPr lang="en-US" smtClean="0"/>
              <a:pPr/>
              <a:t>06-Mar-23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9CA047-B538-4D70-949E-B987FF330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822F9-4027-474A-AEF4-62FEB70EE6EF}" type="datetimeFigureOut">
              <a:rPr lang="en-US" smtClean="0"/>
              <a:pPr/>
              <a:t>06-Mar-23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9CA047-B538-4D70-949E-B987FF330D5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06-Mar-23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Java_Ex/MultiThread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Java_Ex/Thread_Ex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Java_Ex/TestSleep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../Java_Ex/TestPriority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Unit – 3</a:t>
            </a:r>
            <a:br>
              <a:rPr lang="en-US" sz="3200" dirty="0" smtClean="0"/>
            </a:br>
            <a:r>
              <a:rPr lang="en-US" sz="3200" dirty="0" smtClean="0"/>
              <a:t>Part – 3</a:t>
            </a:r>
            <a:br>
              <a:rPr lang="en-US" sz="3200" dirty="0" smtClean="0"/>
            </a:br>
            <a:r>
              <a:rPr lang="en-US" sz="3200" dirty="0" smtClean="0"/>
              <a:t>Multithreading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Thread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five stages in thread life cycle:</a:t>
            </a:r>
          </a:p>
          <a:p>
            <a:pPr lvl="1"/>
            <a:r>
              <a:rPr lang="en-US" smtClean="0"/>
              <a:t>Newborn State</a:t>
            </a:r>
          </a:p>
          <a:p>
            <a:pPr lvl="1"/>
            <a:r>
              <a:rPr lang="en-US" smtClean="0"/>
              <a:t>Runnable State</a:t>
            </a:r>
          </a:p>
          <a:p>
            <a:pPr lvl="1"/>
            <a:r>
              <a:rPr lang="en-US" smtClean="0"/>
              <a:t>Running State</a:t>
            </a:r>
          </a:p>
          <a:p>
            <a:pPr lvl="1"/>
            <a:r>
              <a:rPr lang="en-US" smtClean="0"/>
              <a:t>Blocked State</a:t>
            </a:r>
          </a:p>
          <a:p>
            <a:pPr lvl="1"/>
            <a:r>
              <a:rPr lang="en-US" smtClean="0"/>
              <a:t>Dead State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ulti-threading, synchronization in programming using Java: Part 1 | by  Abhiroop Nandi Ray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5474"/>
            <a:ext cx="2762250" cy="4962526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0" y="0"/>
            <a:ext cx="5181600" cy="914400"/>
          </a:xfrm>
        </p:spPr>
        <p:txBody>
          <a:bodyPr/>
          <a:lstStyle/>
          <a:p>
            <a:r>
              <a:rPr lang="en-US" u="sng" dirty="0" smtClean="0"/>
              <a:t>Life cycle of Thread</a:t>
            </a:r>
            <a:endParaRPr lang="en-IN" u="sng" dirty="0"/>
          </a:p>
        </p:txBody>
      </p:sp>
      <p:pic>
        <p:nvPicPr>
          <p:cNvPr id="15362" name="Picture 2" descr="Life Cycle of Thread in Java | Thread State - Scientech Easy"/>
          <p:cNvPicPr>
            <a:picLocks noChangeAspect="1" noChangeArrowheads="1"/>
          </p:cNvPicPr>
          <p:nvPr/>
        </p:nvPicPr>
        <p:blipFill>
          <a:blip r:embed="rId3"/>
          <a:srcRect l="4000" t="4800" r="2667" b="10400"/>
          <a:stretch>
            <a:fillRect/>
          </a:stretch>
        </p:blipFill>
        <p:spPr bwMode="auto">
          <a:xfrm>
            <a:off x="3048000" y="914400"/>
            <a:ext cx="5867400" cy="55626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4414" y="-24"/>
            <a:ext cx="7498080" cy="857256"/>
          </a:xfrm>
        </p:spPr>
        <p:txBody>
          <a:bodyPr/>
          <a:lstStyle/>
          <a:p>
            <a:r>
              <a:rPr lang="en-US" dirty="0" smtClean="0"/>
              <a:t>Life Cycle….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785794"/>
            <a:ext cx="7498080" cy="607220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New :</a:t>
            </a:r>
          </a:p>
          <a:p>
            <a:pPr lvl="1"/>
            <a:r>
              <a:rPr lang="en-US" sz="2000" dirty="0" smtClean="0"/>
              <a:t>The thread is in new state if you create an instance of Thread class but before the invocation of start() method. 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Runnable</a:t>
            </a:r>
            <a:r>
              <a:rPr lang="en-US" sz="2400" b="1" dirty="0" smtClean="0">
                <a:solidFill>
                  <a:srgbClr val="FF0000"/>
                </a:solidFill>
              </a:rPr>
              <a:t> :</a:t>
            </a:r>
          </a:p>
          <a:p>
            <a:pPr lvl="1"/>
            <a:r>
              <a:rPr lang="en-US" sz="2000" dirty="0" smtClean="0"/>
              <a:t>The thread is in </a:t>
            </a:r>
            <a:r>
              <a:rPr lang="en-US" sz="2000" dirty="0" err="1" smtClean="0"/>
              <a:t>runnable</a:t>
            </a:r>
            <a:r>
              <a:rPr lang="en-US" sz="2000" dirty="0" smtClean="0"/>
              <a:t> state after invocation of start() method, but the thread scheduler has not selected it to be the running thread.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Running: </a:t>
            </a:r>
          </a:p>
          <a:p>
            <a:pPr lvl="1"/>
            <a:r>
              <a:rPr lang="en-US" sz="2000" dirty="0" smtClean="0"/>
              <a:t>The thread is in running state if the thread scheduler has selected it.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Non-</a:t>
            </a:r>
            <a:r>
              <a:rPr lang="en-US" sz="2400" b="1" dirty="0" err="1" smtClean="0">
                <a:solidFill>
                  <a:srgbClr val="FF0000"/>
                </a:solidFill>
              </a:rPr>
              <a:t>Runnable</a:t>
            </a:r>
            <a:r>
              <a:rPr lang="en-US" sz="2400" b="1" dirty="0" smtClean="0">
                <a:solidFill>
                  <a:srgbClr val="FF0000"/>
                </a:solidFill>
              </a:rPr>
              <a:t> (Blocked) :</a:t>
            </a:r>
          </a:p>
          <a:p>
            <a:pPr lvl="1"/>
            <a:r>
              <a:rPr lang="en-US" sz="2000" dirty="0" smtClean="0"/>
              <a:t>This is the state when the thread is still alive, but is currently not eligible to run.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Terminated :</a:t>
            </a:r>
          </a:p>
          <a:p>
            <a:pPr lvl="1"/>
            <a:r>
              <a:rPr lang="en-US" sz="2000" dirty="0" smtClean="0"/>
              <a:t>A thread is in terminated or dead state when its run() method exits.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4800600"/>
          </a:xfrm>
        </p:spPr>
        <p:txBody>
          <a:bodyPr/>
          <a:lstStyle/>
          <a:p>
            <a:r>
              <a:rPr lang="en-US" dirty="0" smtClean="0"/>
              <a:t>Java defines 2 ways to achieve multithreading :</a:t>
            </a:r>
          </a:p>
          <a:p>
            <a:pPr lvl="1"/>
            <a:r>
              <a:rPr lang="en-US" dirty="0" smtClean="0"/>
              <a:t>By extending the </a:t>
            </a:r>
            <a:r>
              <a:rPr lang="en-US" b="1" dirty="0" smtClean="0">
                <a:solidFill>
                  <a:srgbClr val="FF0000"/>
                </a:solidFill>
              </a:rPr>
              <a:t>Thread</a:t>
            </a:r>
            <a:r>
              <a:rPr lang="en-US" dirty="0" smtClean="0"/>
              <a:t> class itself.</a:t>
            </a:r>
          </a:p>
          <a:p>
            <a:pPr lvl="1"/>
            <a:r>
              <a:rPr lang="en-US" dirty="0"/>
              <a:t>By implementing the </a:t>
            </a:r>
            <a:r>
              <a:rPr lang="en-US" b="1" dirty="0">
                <a:solidFill>
                  <a:srgbClr val="FF0000"/>
                </a:solidFill>
              </a:rPr>
              <a:t>Runnable</a:t>
            </a:r>
            <a:r>
              <a:rPr lang="en-US" dirty="0"/>
              <a:t> interface</a:t>
            </a:r>
            <a:endParaRPr lang="en-US" dirty="0" smtClean="0"/>
          </a:p>
        </p:txBody>
      </p:sp>
      <p:pic>
        <p:nvPicPr>
          <p:cNvPr id="13314" name="Picture 2" descr="Multi Threading Archives - Shortic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657600"/>
            <a:ext cx="5562600" cy="2834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92" y="260648"/>
            <a:ext cx="7498080" cy="2880320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/>
              <a:t>Extending a Thread class :</a:t>
            </a:r>
          </a:p>
          <a:p>
            <a:pPr marL="82296" indent="0">
              <a:buNone/>
            </a:pPr>
            <a:r>
              <a:rPr lang="en-IN" sz="1800" dirty="0" smtClean="0"/>
              <a:t>	class </a:t>
            </a:r>
            <a:r>
              <a:rPr lang="en-IN" sz="1800" dirty="0"/>
              <a:t>Main extends </a:t>
            </a:r>
            <a:r>
              <a:rPr lang="en-IN" sz="1800" dirty="0" smtClean="0"/>
              <a:t>Thread</a:t>
            </a:r>
          </a:p>
          <a:p>
            <a:pPr marL="82296" indent="0">
              <a:buNone/>
            </a:pPr>
            <a:r>
              <a:rPr lang="en-IN" sz="1800" dirty="0" smtClean="0"/>
              <a:t>	{</a:t>
            </a:r>
          </a:p>
          <a:p>
            <a:pPr marL="82296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	 </a:t>
            </a:r>
            <a:r>
              <a:rPr lang="en-IN" sz="1800" dirty="0"/>
              <a:t>public void run() </a:t>
            </a:r>
            <a:endParaRPr lang="en-IN" sz="1800" dirty="0" smtClean="0"/>
          </a:p>
          <a:p>
            <a:pPr marL="82296" indent="0">
              <a:buNone/>
            </a:pPr>
            <a:r>
              <a:rPr lang="en-IN" sz="1800" dirty="0" smtClean="0"/>
              <a:t>		{</a:t>
            </a:r>
          </a:p>
          <a:p>
            <a:pPr marL="82296" indent="0">
              <a:buNone/>
            </a:pPr>
            <a:r>
              <a:rPr lang="en-IN" sz="1800" dirty="0" smtClean="0"/>
              <a:t>		 </a:t>
            </a:r>
            <a:r>
              <a:rPr lang="en-IN" sz="1800" dirty="0" err="1"/>
              <a:t>System.out.println</a:t>
            </a:r>
            <a:r>
              <a:rPr lang="en-IN" sz="1800" dirty="0"/>
              <a:t>("This code is running in a thread"); </a:t>
            </a:r>
            <a:endParaRPr lang="en-IN" sz="1800" dirty="0" smtClean="0"/>
          </a:p>
          <a:p>
            <a:pPr marL="82296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	}</a:t>
            </a:r>
          </a:p>
          <a:p>
            <a:pPr marL="82296" indent="0">
              <a:buNone/>
            </a:pPr>
            <a:r>
              <a:rPr lang="en-IN" sz="1800" dirty="0" smtClean="0"/>
              <a:t> 	}</a:t>
            </a: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1108" y="3501008"/>
            <a:ext cx="7498080" cy="288032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 smtClean="0"/>
              <a:t>Implementing Runnable interface :</a:t>
            </a:r>
          </a:p>
          <a:p>
            <a:pPr marL="82296" indent="0">
              <a:buNone/>
            </a:pPr>
            <a:r>
              <a:rPr lang="en-IN" sz="1800" dirty="0" smtClean="0"/>
              <a:t>	</a:t>
            </a:r>
            <a:r>
              <a:rPr lang="en-IN" sz="1800" dirty="0"/>
              <a:t>class Main implements Runnable </a:t>
            </a:r>
            <a:endParaRPr lang="en-IN" sz="1800" dirty="0" smtClean="0"/>
          </a:p>
          <a:p>
            <a:pPr marL="82296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{</a:t>
            </a:r>
          </a:p>
          <a:p>
            <a:pPr marL="82296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	 </a:t>
            </a:r>
            <a:r>
              <a:rPr lang="en-IN" sz="1800" dirty="0"/>
              <a:t>public void run</a:t>
            </a:r>
            <a:r>
              <a:rPr lang="en-IN" sz="1800" dirty="0" smtClean="0"/>
              <a:t>()</a:t>
            </a:r>
          </a:p>
          <a:p>
            <a:pPr marL="82296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	 {</a:t>
            </a:r>
          </a:p>
          <a:p>
            <a:pPr marL="82296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	 </a:t>
            </a:r>
            <a:r>
              <a:rPr lang="en-IN" sz="1800" dirty="0" err="1"/>
              <a:t>System.out.println</a:t>
            </a:r>
            <a:r>
              <a:rPr lang="en-IN" sz="1800" dirty="0"/>
              <a:t>("This code is running in a thread"); </a:t>
            </a:r>
            <a:endParaRPr lang="en-IN" sz="1800" dirty="0" smtClean="0"/>
          </a:p>
          <a:p>
            <a:pPr marL="82296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	 }</a:t>
            </a:r>
          </a:p>
          <a:p>
            <a:pPr marL="82296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 </a:t>
            </a: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52240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337" y="214290"/>
            <a:ext cx="8726381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-24"/>
            <a:ext cx="7498080" cy="857256"/>
          </a:xfrm>
        </p:spPr>
        <p:txBody>
          <a:bodyPr/>
          <a:lstStyle/>
          <a:p>
            <a:r>
              <a:rPr lang="en-US" dirty="0" smtClean="0"/>
              <a:t>Thread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57232"/>
            <a:ext cx="7498080" cy="539116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Thread() : 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/>
              <a:t>Allocates a new  Thread object.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Thread(String name):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/>
              <a:t>Allocates a new Thread object with user define name.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Thread(</a:t>
            </a:r>
            <a:r>
              <a:rPr lang="en-US" sz="2400" b="1" dirty="0" err="1" smtClean="0">
                <a:solidFill>
                  <a:srgbClr val="FF0000"/>
                </a:solidFill>
              </a:rPr>
              <a:t>Runnable</a:t>
            </a:r>
            <a:r>
              <a:rPr lang="en-US" sz="2400" b="1" dirty="0" smtClean="0">
                <a:solidFill>
                  <a:srgbClr val="FF0000"/>
                </a:solidFill>
              </a:rPr>
              <a:t> target): </a:t>
            </a:r>
          </a:p>
          <a:p>
            <a:pPr>
              <a:buNone/>
            </a:pPr>
            <a:r>
              <a:rPr lang="en-US" sz="2400" dirty="0" smtClean="0"/>
              <a:t>	Allocates a new Thread object</a:t>
            </a:r>
          </a:p>
          <a:p>
            <a:pPr>
              <a:buNone/>
            </a:pPr>
            <a:r>
              <a:rPr lang="en-US" sz="2400" dirty="0" smtClean="0"/>
              <a:t>	target - the object	whose run method is called.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Thread(</a:t>
            </a:r>
            <a:r>
              <a:rPr lang="en-US" sz="2400" b="1" dirty="0" err="1" smtClean="0">
                <a:solidFill>
                  <a:srgbClr val="FF0000"/>
                </a:solidFill>
              </a:rPr>
              <a:t>Runnable</a:t>
            </a:r>
            <a:r>
              <a:rPr lang="en-US" sz="2400" b="1" dirty="0" smtClean="0">
                <a:solidFill>
                  <a:srgbClr val="FF0000"/>
                </a:solidFill>
              </a:rPr>
              <a:t> target, String name):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/>
              <a:t>Allocates a new Thread object</a:t>
            </a:r>
          </a:p>
          <a:p>
            <a:pPr>
              <a:buNone/>
            </a:pPr>
            <a:r>
              <a:rPr lang="en-US" sz="2400" dirty="0" smtClean="0"/>
              <a:t>	target - the object whose run method is called. </a:t>
            </a:r>
          </a:p>
          <a:p>
            <a:pPr>
              <a:buNone/>
            </a:pPr>
            <a:r>
              <a:rPr lang="en-US" sz="2400" dirty="0" smtClean="0"/>
              <a:t>    name - the name of the new thread.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1414"/>
            <a:ext cx="749808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Methods…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2976" y="857233"/>
          <a:ext cx="7786742" cy="6017298"/>
        </p:xfrm>
        <a:graphic>
          <a:graphicData uri="http://schemas.openxmlformats.org/drawingml/2006/table">
            <a:tbl>
              <a:tblPr/>
              <a:tblGrid>
                <a:gridCol w="2571768"/>
                <a:gridCol w="5214974"/>
              </a:tblGrid>
              <a:tr h="44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2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Method Name</a:t>
                      </a:r>
                      <a:endParaRPr kumimoji="0" lang="en-IN" sz="2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2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kumimoji="0" lang="en-IN" sz="2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setName</a:t>
                      </a:r>
                      <a:r>
                        <a:rPr kumimoji="0" lang="en-IN" sz="2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to give </a:t>
                      </a:r>
                      <a:r>
                        <a:rPr kumimoji="0" lang="en-IN" sz="2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 name to thread</a:t>
                      </a:r>
                      <a:endParaRPr kumimoji="0" lang="en-IN" sz="2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kumimoji="0" lang="en-IN" sz="2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return thread's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getPriority</a:t>
                      </a:r>
                      <a:r>
                        <a:rPr kumimoji="0" lang="en-IN" sz="2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return thread's 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2800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setPriority</a:t>
                      </a:r>
                      <a:r>
                        <a:rPr kumimoji="0" lang="en-US" sz="2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n-IN" sz="2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2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Set priority of thread</a:t>
                      </a:r>
                      <a:endParaRPr kumimoji="0" lang="en-IN" sz="2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8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isAlive</a:t>
                      </a:r>
                      <a:r>
                        <a:rPr kumimoji="0" lang="en-IN" sz="2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checks if thread is still running or not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join( )</a:t>
                      </a:r>
                      <a:endParaRPr kumimoji="0" lang="en-IN" sz="2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Wait for a thread to end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run( )</a:t>
                      </a:r>
                      <a:endParaRPr kumimoji="0" lang="en-IN" sz="2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Entry </a:t>
                      </a:r>
                      <a:r>
                        <a:rPr kumimoji="0" lang="en-IN" sz="2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point for a thread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sleep()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suspend thread for a specified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8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start()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start a thread by calling run() method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1538" y="2071678"/>
          <a:ext cx="7858180" cy="3626422"/>
        </p:xfrm>
        <a:graphic>
          <a:graphicData uri="http://schemas.openxmlformats.org/drawingml/2006/table">
            <a:tbl>
              <a:tblPr/>
              <a:tblGrid>
                <a:gridCol w="2643206"/>
                <a:gridCol w="5214974"/>
              </a:tblGrid>
              <a:tr h="5863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Method Name</a:t>
                      </a:r>
                      <a:endParaRPr kumimoji="0" lang="en-IN" sz="2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kumimoji="0" lang="en-IN" sz="2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3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resume()</a:t>
                      </a:r>
                      <a:endParaRPr kumimoji="0" lang="en-IN" sz="2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Resumes this Thread’s execution.</a:t>
                      </a:r>
                      <a:endParaRPr kumimoji="0" lang="en-IN" sz="2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7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suspend()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Suspends this Thread's execution. </a:t>
                      </a:r>
                      <a:endParaRPr kumimoji="0" lang="en-IN" sz="2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void yield() </a:t>
                      </a:r>
                      <a:br>
                        <a:rPr kumimoji="0" lang="en-US" sz="2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</a:t>
                      </a:r>
                      <a:endParaRPr kumimoji="0" lang="en-IN" sz="28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Causes the currently executing thread object to temporarily pause and allow other threads to execute.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Create Thread by Extending Thread: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First way to create a thread is to create a new class that extends Thread, and then to create an instance of that class.</a:t>
            </a:r>
          </a:p>
          <a:p>
            <a:r>
              <a:rPr lang="en-US" sz="2800" dirty="0" smtClean="0"/>
              <a:t>The extending class must override the run() method, which is the entry point for the new thread. </a:t>
            </a:r>
          </a:p>
          <a:p>
            <a:r>
              <a:rPr lang="en-US" sz="2800" dirty="0" smtClean="0"/>
              <a:t>It must also call start( ) to begin execution of the new thread.</a:t>
            </a:r>
          </a:p>
          <a:p>
            <a:r>
              <a:rPr lang="en-US" sz="2800" dirty="0" smtClean="0">
                <a:hlinkClick r:id="rId2" action="ppaction://hlinkfile"/>
              </a:rPr>
              <a:t>Example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0" y="1690688"/>
            <a:ext cx="7667524" cy="431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Create Thread by Implementing 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easiest way to create a thread is to create a class that implements the </a:t>
            </a:r>
            <a:r>
              <a:rPr lang="en-US" sz="2800" dirty="0" err="1" smtClean="0"/>
              <a:t>Runnable</a:t>
            </a:r>
            <a:r>
              <a:rPr lang="en-US" sz="2800" dirty="0" smtClean="0"/>
              <a:t> interface.</a:t>
            </a:r>
          </a:p>
          <a:p>
            <a:r>
              <a:rPr lang="en-US" sz="2800" dirty="0" smtClean="0"/>
              <a:t>To implement </a:t>
            </a:r>
            <a:r>
              <a:rPr lang="en-US" sz="2800" dirty="0" err="1" smtClean="0"/>
              <a:t>Runnable</a:t>
            </a:r>
            <a:r>
              <a:rPr lang="en-US" sz="2800" dirty="0" smtClean="0"/>
              <a:t>, a class needs to only implement a single method called run( ), which is declared like this: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public void run( )</a:t>
            </a:r>
          </a:p>
          <a:p>
            <a:pPr lvl="1"/>
            <a:r>
              <a:rPr lang="en-US" dirty="0" smtClean="0"/>
              <a:t>You will define the code that represents the new thread inside run() method. </a:t>
            </a:r>
          </a:p>
          <a:p>
            <a:r>
              <a:rPr lang="en-US" sz="2800" dirty="0" smtClean="0">
                <a:hlinkClick r:id="rId2" action="ppaction://hlinkfile"/>
              </a:rPr>
              <a:t>Example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285860"/>
            <a:ext cx="7498080" cy="5357850"/>
          </a:xfrm>
        </p:spPr>
        <p:txBody>
          <a:bodyPr>
            <a:noAutofit/>
          </a:bodyPr>
          <a:lstStyle/>
          <a:p>
            <a:r>
              <a:rPr lang="en-US" sz="2400" dirty="0" smtClean="0"/>
              <a:t>After creating a class that implements </a:t>
            </a:r>
            <a:r>
              <a:rPr lang="en-US" sz="2400" dirty="0" err="1" smtClean="0"/>
              <a:t>Runnable</a:t>
            </a:r>
            <a:r>
              <a:rPr lang="en-US" sz="2400" dirty="0" smtClean="0"/>
              <a:t>, have to instantiate an object of type </a:t>
            </a:r>
            <a:r>
              <a:rPr lang="en-US" sz="2400" b="1" dirty="0" smtClean="0">
                <a:solidFill>
                  <a:srgbClr val="FF0000"/>
                </a:solidFill>
              </a:rPr>
              <a:t>Thread</a:t>
            </a:r>
            <a:r>
              <a:rPr lang="en-US" sz="2400" dirty="0" smtClean="0"/>
              <a:t> from within that class. </a:t>
            </a:r>
          </a:p>
          <a:p>
            <a:r>
              <a:rPr lang="en-US" sz="2400" dirty="0" smtClean="0"/>
              <a:t>Thread defines several constructors. The one that we will use is shown here: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Thread(</a:t>
            </a:r>
            <a:r>
              <a:rPr lang="en-US" sz="2400" b="1" dirty="0" err="1" smtClean="0">
                <a:solidFill>
                  <a:srgbClr val="FF0000"/>
                </a:solidFill>
              </a:rPr>
              <a:t>Runnable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threadOb</a:t>
            </a:r>
            <a:r>
              <a:rPr lang="en-US" sz="2400" b="1" dirty="0" smtClean="0">
                <a:solidFill>
                  <a:srgbClr val="FF0000"/>
                </a:solidFill>
              </a:rPr>
              <a:t>, String </a:t>
            </a:r>
            <a:r>
              <a:rPr lang="en-US" sz="2400" b="1" dirty="0" err="1" smtClean="0">
                <a:solidFill>
                  <a:srgbClr val="FF0000"/>
                </a:solidFill>
              </a:rPr>
              <a:t>threadName</a:t>
            </a:r>
            <a:r>
              <a:rPr lang="en-US" sz="24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2400" dirty="0" smtClean="0"/>
              <a:t>Here, </a:t>
            </a:r>
            <a:r>
              <a:rPr lang="en-US" sz="2400" b="1" dirty="0" err="1" smtClean="0">
                <a:solidFill>
                  <a:srgbClr val="7030A0"/>
                </a:solidFill>
              </a:rPr>
              <a:t>threadOb</a:t>
            </a:r>
            <a:r>
              <a:rPr lang="en-US" sz="2400" dirty="0" smtClean="0"/>
              <a:t> is an instance of a class that implements the </a:t>
            </a:r>
            <a:r>
              <a:rPr lang="en-US" sz="2400" dirty="0" err="1" smtClean="0"/>
              <a:t>Runnable</a:t>
            </a:r>
            <a:r>
              <a:rPr lang="en-US" sz="2400" dirty="0" smtClean="0"/>
              <a:t> interface and the name of the new thread is specified by </a:t>
            </a:r>
            <a:r>
              <a:rPr lang="en-US" sz="2400" b="1" dirty="0" err="1" smtClean="0">
                <a:solidFill>
                  <a:srgbClr val="7030A0"/>
                </a:solidFill>
              </a:rPr>
              <a:t>threadName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After the new thread is created, it will not start running until you call its start( ) method, which is declared within Thread.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Sleep()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static void sleep(long </a:t>
            </a:r>
            <a:r>
              <a:rPr lang="en-US" dirty="0" err="1" smtClean="0"/>
              <a:t>miliseconds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to sleep(pause) a thread for the specified milliseconds of time.</a:t>
            </a:r>
          </a:p>
          <a:p>
            <a:r>
              <a:rPr lang="en-US" dirty="0" smtClean="0">
                <a:hlinkClick r:id="rId2" action="ppaction://hlinkfile"/>
              </a:rPr>
              <a:t>Example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3978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Priority of a Thread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28670"/>
            <a:ext cx="7498080" cy="5572164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Priorities are represented by a number between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IN" dirty="0" smtClean="0"/>
              <a:t> and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IN" b="1" dirty="0" smtClean="0"/>
              <a:t>Constants of  Thread class:</a:t>
            </a:r>
          </a:p>
          <a:p>
            <a:pPr lvl="1"/>
            <a:r>
              <a:rPr lang="en-IN" dirty="0" smtClean="0"/>
              <a:t>public static </a:t>
            </a:r>
            <a:r>
              <a:rPr lang="en-IN" dirty="0" err="1" smtClean="0"/>
              <a:t>int</a:t>
            </a:r>
            <a:r>
              <a:rPr lang="en-IN" dirty="0" smtClean="0"/>
              <a:t> MIN_PRIORITY</a:t>
            </a:r>
          </a:p>
          <a:p>
            <a:pPr lvl="1"/>
            <a:r>
              <a:rPr lang="en-IN" dirty="0" smtClean="0"/>
              <a:t>public static </a:t>
            </a:r>
            <a:r>
              <a:rPr lang="en-IN" dirty="0" err="1" smtClean="0"/>
              <a:t>int</a:t>
            </a:r>
            <a:r>
              <a:rPr lang="en-IN" dirty="0" smtClean="0"/>
              <a:t> NORM_PRIORITY</a:t>
            </a:r>
          </a:p>
          <a:p>
            <a:pPr lvl="1"/>
            <a:r>
              <a:rPr lang="en-IN" dirty="0" smtClean="0"/>
              <a:t>public static </a:t>
            </a:r>
            <a:r>
              <a:rPr lang="en-IN" dirty="0" err="1" smtClean="0"/>
              <a:t>int</a:t>
            </a:r>
            <a:r>
              <a:rPr lang="en-IN" dirty="0" smtClean="0"/>
              <a:t> MAX_PRIORITY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Default priority of a thread is 5 (NORM_PRIORITY).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 value of MIN_PRIORITY is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IN" dirty="0" smtClean="0"/>
              <a:t> and the value of MAX_PRIORITY is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>
                <a:hlinkClick r:id="rId2" action="ppaction://hlinkfile"/>
              </a:rPr>
              <a:t>Example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 and Multithreading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Multitasking refers to a computer’s ability to perform multiple jobs concurrently</a:t>
            </a:r>
          </a:p>
          <a:p>
            <a:pPr lvl="1"/>
            <a:r>
              <a:rPr lang="en-US" dirty="0" smtClean="0"/>
              <a:t>More than one program are running concurrently</a:t>
            </a:r>
          </a:p>
          <a:p>
            <a:r>
              <a:rPr lang="en-US" dirty="0" smtClean="0"/>
              <a:t>A thread is s single sequence of execution within a program</a:t>
            </a:r>
          </a:p>
          <a:p>
            <a:r>
              <a:rPr lang="en-US" dirty="0" smtClean="0"/>
              <a:t>Multithreading refers to multiple threads of control within a single program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Multithreading In Java? Detailed Explanation {2022}- CodeEaz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405166"/>
            <a:ext cx="7162800" cy="60337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v/s Thread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52574"/>
            <a:ext cx="8042420" cy="466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835824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Multithreading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Multithreading in Java is a process of executing multiple threads simultaneously.</a:t>
            </a:r>
          </a:p>
          <a:p>
            <a:r>
              <a:rPr lang="en-IN" dirty="0" smtClean="0"/>
              <a:t>Thread is basically a </a:t>
            </a:r>
            <a:r>
              <a:rPr lang="en-IN" b="1" dirty="0" smtClean="0">
                <a:solidFill>
                  <a:srgbClr val="FF0000"/>
                </a:solidFill>
              </a:rPr>
              <a:t>lightweight sub-process</a:t>
            </a:r>
            <a:r>
              <a:rPr lang="en-IN" dirty="0" smtClean="0"/>
              <a:t>, a smallest unit of processing.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Multiprocessing and multithreading, both are used to achieve multitasking.</a:t>
            </a:r>
          </a:p>
          <a:p>
            <a:r>
              <a:rPr lang="en-IN" dirty="0" smtClean="0"/>
              <a:t>Java Multithreading is mostly </a:t>
            </a:r>
            <a:r>
              <a:rPr lang="en-IN" b="1" dirty="0" smtClean="0">
                <a:solidFill>
                  <a:srgbClr val="FF0000"/>
                </a:solidFill>
              </a:rPr>
              <a:t>used in games, animation </a:t>
            </a:r>
            <a:r>
              <a:rPr lang="en-IN" dirty="0" smtClean="0"/>
              <a:t>etc.</a:t>
            </a:r>
          </a:p>
          <a:p>
            <a:r>
              <a:rPr lang="en-US" dirty="0" smtClean="0"/>
              <a:t>When main() method is called a thread known as main thread is created to execute the program.</a:t>
            </a:r>
          </a:p>
          <a:p>
            <a:r>
              <a:rPr lang="en-US" dirty="0" smtClean="0"/>
              <a:t>It is the OS which schedules the threads to be processed by the processor. So the scheduling behavior is dependent on the OS.</a:t>
            </a:r>
          </a:p>
          <a:p>
            <a:r>
              <a:rPr lang="en-US" dirty="0" smtClean="0"/>
              <a:t>Nothing can be guaranteed about the threads execution.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1414"/>
            <a:ext cx="7498080" cy="571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 thread?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642918"/>
            <a:ext cx="7640956" cy="600079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Threads are separate parts of execution which are functionally independent of each other.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Multithreading</a:t>
            </a:r>
            <a:r>
              <a:rPr lang="en-US" sz="2400" dirty="0" smtClean="0"/>
              <a:t> as the name itself tells that it is regarding, multi tasks(thread).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FF0000"/>
                </a:solidFill>
              </a:rPr>
              <a:t>process:</a:t>
            </a:r>
            <a:r>
              <a:rPr lang="en-US" sz="2400" b="1" dirty="0" smtClean="0"/>
              <a:t>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A process consists of the memory space allocated by the operating system that can contain one or more threads.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A thread cannot exist on its own; it must be a part of a process.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A process remains running until all of the threads are done executing.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FF0000"/>
                </a:solidFill>
              </a:rPr>
              <a:t>Use: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Multithreading enables you to write very efficient programs that make maximum use of the CPU, because idle time can be kept to a minimum.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1462"/>
            <a:ext cx="7498080" cy="1143000"/>
          </a:xfrm>
        </p:spPr>
        <p:txBody>
          <a:bodyPr/>
          <a:lstStyle/>
          <a:p>
            <a:r>
              <a:rPr lang="en-US" dirty="0" smtClean="0"/>
              <a:t>Thread </a:t>
            </a:r>
            <a:endParaRPr lang="en-IN" dirty="0"/>
          </a:p>
        </p:txBody>
      </p:sp>
      <p:pic>
        <p:nvPicPr>
          <p:cNvPr id="17410" name="Picture 2" descr="Multithreading in Java - javat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14400"/>
            <a:ext cx="5124450" cy="5467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606</TotalTime>
  <Words>725</Words>
  <Application>Microsoft Office PowerPoint</Application>
  <PresentationFormat>On-screen Show (4:3)</PresentationFormat>
  <Paragraphs>144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Unit – 3 Part – 3 Multithreading</vt:lpstr>
      <vt:lpstr>Multithreading</vt:lpstr>
      <vt:lpstr>Multitasking and Multithreading</vt:lpstr>
      <vt:lpstr>Slide 4</vt:lpstr>
      <vt:lpstr>Process v/s Thread</vt:lpstr>
      <vt:lpstr>Multithreading</vt:lpstr>
      <vt:lpstr>Multithreading</vt:lpstr>
      <vt:lpstr>What is a thread?</vt:lpstr>
      <vt:lpstr>Thread </vt:lpstr>
      <vt:lpstr>Life cycle of Thread</vt:lpstr>
      <vt:lpstr>Life cycle of Thread</vt:lpstr>
      <vt:lpstr>Life Cycle….</vt:lpstr>
      <vt:lpstr>Creating a Thread</vt:lpstr>
      <vt:lpstr>Slide 14</vt:lpstr>
      <vt:lpstr>Slide 15</vt:lpstr>
      <vt:lpstr>Thread Class</vt:lpstr>
      <vt:lpstr>Methods…</vt:lpstr>
      <vt:lpstr>Methods…</vt:lpstr>
      <vt:lpstr>Create Thread by Extending Thread:</vt:lpstr>
      <vt:lpstr>Create Thread by Implementing Runnable</vt:lpstr>
      <vt:lpstr>Cont… </vt:lpstr>
      <vt:lpstr>Using Sleep()</vt:lpstr>
      <vt:lpstr>Priority of a Thread  </vt:lpstr>
    </vt:vector>
  </TitlesOfParts>
  <Company>abc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admin</dc:creator>
  <cp:lastModifiedBy>atmiya</cp:lastModifiedBy>
  <cp:revision>111</cp:revision>
  <dcterms:created xsi:type="dcterms:W3CDTF">2015-02-14T02:28:41Z</dcterms:created>
  <dcterms:modified xsi:type="dcterms:W3CDTF">2023-03-06T05:31:36Z</dcterms:modified>
</cp:coreProperties>
</file>