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62" r:id="rId4"/>
    <p:sldId id="290" r:id="rId5"/>
    <p:sldId id="264" r:id="rId6"/>
    <p:sldId id="265" r:id="rId7"/>
    <p:sldId id="266" r:id="rId8"/>
    <p:sldId id="267" r:id="rId9"/>
    <p:sldId id="268" r:id="rId10"/>
    <p:sldId id="273" r:id="rId11"/>
    <p:sldId id="285" r:id="rId12"/>
    <p:sldId id="283" r:id="rId13"/>
    <p:sldId id="277" r:id="rId14"/>
    <p:sldId id="287" r:id="rId15"/>
    <p:sldId id="286" r:id="rId16"/>
    <p:sldId id="280" r:id="rId17"/>
    <p:sldId id="281" r:id="rId18"/>
    <p:sldId id="288" r:id="rId19"/>
    <p:sldId id="291" r:id="rId20"/>
    <p:sldId id="289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998FD-581F-4BA7-A6A6-E09430EADF41}" type="datetimeFigureOut">
              <a:rPr lang="en-US" smtClean="0"/>
              <a:pPr/>
              <a:t>09-Feb-23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524E-49E8-4DCC-A6DB-9F5B3AEC77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FB1BE-0C38-4210-A03D-BB274E3DDAFC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869950"/>
            <a:ext cx="4178300" cy="3133725"/>
          </a:xfrm>
          <a:solidFill>
            <a:srgbClr val="FFFFFF"/>
          </a:solidFill>
          <a:ln/>
        </p:spPr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066800" y="4308475"/>
            <a:ext cx="4772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28675"/>
            <a:endParaRPr lang="ko-KR" altLang="en-US" sz="2200">
              <a:latin typeface="Times New Roman;Times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58162-3B56-4352-8EFF-8FDD533B9528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869950"/>
            <a:ext cx="4178300" cy="3133725"/>
          </a:xfrm>
          <a:solidFill>
            <a:srgbClr val="FFFFFF"/>
          </a:solidFill>
          <a:ln/>
        </p:spPr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066800" y="4308475"/>
            <a:ext cx="4772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28675"/>
            <a:endParaRPr lang="ko-KR" altLang="en-US" sz="2200">
              <a:latin typeface="Times New Roman;Times" charset="0"/>
              <a:ea typeface="굴림" pitchFamily="34" charset="-127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C3C69-CBB1-42AC-AB31-D98CCD5A8683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/>
              <a:t>Represents </a:t>
            </a:r>
            <a:r>
              <a:rPr lang="en-GB" i="1" smtClean="0"/>
              <a:t>graphics context, </a:t>
            </a:r>
            <a:r>
              <a:rPr lang="en-GB" smtClean="0"/>
              <a:t>an abstraction of various </a:t>
            </a:r>
            <a:r>
              <a:rPr lang="en-GB" i="1" smtClean="0"/>
              <a:t>drawing surfaces</a:t>
            </a:r>
            <a:r>
              <a:rPr lang="en-GB" smtClean="0"/>
              <a:t>, e.g., screen, printer, off-screen image (an image stored in memory).</a:t>
            </a:r>
          </a:p>
          <a:p>
            <a:pPr lvl="1" eaLnBrk="1" hangingPunct="1"/>
            <a:r>
              <a:rPr lang="en-GB" smtClean="0"/>
              <a:t>Provide a rich set of graphics methods</a:t>
            </a:r>
            <a:endParaRPr lang="ko-KR" altLang="en-US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375F3-4406-4077-B67B-795B01CB6F8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2EB4B-4FE1-4932-84AE-AED2D602153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E0813-030C-4327-8B98-1467E6C6991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01122" cy="785818"/>
          </a:xfrm>
        </p:spPr>
        <p:txBody>
          <a:bodyPr/>
          <a:lstStyle>
            <a:lvl1pPr algn="l">
              <a:defRPr sz="4000" b="1">
                <a:solidFill>
                  <a:srgbClr val="7030A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5007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C8E3-BCBA-48C8-AC47-6709025F9B7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FA878-0B97-4BDD-9D55-E72E3017482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CDF37-0F71-4F17-B857-84193E797AB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CBC98-3002-44AC-AC61-24ABC3BABD6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6DD0C-F2EB-4F8B-A97E-74CA202592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331B-9825-4A98-9C5E-971A33732D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44A3F-9862-496B-A4FE-56A469547C7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948E32-981C-4F9E-B0F3-9252B2BDDCA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Java_Ex/Applet/First_Applet.java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85721" y="3167067"/>
            <a:ext cx="8643998" cy="1262065"/>
          </a:xfrm>
          <a:noFill/>
          <a:ln/>
        </p:spPr>
        <p:txBody>
          <a:bodyPr/>
          <a:lstStyle/>
          <a:p>
            <a:pPr algn="l"/>
            <a:r>
              <a:rPr lang="es-UY" sz="6600" b="1" dirty="0" smtClean="0">
                <a:solidFill>
                  <a:srgbClr val="7030A0"/>
                </a:solidFill>
              </a:rPr>
              <a:t>Applet Programming</a:t>
            </a:r>
            <a:endParaRPr lang="es-ES" sz="6600" b="1" dirty="0">
              <a:solidFill>
                <a:srgbClr val="7030A0"/>
              </a:solidFill>
            </a:endParaRP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857224" y="2214554"/>
            <a:ext cx="4778380" cy="928694"/>
          </a:xfrm>
        </p:spPr>
        <p:txBody>
          <a:bodyPr/>
          <a:lstStyle/>
          <a:p>
            <a:pPr algn="l"/>
            <a:r>
              <a:rPr lang="es-ES" sz="5400" b="1" dirty="0" err="1" smtClean="0"/>
              <a:t>Unit</a:t>
            </a:r>
            <a:r>
              <a:rPr lang="es-ES" sz="5400" b="1" dirty="0" smtClean="0"/>
              <a:t> - 4</a:t>
            </a:r>
            <a:endParaRPr lang="es-E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&lt;Applet&gt; tag parameters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501122" cy="5715040"/>
          </a:xfrm>
        </p:spPr>
        <p:txBody>
          <a:bodyPr/>
          <a:lstStyle/>
          <a:p>
            <a:r>
              <a:rPr lang="en-GB" dirty="0" smtClean="0"/>
              <a:t>The HTML applet tag contains the following parameters:</a:t>
            </a:r>
          </a:p>
          <a:p>
            <a:pPr lvl="1"/>
            <a:r>
              <a:rPr lang="en-GB" dirty="0" smtClean="0"/>
              <a:t>&lt;Applet code="name of .class file"</a:t>
            </a:r>
          </a:p>
          <a:p>
            <a:pPr lvl="1"/>
            <a:r>
              <a:rPr lang="en-GB" dirty="0" smtClean="0"/>
              <a:t>	codebase="URL where code is loaded from"</a:t>
            </a:r>
          </a:p>
          <a:p>
            <a:pPr lvl="1"/>
            <a:r>
              <a:rPr lang="en-GB" dirty="0" smtClean="0"/>
              <a:t> 	name="applet identifier"</a:t>
            </a:r>
          </a:p>
          <a:p>
            <a:pPr lvl="1"/>
            <a:r>
              <a:rPr lang="en-GB" dirty="0" smtClean="0"/>
              <a:t> 	align="LEFT|RIGHT|CENTER</a:t>
            </a:r>
          </a:p>
          <a:p>
            <a:pPr lvl="1"/>
            <a:r>
              <a:rPr lang="en-GB" dirty="0" smtClean="0"/>
              <a:t> 	width="size in pixels"</a:t>
            </a:r>
          </a:p>
          <a:p>
            <a:pPr lvl="1"/>
            <a:r>
              <a:rPr lang="en-GB" dirty="0" smtClean="0"/>
              <a:t> 	height="size in pixels“&gt;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param</a:t>
            </a:r>
            <a:r>
              <a:rPr lang="en-GB" dirty="0" smtClean="0"/>
              <a:t> name=“aName1” value=“</a:t>
            </a:r>
            <a:r>
              <a:rPr lang="en-GB" dirty="0" err="1" smtClean="0"/>
              <a:t>aValue</a:t>
            </a:r>
            <a:r>
              <a:rPr lang="en-GB" dirty="0" smtClean="0"/>
              <a:t>”&gt;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param</a:t>
            </a:r>
            <a:r>
              <a:rPr lang="en-GB" dirty="0" smtClean="0"/>
              <a:t> name=“aName2” value=“</a:t>
            </a:r>
            <a:r>
              <a:rPr lang="en-GB" dirty="0" err="1" smtClean="0"/>
              <a:t>aValue</a:t>
            </a:r>
            <a:r>
              <a:rPr lang="en-GB" dirty="0" smtClean="0"/>
              <a:t>”&gt;</a:t>
            </a:r>
          </a:p>
          <a:p>
            <a:pPr lvl="1"/>
            <a:r>
              <a:rPr lang="en-GB" dirty="0" smtClean="0"/>
              <a:t>&lt;/Applet&gt;</a:t>
            </a: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AD67BABD-6F87-4139-B531-20D5A84E9FCD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Embedding Applet into HTML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501122" cy="5643602"/>
          </a:xfrm>
        </p:spPr>
        <p:txBody>
          <a:bodyPr/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&lt;title&gt;HTML applet Tag&lt;/title&gt; </a:t>
            </a:r>
          </a:p>
          <a:p>
            <a:r>
              <a:rPr lang="en-US" dirty="0" smtClean="0"/>
              <a:t>&lt;/head&gt; &lt;body&gt;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&lt;applet code="</a:t>
            </a:r>
            <a:r>
              <a:rPr lang="en-US" dirty="0" err="1" smtClean="0"/>
              <a:t>newClass.class</a:t>
            </a:r>
            <a:r>
              <a:rPr lang="en-US" dirty="0" smtClean="0"/>
              <a:t>" width="300" height="200"&gt; &lt;/applet&gt; 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	</a:t>
            </a:r>
            <a:endParaRPr lang="en-US" altLang="ko-KR" dirty="0" smtClean="0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3111A26D-D688-49C2-8075-3A41E83897F8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Graphics class belongs into java.awt package.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Methods: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Trebuchet MS" pitchFamily="34" charset="0"/>
              </a:rPr>
              <a:t>g.drawString(“Hello”, 20, 20);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latin typeface="Trebuchet MS" pitchFamily="34" charset="0"/>
              </a:rPr>
              <a:t>g.drawRect</a:t>
            </a:r>
            <a:r>
              <a:rPr lang="en-US" dirty="0" smtClean="0">
                <a:latin typeface="Trebuchet MS" pitchFamily="34" charset="0"/>
              </a:rPr>
              <a:t>(x, y, width, height);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latin typeface="Trebuchet MS" pitchFamily="34" charset="0"/>
              </a:rPr>
              <a:t>g.fillRect</a:t>
            </a:r>
            <a:r>
              <a:rPr lang="en-US" dirty="0" smtClean="0">
                <a:latin typeface="Trebuchet MS" pitchFamily="34" charset="0"/>
              </a:rPr>
              <a:t>(x, y, width, height);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latin typeface="Trebuchet MS" pitchFamily="34" charset="0"/>
              </a:rPr>
              <a:t>g.drawOval</a:t>
            </a:r>
            <a:r>
              <a:rPr lang="en-US" dirty="0" smtClean="0">
                <a:latin typeface="Trebuchet MS" pitchFamily="34" charset="0"/>
              </a:rPr>
              <a:t>(x, y, width, height);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latin typeface="Trebuchet MS" pitchFamily="34" charset="0"/>
              </a:rPr>
              <a:t>g.fillOval</a:t>
            </a:r>
            <a:r>
              <a:rPr lang="en-US" dirty="0" smtClean="0">
                <a:latin typeface="Trebuchet MS" pitchFamily="34" charset="0"/>
              </a:rPr>
              <a:t>(x, y, width, height);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err="1" smtClean="0">
                <a:latin typeface="Trebuchet MS" pitchFamily="34" charset="0"/>
              </a:rPr>
              <a:t>g.setColor</a:t>
            </a:r>
            <a:r>
              <a:rPr lang="en-US" dirty="0" smtClean="0">
                <a:latin typeface="Trebuchet MS" pitchFamily="34" charset="0"/>
              </a:rPr>
              <a:t>(</a:t>
            </a:r>
            <a:r>
              <a:rPr lang="en-US" dirty="0" err="1" smtClean="0">
                <a:latin typeface="Trebuchet MS" pitchFamily="34" charset="0"/>
              </a:rPr>
              <a:t>Color.red</a:t>
            </a:r>
            <a:r>
              <a:rPr lang="en-US" dirty="0" smtClean="0">
                <a:latin typeface="Trebuchet MS" pitchFamily="34" charset="0"/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3333" name="Text Box 11"/>
          <p:cNvSpPr txBox="1">
            <a:spLocks noChangeArrowheads="1"/>
          </p:cNvSpPr>
          <p:nvPr/>
        </p:nvSpPr>
        <p:spPr bwMode="auto">
          <a:xfrm>
            <a:off x="1000100" y="6338887"/>
            <a:ext cx="5715000" cy="5191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762000" y="3429000"/>
            <a:ext cx="5257800" cy="5191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13329" name="Text Box 13"/>
          <p:cNvSpPr txBox="1">
            <a:spLocks noChangeArrowheads="1"/>
          </p:cNvSpPr>
          <p:nvPr/>
        </p:nvSpPr>
        <p:spPr bwMode="auto">
          <a:xfrm>
            <a:off x="1643042" y="6000768"/>
            <a:ext cx="5943600" cy="5191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762000" y="4572000"/>
            <a:ext cx="6096000" cy="3693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762000" y="5257800"/>
            <a:ext cx="4953000" cy="519113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57950" y="3429000"/>
            <a:ext cx="609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6286512" y="4572008"/>
            <a:ext cx="5334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929322" y="5214950"/>
            <a:ext cx="533400" cy="381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5000628" y="5715016"/>
            <a:ext cx="533400" cy="609600"/>
          </a:xfrm>
          <a:prstGeom prst="irregularSeal1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215074" y="3929066"/>
            <a:ext cx="609600" cy="381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6215074" y="2714620"/>
            <a:ext cx="1981200" cy="5794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rebuchet MS" pitchFamily="34" charset="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F95067A3-FB30-48B4-B3A8-3FCECF0429EE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pitchFamily="34" charset="-127"/>
              </a:rPr>
              <a:t>Graphics Coordinate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072330" y="271462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>
                <a:latin typeface="Arial" pitchFamily="34" charset="0"/>
                <a:ea typeface="굴림" pitchFamily="34" charset="-127"/>
              </a:rPr>
              <a:t>height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4414" y="1428736"/>
            <a:ext cx="6000792" cy="4429156"/>
            <a:chOff x="1785918" y="1428736"/>
            <a:chExt cx="4643437" cy="3390900"/>
          </a:xfrm>
        </p:grpSpPr>
        <p:sp>
          <p:nvSpPr>
            <p:cNvPr id="20484" name="Rectangle 3"/>
            <p:cNvSpPr>
              <a:spLocks noChangeArrowheads="1"/>
            </p:cNvSpPr>
            <p:nvPr/>
          </p:nvSpPr>
          <p:spPr bwMode="auto">
            <a:xfrm>
              <a:off x="2162155" y="1849423"/>
              <a:ext cx="3962400" cy="2362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Text Box 4"/>
            <p:cNvSpPr txBox="1">
              <a:spLocks noChangeArrowheads="1"/>
            </p:cNvSpPr>
            <p:nvPr/>
          </p:nvSpPr>
          <p:spPr bwMode="auto">
            <a:xfrm>
              <a:off x="1803380" y="1428736"/>
              <a:ext cx="654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pitchFamily="34" charset="0"/>
                  <a:ea typeface="굴림" pitchFamily="34" charset="-127"/>
                </a:rPr>
                <a:t>(0,0)</a:t>
              </a:r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5791180" y="1441436"/>
              <a:ext cx="2984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pitchFamily="34" charset="0"/>
                  <a:ea typeface="굴림" pitchFamily="34" charset="-127"/>
                </a:rPr>
                <a:t>x</a:t>
              </a: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1785918" y="3767123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pitchFamily="34" charset="0"/>
                  <a:ea typeface="굴림" pitchFamily="34" charset="-127"/>
                </a:rPr>
                <a:t>y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813155" y="4452923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>
                  <a:latin typeface="Arial" pitchFamily="34" charset="0"/>
                  <a:ea typeface="굴림" pitchFamily="34" charset="-127"/>
                </a:rPr>
                <a:t>width</a:t>
              </a: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2162155" y="421162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rot="-5400000">
              <a:off x="6276955" y="169702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rot="-5400000">
              <a:off x="6276955" y="405922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6124555" y="421162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2162155" y="4414823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med"/>
              <a:tailEnd type="arrow" w="lg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rot="-5400000">
              <a:off x="5146655" y="3030523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med"/>
              <a:tailEnd type="arrow" w="lg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2441555" y="1646223"/>
              <a:ext cx="338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arrow" w="lg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rot="5400000">
              <a:off x="997724" y="2840817"/>
              <a:ext cx="1887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arrow" w="lg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42852"/>
          <a:ext cx="8572562" cy="636534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8728"/>
                <a:gridCol w="5474915"/>
                <a:gridCol w="1728919"/>
              </a:tblGrid>
              <a:tr h="7437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Line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g.drawLine</a:t>
                      </a:r>
                      <a:r>
                        <a:rPr lang="en-IN" sz="1800" dirty="0"/>
                        <a:t>(35, 45, 75, 95);</a:t>
                      </a:r>
                      <a:br>
                        <a:rPr lang="en-IN" sz="1800" dirty="0"/>
                      </a:br>
                      <a:r>
                        <a:rPr lang="en-IN" sz="1800" dirty="0" err="1"/>
                        <a:t>drawLine</a:t>
                      </a:r>
                      <a:r>
                        <a:rPr lang="en-IN" sz="1800" dirty="0"/>
                        <a:t>(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x1,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y1,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x2,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y2)</a:t>
                      </a:r>
                      <a:br>
                        <a:rPr lang="en-IN" sz="1800" dirty="0"/>
                      </a:br>
                      <a:r>
                        <a:rPr lang="en-IN" sz="1800" dirty="0" smtClean="0"/>
                        <a:t>Used </a:t>
                      </a:r>
                      <a:r>
                        <a:rPr lang="en-IN" sz="1800" dirty="0"/>
                        <a:t>to draw a straight line from point (x1,y1) to (x2,y2).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</a:tr>
              <a:tr h="92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/>
                        <a:t>Rectangle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/>
                        <a:t> 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g.drawRect</a:t>
                      </a:r>
                      <a:r>
                        <a:rPr lang="en-IN" sz="1800" dirty="0"/>
                        <a:t>(35, 45, 25, 35);</a:t>
                      </a:r>
                      <a:br>
                        <a:rPr lang="en-IN" sz="1800" dirty="0"/>
                      </a:br>
                      <a:r>
                        <a:rPr lang="en-IN" sz="1800" dirty="0" err="1"/>
                        <a:t>drawRect</a:t>
                      </a:r>
                      <a:r>
                        <a:rPr lang="en-IN" sz="1800" dirty="0"/>
                        <a:t>(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x,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y,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width,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length)</a:t>
                      </a:r>
                      <a:br>
                        <a:rPr lang="en-IN" sz="1800" dirty="0"/>
                      </a:br>
                      <a:r>
                        <a:rPr lang="en-IN" sz="1800" dirty="0" smtClean="0"/>
                        <a:t>Used </a:t>
                      </a:r>
                      <a:r>
                        <a:rPr lang="en-IN" sz="1800" dirty="0"/>
                        <a:t>to draw a rectangle with the upper left corner at (</a:t>
                      </a:r>
                      <a:r>
                        <a:rPr lang="en-IN" sz="1800" dirty="0" err="1"/>
                        <a:t>x,y</a:t>
                      </a:r>
                      <a:r>
                        <a:rPr lang="en-IN" sz="1800" dirty="0"/>
                        <a:t>) and with the specified width and length.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</a:tr>
              <a:tr h="92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Round Edge Rectangle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g.drawRoundRect</a:t>
                      </a:r>
                      <a:r>
                        <a:rPr lang="en-IN" sz="1800" dirty="0"/>
                        <a:t>(35,45,25,35,10,10);</a:t>
                      </a:r>
                      <a:br>
                        <a:rPr lang="en-IN" sz="1800" dirty="0"/>
                      </a:br>
                      <a:r>
                        <a:rPr lang="en-IN" sz="1800" dirty="0" err="1"/>
                        <a:t>drawRoundRect</a:t>
                      </a:r>
                      <a:r>
                        <a:rPr lang="en-IN" sz="1800" dirty="0"/>
                        <a:t>(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x,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y,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width, </a:t>
                      </a:r>
                      <a:r>
                        <a:rPr lang="en-IN" sz="1800" dirty="0" err="1" smtClean="0"/>
                        <a:t>int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dirty="0"/>
                        <a:t>length,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arcWidth</a:t>
                      </a:r>
                      <a:r>
                        <a:rPr lang="en-IN" sz="1800" dirty="0"/>
                        <a:t>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arcHeight</a:t>
                      </a:r>
                      <a:r>
                        <a:rPr lang="en-IN" sz="1800" dirty="0"/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/>
                        <a:t>Used to draw a rounded edged rectangle.  The amount of rounding is controlled by </a:t>
                      </a:r>
                      <a:r>
                        <a:rPr lang="en-IN" sz="1800" dirty="0" err="1"/>
                        <a:t>arcWidth</a:t>
                      </a:r>
                      <a:r>
                        <a:rPr lang="en-IN" sz="1800" dirty="0"/>
                        <a:t> and </a:t>
                      </a:r>
                      <a:r>
                        <a:rPr lang="en-IN" sz="1800" dirty="0" err="1"/>
                        <a:t>arcHeight</a:t>
                      </a:r>
                      <a:r>
                        <a:rPr lang="en-IN" sz="1800" dirty="0"/>
                        <a:t>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</a:tr>
              <a:tr h="11083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/>
                        <a:t>Oval / Circle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/>
                        <a:t> 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g.drawOval</a:t>
                      </a:r>
                      <a:r>
                        <a:rPr lang="en-IN" sz="1800" dirty="0"/>
                        <a:t>(25, 35, 25, 35);</a:t>
                      </a:r>
                      <a:br>
                        <a:rPr lang="en-IN" sz="1800" dirty="0"/>
                      </a:br>
                      <a:r>
                        <a:rPr lang="en-IN" sz="1800" dirty="0" err="1"/>
                        <a:t>g.drawOval</a:t>
                      </a:r>
                      <a:r>
                        <a:rPr lang="en-IN" sz="1800" dirty="0"/>
                        <a:t>(25, 35, 25, 25); </a:t>
                      </a:r>
                      <a:r>
                        <a:rPr lang="en-IN" sz="1600" dirty="0"/>
                        <a:t>→ circle</a:t>
                      </a:r>
                      <a:r>
                        <a:rPr lang="en-IN" sz="1800" dirty="0"/>
                        <a:t/>
                      </a:r>
                      <a:br>
                        <a:rPr lang="en-IN" sz="1800" dirty="0"/>
                      </a:br>
                      <a:r>
                        <a:rPr lang="en-IN" sz="1800" dirty="0" err="1"/>
                        <a:t>drawOval</a:t>
                      </a:r>
                      <a:r>
                        <a:rPr lang="en-IN" sz="1800" dirty="0"/>
                        <a:t>(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x,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y,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width,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length)</a:t>
                      </a:r>
                      <a:br>
                        <a:rPr lang="en-IN" sz="1800" dirty="0"/>
                      </a:br>
                      <a:r>
                        <a:rPr lang="en-IN" sz="1800" dirty="0" smtClean="0"/>
                        <a:t>Used </a:t>
                      </a:r>
                      <a:r>
                        <a:rPr lang="en-IN" sz="1800" dirty="0"/>
                        <a:t>to draw an oval inside an imaginary rectangle whose upper left corner is at (</a:t>
                      </a:r>
                      <a:r>
                        <a:rPr lang="en-IN" sz="1800" dirty="0" err="1"/>
                        <a:t>x,y</a:t>
                      </a:r>
                      <a:r>
                        <a:rPr lang="en-IN" sz="1800" dirty="0"/>
                        <a:t>).  To draw a circle keep the width and length the same.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 anchor="ctr"/>
                </a:tc>
              </a:tr>
            </a:tbl>
          </a:graphicData>
        </a:graphic>
      </p:graphicFrame>
      <p:pic>
        <p:nvPicPr>
          <p:cNvPr id="41991" name="Picture 1" descr="G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14290"/>
            <a:ext cx="1357322" cy="1066800"/>
          </a:xfrm>
          <a:prstGeom prst="rect">
            <a:avLst/>
          </a:prstGeom>
          <a:noFill/>
        </p:spPr>
      </p:pic>
      <p:pic>
        <p:nvPicPr>
          <p:cNvPr id="41990" name="Picture 2" descr="Gpi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500173"/>
            <a:ext cx="1357322" cy="1135185"/>
          </a:xfrm>
          <a:prstGeom prst="rect">
            <a:avLst/>
          </a:prstGeom>
          <a:noFill/>
        </p:spPr>
      </p:pic>
      <p:pic>
        <p:nvPicPr>
          <p:cNvPr id="41989" name="Picture 3" descr="Gpic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7034" y="2928934"/>
            <a:ext cx="1417917" cy="1357322"/>
          </a:xfrm>
          <a:prstGeom prst="rect">
            <a:avLst/>
          </a:prstGeom>
          <a:noFill/>
        </p:spPr>
      </p:pic>
      <p:pic>
        <p:nvPicPr>
          <p:cNvPr id="41988" name="Picture 4" descr="Gpic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714884"/>
            <a:ext cx="1500198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280294"/>
          <a:ext cx="8858312" cy="61227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14352"/>
                <a:gridCol w="5657411"/>
                <a:gridCol w="1786549"/>
              </a:tblGrid>
              <a:tr h="11711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/>
                        <a:t>Arc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/>
                        <a:t>g.drawArc(35, 45, 75, 95, 0, 90);</a:t>
                      </a:r>
                      <a:br>
                        <a:rPr lang="en-IN" sz="2000" dirty="0"/>
                      </a:br>
                      <a:r>
                        <a:rPr lang="en-IN" sz="2000" dirty="0" err="1"/>
                        <a:t>drawArc</a:t>
                      </a:r>
                      <a:r>
                        <a:rPr lang="en-IN" sz="2000" dirty="0"/>
                        <a:t>(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x,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y,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width,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smtClean="0"/>
                        <a:t>length, </a:t>
                      </a:r>
                      <a:r>
                        <a:rPr lang="en-IN" sz="2000" dirty="0" err="1" smtClean="0"/>
                        <a:t>int</a:t>
                      </a:r>
                      <a:r>
                        <a:rPr lang="en-IN" sz="2000" dirty="0" smtClean="0"/>
                        <a:t> </a:t>
                      </a:r>
                      <a:r>
                        <a:rPr lang="en-IN" sz="2000" dirty="0" err="1"/>
                        <a:t>startAngle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arcAngle</a:t>
                      </a:r>
                      <a:r>
                        <a:rPr lang="en-IN" sz="2000" dirty="0"/>
                        <a:t>)</a:t>
                      </a:r>
                      <a:br>
                        <a:rPr lang="en-IN" sz="2000" dirty="0"/>
                      </a:br>
                      <a:r>
                        <a:rPr lang="en-IN" sz="2000" dirty="0" smtClean="0"/>
                        <a:t>Used </a:t>
                      </a:r>
                      <a:r>
                        <a:rPr lang="en-IN" sz="2000" dirty="0"/>
                        <a:t>to draw an arc inside an imaginary rectangle whose upper left corner is at (</a:t>
                      </a:r>
                      <a:r>
                        <a:rPr lang="en-IN" sz="2000" dirty="0" err="1"/>
                        <a:t>x,y</a:t>
                      </a:r>
                      <a:r>
                        <a:rPr lang="en-IN" sz="2000" dirty="0"/>
                        <a:t>). 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/>
                </a:tc>
              </a:tr>
              <a:tr h="21840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/>
                        <a:t>Polygon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[ ] x = {20, 35, 50, 65, 80, 95};</a:t>
                      </a:r>
                      <a:br>
                        <a:rPr lang="en-IN" sz="2000" dirty="0"/>
                      </a:b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[ ] y = {60, 105, 105, 110, 95, 95};</a:t>
                      </a:r>
                      <a:br>
                        <a:rPr lang="en-IN" sz="2000" dirty="0"/>
                      </a:br>
                      <a:r>
                        <a:rPr lang="en-IN" sz="2000" dirty="0" err="1"/>
                        <a:t>g.drawPolygon</a:t>
                      </a:r>
                      <a:r>
                        <a:rPr lang="en-IN" sz="2000" dirty="0"/>
                        <a:t>(x, y, 6);</a:t>
                      </a:r>
                      <a:br>
                        <a:rPr lang="en-IN" sz="2000" dirty="0"/>
                      </a:br>
                      <a:r>
                        <a:rPr lang="en-IN" sz="2000" dirty="0" err="1"/>
                        <a:t>drawPolygon</a:t>
                      </a:r>
                      <a:r>
                        <a:rPr lang="en-IN" sz="2000" dirty="0"/>
                        <a:t>(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x[ ],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y[ ],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n)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/>
                        <a:t>Used to draw a polygon created by n line segments.  The command will close the polygon.  (x-coordinates go in one array with accompanying y-coordinates in the other)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/>
                </a:tc>
              </a:tr>
              <a:tr h="16716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/>
                        <a:t>String</a:t>
                      </a:r>
                      <a:br>
                        <a:rPr lang="en-IN" sz="2000" dirty="0"/>
                      </a:br>
                      <a:r>
                        <a:rPr lang="en-IN" sz="2000" dirty="0"/>
                        <a:t>(text)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/>
                        <a:t>g.drawString</a:t>
                      </a:r>
                      <a:r>
                        <a:rPr lang="en-IN" sz="2000" dirty="0"/>
                        <a:t>("Java is cool!", 40, 70);</a:t>
                      </a:r>
                      <a:br>
                        <a:rPr lang="en-IN" sz="2000" dirty="0"/>
                      </a:br>
                      <a:r>
                        <a:rPr lang="en-IN" sz="2000" dirty="0" err="1"/>
                        <a:t>drawString</a:t>
                      </a:r>
                      <a:r>
                        <a:rPr lang="en-IN" sz="2000" dirty="0"/>
                        <a:t>(String </a:t>
                      </a:r>
                      <a:r>
                        <a:rPr lang="en-IN" sz="2000" dirty="0" err="1"/>
                        <a:t>str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x, </a:t>
                      </a:r>
                      <a:r>
                        <a:rPr lang="en-IN" sz="2000" dirty="0" err="1"/>
                        <a:t>int</a:t>
                      </a:r>
                      <a:r>
                        <a:rPr lang="en-IN" sz="2000" dirty="0"/>
                        <a:t> y);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/>
                        <a:t>Draws a string starting at the point indicated by (</a:t>
                      </a:r>
                      <a:r>
                        <a:rPr lang="en-IN" sz="2000" dirty="0" err="1"/>
                        <a:t>x,y</a:t>
                      </a:r>
                      <a:r>
                        <a:rPr lang="en-IN" sz="2000" dirty="0"/>
                        <a:t>).  Be sure you leave enough room from the top of the screen for the size of the font.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98" marR="6998" marT="6998" marB="69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998" marR="6998" marT="6998" marB="6998"/>
                </a:tc>
              </a:tr>
            </a:tbl>
          </a:graphicData>
        </a:graphic>
      </p:graphicFrame>
      <p:pic>
        <p:nvPicPr>
          <p:cNvPr id="5" name="Picture 5" descr="Gpic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442533"/>
            <a:ext cx="1328739" cy="1271955"/>
          </a:xfrm>
          <a:prstGeom prst="rect">
            <a:avLst/>
          </a:prstGeom>
          <a:noFill/>
        </p:spPr>
      </p:pic>
      <p:pic>
        <p:nvPicPr>
          <p:cNvPr id="6" name="Picture 6" descr="Gpic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571744"/>
            <a:ext cx="1571636" cy="1571636"/>
          </a:xfrm>
          <a:prstGeom prst="rect">
            <a:avLst/>
          </a:prstGeom>
          <a:noFill/>
        </p:spPr>
      </p:pic>
      <p:pic>
        <p:nvPicPr>
          <p:cNvPr id="7" name="Picture 7" descr="Gpic7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2" y="4714884"/>
            <a:ext cx="1500198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java.awt.Color Class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4857784"/>
          </a:xfrm>
        </p:spPr>
        <p:txBody>
          <a:bodyPr/>
          <a:lstStyle/>
          <a:p>
            <a:r>
              <a:rPr lang="en-GB" dirty="0" smtClean="0"/>
              <a:t>Instances of the Color class represent </a:t>
            </a:r>
            <a:r>
              <a:rPr lang="en-GB" dirty="0" err="1" smtClean="0"/>
              <a:t>colors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new Color(r, g, b) </a:t>
            </a:r>
          </a:p>
          <a:p>
            <a:pPr lvl="1"/>
            <a:r>
              <a:rPr lang="en-GB" dirty="0" smtClean="0"/>
              <a:t>where r, g, b are the values of the red, green, and blue components, respectively. They are in the in  the range of 0 to 255.</a:t>
            </a:r>
          </a:p>
          <a:p>
            <a:r>
              <a:rPr lang="en-GB" dirty="0" smtClean="0"/>
              <a:t>Predefined constants</a:t>
            </a:r>
          </a:p>
          <a:p>
            <a:pPr lvl="1"/>
            <a:r>
              <a:rPr lang="en-GB" dirty="0" smtClean="0"/>
              <a:t>BLACK ORANGE YELLOW BLUE GREEN PINK CYAN LIGHTGRAY RED DARKGRAY MAGENTA WHITE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AB8865F5-60AD-404C-8EE5-BDD6BE839393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java.awt.Font Class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43998" cy="5715040"/>
          </a:xfrm>
        </p:spPr>
        <p:txBody>
          <a:bodyPr/>
          <a:lstStyle/>
          <a:p>
            <a:r>
              <a:rPr lang="en-GB" dirty="0" smtClean="0"/>
              <a:t>Fonts are specified with three attributes: 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font name</a:t>
            </a:r>
            <a:r>
              <a:rPr lang="en-GB" dirty="0" smtClean="0"/>
              <a:t>: Serif  Sans-serif ,Monospaced  Times New Roman,  Helvetica, Courier etc.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font style</a:t>
            </a:r>
            <a:r>
              <a:rPr lang="en-GB" dirty="0" smtClean="0"/>
              <a:t>: PLAIN,BOLD,ITALIC</a:t>
            </a:r>
          </a:p>
          <a:p>
            <a:pPr lvl="2"/>
            <a:r>
              <a:rPr lang="en-GB" dirty="0" smtClean="0"/>
              <a:t>Styles can be combined: Font.BOLD|Font.ITALIC</a:t>
            </a:r>
            <a:endParaRPr lang="en-GB" dirty="0"/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font size</a:t>
            </a:r>
            <a:r>
              <a:rPr lang="en-GB" dirty="0" smtClean="0"/>
              <a:t>: a positive integer </a:t>
            </a:r>
          </a:p>
          <a:p>
            <a:r>
              <a:rPr lang="en-GB" dirty="0" smtClean="0"/>
              <a:t>A font can be created as follows: </a:t>
            </a:r>
          </a:p>
          <a:p>
            <a:r>
              <a:rPr lang="en-GB" dirty="0" smtClean="0"/>
              <a:t>new </a:t>
            </a:r>
            <a:r>
              <a:rPr lang="en-GB" dirty="0" smtClean="0">
                <a:solidFill>
                  <a:srgbClr val="7030A0"/>
                </a:solidFill>
              </a:rPr>
              <a:t>Font(name, style, size) 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7E890636-080D-4181-A2B7-E3B8C9470F25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14"/>
            <a:ext cx="8501122" cy="642942"/>
          </a:xfrm>
        </p:spPr>
        <p:txBody>
          <a:bodyPr/>
          <a:lstStyle/>
          <a:p>
            <a:r>
              <a:rPr lang="en-US" altLang="ko-KR" dirty="0" smtClean="0"/>
              <a:t>Example…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85794"/>
            <a:ext cx="8501122" cy="5572164"/>
          </a:xfrm>
        </p:spPr>
        <p:txBody>
          <a:bodyPr/>
          <a:lstStyle/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import java.awt.*;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import </a:t>
            </a:r>
            <a:r>
              <a:rPr lang="en-US" altLang="ko-KR" sz="1800" dirty="0" err="1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java.applet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.*;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/* applet code=“</a:t>
            </a:r>
            <a:r>
              <a:rPr lang="en-US" altLang="ko-KR" sz="1800" dirty="0" err="1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Test_Graphics</a:t>
            </a:r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” width=300 height=200</a:t>
            </a:r>
            <a:r>
              <a:rPr lang="en-US" altLang="ko-KR" sz="180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&gt;&lt;/applet&gt; */</a:t>
            </a:r>
            <a:endParaRPr lang="en-US" altLang="ko-KR" sz="1800" dirty="0" smtClean="0">
              <a:solidFill>
                <a:srgbClr val="FF0000"/>
              </a:solidFill>
              <a:latin typeface="Arial" pitchFamily="34" charset="0"/>
              <a:ea typeface="굴림" pitchFamily="34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public class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Test_Graphics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extends Applet 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public void paint(Graphics g) 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	{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Dimension d =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getSize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g.setColor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Color.BLACK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g.fillRect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(0, 0,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d.width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,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d.height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); // paint background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g.setFont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(new Font("San-serif",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Font.BOLD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, 24));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g.setColor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(new Color(255, 215,0));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g.drawString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("Hello, world!", 60, 40);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g.drawImage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getImage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</a:t>
            </a:r>
            <a:r>
              <a:rPr lang="en-US" altLang="ko-KR" sz="2000" dirty="0" err="1" smtClean="0">
                <a:latin typeface="Arial" pitchFamily="34" charset="0"/>
                <a:ea typeface="굴림" pitchFamily="34" charset="-127"/>
              </a:rPr>
              <a:t>getCodeBase</a:t>
            </a: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(), “Rabbit.jpg"),20, 60, this);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    }    </a:t>
            </a:r>
          </a:p>
          <a:p>
            <a:pPr>
              <a:buNone/>
            </a:pPr>
            <a:r>
              <a:rPr lang="en-US" altLang="ko-KR" sz="2000" dirty="0" smtClean="0">
                <a:latin typeface="Arial" pitchFamily="34" charset="0"/>
                <a:ea typeface="굴림" pitchFamily="34" charset="-127"/>
              </a:rPr>
              <a:t>}</a:t>
            </a:r>
          </a:p>
          <a:p>
            <a:endParaRPr lang="en-US" altLang="ko-KR" sz="2800" dirty="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3499C5E4-7551-4102-9A83-17AAF7183F29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6322" name="Picture 2" descr="SWING and AWT - Best Practice - Field Best Practices - CAST Docu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534275" cy="564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Applet and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applet is a special kind of Java program that runs in a Java enabled browser.</a:t>
            </a:r>
          </a:p>
          <a:p>
            <a:pPr lvl="1"/>
            <a:r>
              <a:rPr lang="en-US" dirty="0" smtClean="0"/>
              <a:t>Applets can be run within any modern </a:t>
            </a:r>
            <a:r>
              <a:rPr lang="en-US" dirty="0" smtClean="0"/>
              <a:t>browser.</a:t>
            </a:r>
            <a:endParaRPr lang="en-US" dirty="0" smtClean="0"/>
          </a:p>
          <a:p>
            <a:pPr lvl="1"/>
            <a:r>
              <a:rPr lang="en-US" dirty="0" smtClean="0"/>
              <a:t>To create an applet, a class must class extends </a:t>
            </a:r>
            <a:r>
              <a:rPr lang="en-US" b="1" dirty="0" err="1" smtClean="0">
                <a:solidFill>
                  <a:srgbClr val="FF0000"/>
                </a:solidFill>
              </a:rPr>
              <a:t>java.applet.Applet</a:t>
            </a:r>
            <a:r>
              <a:rPr lang="en-US" dirty="0" smtClean="0"/>
              <a:t> class.</a:t>
            </a:r>
          </a:p>
          <a:p>
            <a:pPr lvl="1"/>
            <a:r>
              <a:rPr lang="en-US" dirty="0" smtClean="0"/>
              <a:t>To run Java applets, old browsers need an up-to-date Java </a:t>
            </a:r>
            <a:r>
              <a:rPr lang="en-US" dirty="0" err="1" smtClean="0"/>
              <a:t>plugin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Appletviewer</a:t>
            </a:r>
            <a:r>
              <a:rPr lang="en-US" dirty="0" smtClean="0"/>
              <a:t> is used to execute applet program</a:t>
            </a:r>
          </a:p>
          <a:p>
            <a:pPr lvl="1"/>
            <a:r>
              <a:rPr lang="en-US" altLang="ko-KR" dirty="0" smtClean="0"/>
              <a:t>In Java, non-applet programs are called applications.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15A22E0D-2CB9-4BED-B303-1D4A78525D32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480021">
            <a:off x="1782948" y="1629108"/>
            <a:ext cx="4954722" cy="3297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 of </a:t>
            </a:r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Applet:</a:t>
            </a:r>
            <a:endParaRPr lang="en-IN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at client side so less response time.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Secured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executed by browsers running under many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platforms,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Linux, Windows, Mac Os etc.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Drawback of Applet: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 is required at client browser to execute applet.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v/s </a:t>
            </a:r>
            <a:r>
              <a:rPr lang="en-US" dirty="0" smtClean="0"/>
              <a:t>Applet </a:t>
            </a:r>
            <a:endParaRPr lang="en-US" dirty="0"/>
          </a:p>
        </p:txBody>
      </p:sp>
      <p:pic>
        <p:nvPicPr>
          <p:cNvPr id="41986" name="Picture 2" descr="What is the difference between an applet and an application? - Qu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373562" cy="4176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Hierarchy of Applet </a:t>
            </a:r>
            <a:r>
              <a:rPr lang="en-US" sz="2600" dirty="0" smtClean="0"/>
              <a:t>and AWT component classes</a:t>
            </a:r>
            <a:endParaRPr lang="en-US" sz="26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66719CD1-0EF8-48F0-A74F-7BB019F18C0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pic>
        <p:nvPicPr>
          <p:cNvPr id="23558" name="Picture 6" descr="Java AWT Tutorial for Beginners | AWT in Java GUI | Edur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329797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 Cycle of Applet</a:t>
            </a:r>
            <a:endParaRPr lang="en-IN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7695908F-0E78-4237-AE0B-A9DFE7BA9279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pic>
        <p:nvPicPr>
          <p:cNvPr id="22530" name="Picture 2" descr="Java Interview Questions for Experienced Professionals - TechVidvan"/>
          <p:cNvPicPr>
            <a:picLocks noChangeAspect="1" noChangeArrowheads="1"/>
          </p:cNvPicPr>
          <p:nvPr/>
        </p:nvPicPr>
        <p:blipFill>
          <a:blip r:embed="rId2"/>
          <a:srcRect t="20107" r="561" b="55"/>
          <a:stretch>
            <a:fillRect/>
          </a:stretch>
        </p:blipFill>
        <p:spPr bwMode="auto">
          <a:xfrm>
            <a:off x="214281" y="1071546"/>
            <a:ext cx="8286809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 Cycle…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Following methods are executed during life cycle of an applet.</a:t>
            </a:r>
          </a:p>
          <a:p>
            <a:pPr lvl="1"/>
            <a:r>
              <a:rPr lang="en-IN" smtClean="0"/>
              <a:t>init() :</a:t>
            </a:r>
          </a:p>
          <a:p>
            <a:pPr lvl="2"/>
            <a:r>
              <a:rPr lang="en-IN" smtClean="0"/>
              <a:t>It is used to initialized the Applet.</a:t>
            </a:r>
          </a:p>
          <a:p>
            <a:pPr lvl="2"/>
            <a:r>
              <a:rPr lang="en-US" altLang="ko-KR" smtClean="0"/>
              <a:t>It is invoked when applet is first loaded.</a:t>
            </a:r>
            <a:r>
              <a:rPr lang="en-IN" smtClean="0"/>
              <a:t> </a:t>
            </a:r>
          </a:p>
          <a:p>
            <a:pPr lvl="2"/>
            <a:r>
              <a:rPr lang="en-IN" smtClean="0"/>
              <a:t>It is invoked only once.</a:t>
            </a:r>
          </a:p>
          <a:p>
            <a:pPr lvl="1"/>
            <a:r>
              <a:rPr lang="en-IN" smtClean="0"/>
              <a:t>start() :</a:t>
            </a:r>
          </a:p>
          <a:p>
            <a:pPr lvl="2"/>
            <a:r>
              <a:rPr lang="en-IN" smtClean="0"/>
              <a:t>It is invoked after the init() method.</a:t>
            </a:r>
          </a:p>
          <a:p>
            <a:pPr lvl="2"/>
            <a:r>
              <a:rPr lang="en-US" altLang="ko-KR" smtClean="0"/>
              <a:t>It is invoked when an applet is started or restarted.</a:t>
            </a:r>
            <a:endParaRPr lang="en-IN" smtClean="0"/>
          </a:p>
          <a:p>
            <a:pPr lvl="2"/>
            <a:endParaRPr lang="en-IN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F1D6BC01-83CA-46F8-B145-AC4EADE15217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43998" cy="571504"/>
          </a:xfrm>
        </p:spPr>
        <p:txBody>
          <a:bodyPr/>
          <a:lstStyle/>
          <a:p>
            <a:r>
              <a:rPr lang="en-US" dirty="0" smtClean="0"/>
              <a:t>Life Cycle…</a:t>
            </a:r>
            <a:endParaRPr lang="en-IN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643602"/>
          </a:xfrm>
        </p:spPr>
        <p:txBody>
          <a:bodyPr/>
          <a:lstStyle/>
          <a:p>
            <a:pPr lvl="1"/>
            <a:r>
              <a:rPr lang="en-IN" dirty="0" smtClean="0"/>
              <a:t>paint() :</a:t>
            </a:r>
          </a:p>
          <a:p>
            <a:pPr lvl="2"/>
            <a:r>
              <a:rPr lang="en-IN" dirty="0" smtClean="0"/>
              <a:t>This method invoked immediately after the start() method.</a:t>
            </a:r>
          </a:p>
          <a:p>
            <a:pPr lvl="2"/>
            <a:r>
              <a:rPr lang="en-IN" dirty="0" smtClean="0"/>
              <a:t>It also called at any time when the applet needs to repaint itself in the browser. </a:t>
            </a:r>
          </a:p>
          <a:p>
            <a:pPr lvl="1"/>
            <a:r>
              <a:rPr lang="en-IN" dirty="0" smtClean="0"/>
              <a:t>stop() :</a:t>
            </a:r>
          </a:p>
          <a:p>
            <a:pPr lvl="2"/>
            <a:r>
              <a:rPr lang="en-IN" dirty="0" smtClean="0"/>
              <a:t>It is used to stop the Applet. </a:t>
            </a:r>
          </a:p>
          <a:p>
            <a:pPr lvl="2"/>
            <a:r>
              <a:rPr lang="en-IN" dirty="0" smtClean="0"/>
              <a:t>It is invoked when Applet is stop or browser is minimized.</a:t>
            </a:r>
          </a:p>
          <a:p>
            <a:pPr lvl="1"/>
            <a:r>
              <a:rPr lang="en-IN" dirty="0" smtClean="0"/>
              <a:t>destroy() :</a:t>
            </a:r>
          </a:p>
          <a:p>
            <a:pPr lvl="2"/>
            <a:r>
              <a:rPr lang="en-IN" dirty="0" smtClean="0"/>
              <a:t>It is used to destroy the Applet.</a:t>
            </a:r>
          </a:p>
          <a:p>
            <a:pPr lvl="2"/>
            <a:r>
              <a:rPr lang="en-IN" dirty="0" smtClean="0"/>
              <a:t> It is invoked only once.</a:t>
            </a:r>
          </a:p>
          <a:p>
            <a:pPr lvl="2"/>
            <a:r>
              <a:rPr lang="en-US" altLang="ko-KR" dirty="0" smtClean="0"/>
              <a:t> It is invoked when the browser unloads the applet.</a:t>
            </a:r>
          </a:p>
          <a:p>
            <a:pPr lvl="2"/>
            <a:endParaRPr lang="en-IN" dirty="0" smtClean="0"/>
          </a:p>
          <a:p>
            <a:endParaRPr lang="en-IN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noFill/>
        </p:spPr>
        <p:txBody>
          <a:bodyPr/>
          <a:lstStyle/>
          <a:p>
            <a:fld id="{30753FB1-F621-4FD7-80E0-EB8B11F2E55C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Applet Program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5720" y="785795"/>
            <a:ext cx="8572560" cy="442915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import java.awt.*;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import java.applet.*;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/* &lt;applet code="HelloWorld" width=200 height=100&gt;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    &lt;/applet&gt; */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public class HelloWorld extends Applet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 {    public void paint( Graphics g )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        g.drawString( "Hello World!", 30, 30 );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Trebuchet MS" pitchFamily="34" charset="0"/>
              </a:rPr>
              <a:t>}</a:t>
            </a:r>
            <a:endParaRPr lang="en-US" sz="2400" dirty="0" smtClean="0">
              <a:solidFill>
                <a:srgbClr val="660066"/>
              </a:solidFill>
            </a:endParaRPr>
          </a:p>
          <a:p>
            <a:endParaRPr lang="en-IN" sz="2400" dirty="0"/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6400830" y="4714884"/>
          <a:ext cx="2528888" cy="1905000"/>
        </p:xfrm>
        <a:graphic>
          <a:graphicData uri="http://schemas.openxmlformats.org/presentationml/2006/ole">
            <p:oleObj spid="_x0000_s19458" name="Bitmap Image" r:id="rId3" imgW="1504762" imgH="1133633" progId="PBrush">
              <p:embed/>
            </p:oleObj>
          </a:graphicData>
        </a:graphic>
      </p:graphicFrame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6470" y="4786322"/>
            <a:ext cx="496860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3143248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5" action="ppaction://hlinkfile"/>
              </a:rPr>
              <a:t>Example of Life Cycle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729</Words>
  <Application>Microsoft Office PowerPoint</Application>
  <PresentationFormat>On-screen Show (4:3)</PresentationFormat>
  <Paragraphs>153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Diseño predeterminado</vt:lpstr>
      <vt:lpstr>Bitmap Image</vt:lpstr>
      <vt:lpstr>Applet Programming</vt:lpstr>
      <vt:lpstr>Applet and Application</vt:lpstr>
      <vt:lpstr>Applet…</vt:lpstr>
      <vt:lpstr>Application v/s Applet </vt:lpstr>
      <vt:lpstr>Hierarchy of Applet and AWT component classes</vt:lpstr>
      <vt:lpstr>Life Cycle of Applet</vt:lpstr>
      <vt:lpstr>Life Cycle…</vt:lpstr>
      <vt:lpstr>Life Cycle…</vt:lpstr>
      <vt:lpstr>Simple Applet Program</vt:lpstr>
      <vt:lpstr>&lt;Applet&gt; tag parameters</vt:lpstr>
      <vt:lpstr>Embedding Applet into HTML</vt:lpstr>
      <vt:lpstr>Graphics Class</vt:lpstr>
      <vt:lpstr>Graphics Coordinate</vt:lpstr>
      <vt:lpstr>Slide 14</vt:lpstr>
      <vt:lpstr>Slide 15</vt:lpstr>
      <vt:lpstr>The java.awt.Color Class </vt:lpstr>
      <vt:lpstr>The java.awt.Font Class</vt:lpstr>
      <vt:lpstr>Example…</vt:lpstr>
      <vt:lpstr>Slide 19</vt:lpstr>
      <vt:lpstr>Slide 20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atmiya</cp:lastModifiedBy>
  <cp:revision>90</cp:revision>
  <dcterms:created xsi:type="dcterms:W3CDTF">2009-03-26T20:51:52Z</dcterms:created>
  <dcterms:modified xsi:type="dcterms:W3CDTF">2023-02-09T04:55:26Z</dcterms:modified>
</cp:coreProperties>
</file>