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120480" y="1055557"/>
            <a:ext cx="10443683" cy="8487866"/>
          </a:xfrm>
          <a:custGeom>
            <a:avLst/>
            <a:gdLst/>
            <a:ahLst/>
            <a:cxnLst/>
            <a:rect r="r" b="b" t="t" l="l"/>
            <a:pathLst>
              <a:path h="8487866" w="10443683">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18441" y="9258300"/>
            <a:ext cx="9727319" cy="3106962"/>
          </a:xfrm>
          <a:custGeom>
            <a:avLst/>
            <a:gdLst/>
            <a:ahLst/>
            <a:cxnLst/>
            <a:rect r="r" b="b" t="t" l="l"/>
            <a:pathLst>
              <a:path h="3106962" w="9727319">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42396" y="2127432"/>
            <a:ext cx="11256705" cy="6111098"/>
          </a:xfrm>
          <a:prstGeom prst="rect">
            <a:avLst/>
          </a:prstGeom>
        </p:spPr>
        <p:txBody>
          <a:bodyPr anchor="t" rtlCol="false" tIns="0" lIns="0" bIns="0" rIns="0">
            <a:spAutoFit/>
          </a:bodyPr>
          <a:lstStyle/>
          <a:p>
            <a:pPr>
              <a:lnSpc>
                <a:spcPts val="7985"/>
              </a:lnSpc>
            </a:pPr>
            <a:r>
              <a:rPr lang="en-US" sz="8066">
                <a:solidFill>
                  <a:srgbClr val="004AAD"/>
                </a:solidFill>
                <a:latin typeface="Montserrat Classic Bold"/>
              </a:rPr>
              <a:t>ENHANCING CHILD SAFETY: </a:t>
            </a:r>
          </a:p>
          <a:p>
            <a:pPr>
              <a:lnSpc>
                <a:spcPts val="7985"/>
              </a:lnSpc>
            </a:pPr>
            <a:r>
              <a:rPr lang="en-US" sz="8066">
                <a:solidFill>
                  <a:srgbClr val="5CE1E6"/>
                </a:solidFill>
                <a:latin typeface="Montserrat Classic Bold"/>
              </a:rPr>
              <a:t>BIOMETRIC-BASED BUS TRACKING WITH IOT &amp; GPS INTEGRATION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2181514" y="-2198349"/>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368039"/>
            <a:ext cx="9402100"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REFERENCES</a:t>
            </a:r>
          </a:p>
        </p:txBody>
      </p:sp>
      <p:sp>
        <p:nvSpPr>
          <p:cNvPr name="TextBox 5" id="5"/>
          <p:cNvSpPr txBox="true"/>
          <p:nvPr/>
        </p:nvSpPr>
        <p:spPr>
          <a:xfrm rot="0">
            <a:off x="1028700" y="3641608"/>
            <a:ext cx="16599783" cy="6144261"/>
          </a:xfrm>
          <a:prstGeom prst="rect">
            <a:avLst/>
          </a:prstGeom>
        </p:spPr>
        <p:txBody>
          <a:bodyPr anchor="t" rtlCol="false" tIns="0" lIns="0" bIns="0" rIns="0">
            <a:spAutoFit/>
          </a:bodyPr>
          <a:lstStyle/>
          <a:p>
            <a:pPr>
              <a:lnSpc>
                <a:spcPts val="4479"/>
              </a:lnSpc>
            </a:pPr>
            <a:r>
              <a:rPr lang="en-US" sz="2799">
                <a:solidFill>
                  <a:srgbClr val="2E2E2E"/>
                </a:solidFill>
                <a:latin typeface="Montserrat Classic"/>
              </a:rPr>
              <a:t>[1] K.S. Alli, C. Ijeh-Ogboi and S.L. Gbadamosi “Design and Construction of a remotely controlled vehicle anti?theft system via GSM network” International Journal of Education and Research vol. 3 No. 5 May 2015. </a:t>
            </a:r>
          </a:p>
          <a:p>
            <a:pPr>
              <a:lnSpc>
                <a:spcPts val="4479"/>
              </a:lnSpc>
            </a:pPr>
            <a:r>
              <a:rPr lang="en-US" sz="2799">
                <a:solidFill>
                  <a:srgbClr val="2E2E2E"/>
                </a:solidFill>
                <a:latin typeface="Montserrat Classic"/>
              </a:rPr>
              <a:t>[2] S. Boopathi, K. Govindaraju, M. Sangeetha, M. Jagadeeshraja, M. Dhanasu “Real Time Based Smart Vehicle Monitoring and Alert Using GSM” International Journal of Advanced Research in Computer and Communication Engineering Vol. 3, Issue 11, November 2014, ISSN (Online): 2278-1021, ISSN (Print): 2319- 5940</a:t>
            </a:r>
          </a:p>
          <a:p>
            <a:pPr>
              <a:lnSpc>
                <a:spcPts val="4479"/>
              </a:lnSpc>
            </a:pPr>
            <a:r>
              <a:rPr lang="en-US" sz="2799">
                <a:solidFill>
                  <a:srgbClr val="2E2E2E"/>
                </a:solidFill>
                <a:latin typeface="Montserrat Classic"/>
              </a:rPr>
              <a:t>. [3] Kunal Maurya , Mandeep Singh, Neelu Jain, “Real Time Vehicle Tracking System using GSM and GPS Technology- An Anti-theft Tracking System”, International Journal of Electronics and Computer Science Engineering, ISSN 2277-1956/V1N3-1103- 1107.</a:t>
            </a:r>
          </a:p>
          <a:p>
            <a:pPr>
              <a:lnSpc>
                <a:spcPts val="447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90625"/>
            <a:ext cx="1133964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CONCLUSION</a:t>
            </a:r>
          </a:p>
        </p:txBody>
      </p:sp>
      <p:sp>
        <p:nvSpPr>
          <p:cNvPr name="TextBox 4" id="4"/>
          <p:cNvSpPr txBox="true"/>
          <p:nvPr/>
        </p:nvSpPr>
        <p:spPr>
          <a:xfrm rot="0">
            <a:off x="1028700" y="3468966"/>
            <a:ext cx="6008785" cy="2491817"/>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Lorem ipsum dolor sit amet, consectetur adipiscing elit. Integer vulputate vel ipsum ac fringilla. Nunc cursus, arcu nec pretium aliquet, dui metus.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97823" y="2948391"/>
            <a:ext cx="14067298" cy="4609663"/>
          </a:xfrm>
          <a:prstGeom prst="rect">
            <a:avLst/>
          </a:prstGeom>
        </p:spPr>
        <p:txBody>
          <a:bodyPr anchor="t" rtlCol="false" tIns="0" lIns="0" bIns="0" rIns="0">
            <a:spAutoFit/>
          </a:bodyPr>
          <a:lstStyle/>
          <a:p>
            <a:pPr>
              <a:lnSpc>
                <a:spcPts val="17760"/>
              </a:lnSpc>
            </a:pPr>
            <a:r>
              <a:rPr lang="en-US" sz="17760" spc="-603">
                <a:solidFill>
                  <a:srgbClr val="004AAD"/>
                </a:solidFill>
                <a:latin typeface="Montserrat Classic Bold"/>
              </a:rPr>
              <a:t>THANK</a:t>
            </a:r>
          </a:p>
          <a:p>
            <a:pPr>
              <a:lnSpc>
                <a:spcPts val="17760"/>
              </a:lnSpc>
            </a:pPr>
            <a:r>
              <a:rPr lang="en-US" sz="17760" spc="-603">
                <a:solidFill>
                  <a:srgbClr val="004AAD"/>
                </a:solidFill>
                <a:latin typeface="Montserrat Classic Bold"/>
              </a:rPr>
              <a:t>YOU!</a:t>
            </a:r>
          </a:p>
        </p:txBody>
      </p:sp>
      <p:sp>
        <p:nvSpPr>
          <p:cNvPr name="Freeform 3" id="3"/>
          <p:cNvSpPr/>
          <p:nvPr/>
        </p:nvSpPr>
        <p:spPr>
          <a:xfrm flipH="false" flipV="false" rot="-1766807">
            <a:off x="10460579" y="2341404"/>
            <a:ext cx="12112141" cy="9843868"/>
          </a:xfrm>
          <a:custGeom>
            <a:avLst/>
            <a:gdLst/>
            <a:ahLst/>
            <a:cxnLst/>
            <a:rect r="r" b="b" t="t" l="l"/>
            <a:pathLst>
              <a:path h="9843868" w="12112141">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271000" y="3987800"/>
            <a:ext cx="7988300" cy="5270500"/>
            <a:chOff x="0" y="0"/>
            <a:chExt cx="10651067" cy="7027333"/>
          </a:xfrm>
        </p:grpSpPr>
        <p:pic>
          <p:nvPicPr>
            <p:cNvPr name="Picture 3" id="3"/>
            <p:cNvPicPr>
              <a:picLocks noChangeAspect="true"/>
            </p:cNvPicPr>
            <p:nvPr/>
          </p:nvPicPr>
          <p:blipFill>
            <a:blip r:embed="rId2"/>
            <a:srcRect l="1751" t="0" r="1751" b="0"/>
            <a:stretch>
              <a:fillRect/>
            </a:stretch>
          </p:blipFill>
          <p:spPr>
            <a:xfrm flipH="false" flipV="false">
              <a:off x="0" y="0"/>
              <a:ext cx="10651067" cy="7027333"/>
            </a:xfrm>
            <a:prstGeom prst="rect">
              <a:avLst/>
            </a:prstGeom>
          </p:spPr>
        </p:pic>
      </p:grpSp>
      <p:sp>
        <p:nvSpPr>
          <p:cNvPr name="TextBox 4" id="4"/>
          <p:cNvSpPr txBox="true"/>
          <p:nvPr/>
        </p:nvSpPr>
        <p:spPr>
          <a:xfrm rot="0">
            <a:off x="1028700" y="1190625"/>
            <a:ext cx="12230230"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TABLE OF CONTENT</a:t>
            </a:r>
          </a:p>
        </p:txBody>
      </p:sp>
      <p:sp>
        <p:nvSpPr>
          <p:cNvPr name="TextBox 5" id="5"/>
          <p:cNvSpPr txBox="true"/>
          <p:nvPr/>
        </p:nvSpPr>
        <p:spPr>
          <a:xfrm rot="0">
            <a:off x="366370" y="2497169"/>
            <a:ext cx="4760839" cy="7391902"/>
          </a:xfrm>
          <a:prstGeom prst="rect">
            <a:avLst/>
          </a:prstGeom>
        </p:spPr>
        <p:txBody>
          <a:bodyPr anchor="t" rtlCol="false" tIns="0" lIns="0" bIns="0" rIns="0">
            <a:spAutoFit/>
          </a:bodyPr>
          <a:lstStyle/>
          <a:p>
            <a:pPr marL="640092" indent="-320046" lvl="1">
              <a:lnSpc>
                <a:spcPts val="7411"/>
              </a:lnSpc>
              <a:buFont typeface="Arial"/>
              <a:buChar char="•"/>
            </a:pPr>
            <a:r>
              <a:rPr lang="en-US" sz="2964">
                <a:solidFill>
                  <a:srgbClr val="2E2E2E"/>
                </a:solidFill>
                <a:latin typeface="Montserrat Classic"/>
              </a:rPr>
              <a:t>Abstract</a:t>
            </a:r>
          </a:p>
          <a:p>
            <a:pPr marL="640092" indent="-320046" lvl="1">
              <a:lnSpc>
                <a:spcPts val="7411"/>
              </a:lnSpc>
              <a:buFont typeface="Arial"/>
              <a:buChar char="•"/>
            </a:pPr>
            <a:r>
              <a:rPr lang="en-US" sz="2964">
                <a:solidFill>
                  <a:srgbClr val="2E2E2E"/>
                </a:solidFill>
                <a:latin typeface="Montserrat Classic"/>
              </a:rPr>
              <a:t>Introduction</a:t>
            </a:r>
          </a:p>
          <a:p>
            <a:pPr marL="640092" indent="-320046" lvl="1">
              <a:lnSpc>
                <a:spcPts val="7411"/>
              </a:lnSpc>
              <a:buFont typeface="Arial"/>
              <a:buChar char="•"/>
            </a:pPr>
            <a:r>
              <a:rPr lang="en-US" sz="2964">
                <a:solidFill>
                  <a:srgbClr val="2E2E2E"/>
                </a:solidFill>
                <a:latin typeface="Montserrat Classic"/>
              </a:rPr>
              <a:t>Literature Survey</a:t>
            </a:r>
          </a:p>
          <a:p>
            <a:pPr marL="640092" indent="-320046" lvl="1">
              <a:lnSpc>
                <a:spcPts val="7411"/>
              </a:lnSpc>
              <a:buFont typeface="Arial"/>
              <a:buChar char="•"/>
            </a:pPr>
            <a:r>
              <a:rPr lang="en-US" sz="2964">
                <a:solidFill>
                  <a:srgbClr val="2E2E2E"/>
                </a:solidFill>
                <a:latin typeface="Montserrat Classic"/>
              </a:rPr>
              <a:t>Existing</a:t>
            </a:r>
          </a:p>
          <a:p>
            <a:pPr marL="640092" indent="-320046" lvl="1">
              <a:lnSpc>
                <a:spcPts val="7411"/>
              </a:lnSpc>
              <a:buFont typeface="Arial"/>
              <a:buChar char="•"/>
            </a:pPr>
            <a:r>
              <a:rPr lang="en-US" sz="2964">
                <a:solidFill>
                  <a:srgbClr val="2E2E2E"/>
                </a:solidFill>
                <a:latin typeface="Montserrat Classic"/>
              </a:rPr>
              <a:t>Propose System</a:t>
            </a:r>
          </a:p>
          <a:p>
            <a:pPr marL="640092" indent="-320046" lvl="1">
              <a:lnSpc>
                <a:spcPts val="7411"/>
              </a:lnSpc>
              <a:buFont typeface="Arial"/>
              <a:buChar char="•"/>
            </a:pPr>
            <a:r>
              <a:rPr lang="en-US" sz="2964">
                <a:solidFill>
                  <a:srgbClr val="2E2E2E"/>
                </a:solidFill>
                <a:latin typeface="Montserrat Classic"/>
              </a:rPr>
              <a:t>Hardware and Software Requirements</a:t>
            </a:r>
          </a:p>
        </p:txBody>
      </p:sp>
      <p:sp>
        <p:nvSpPr>
          <p:cNvPr name="TextBox 6" id="6"/>
          <p:cNvSpPr txBox="true"/>
          <p:nvPr/>
        </p:nvSpPr>
        <p:spPr>
          <a:xfrm rot="0">
            <a:off x="5360124" y="2420969"/>
            <a:ext cx="5437182" cy="5498691"/>
          </a:xfrm>
          <a:prstGeom prst="rect">
            <a:avLst/>
          </a:prstGeom>
        </p:spPr>
        <p:txBody>
          <a:bodyPr anchor="t" rtlCol="false" tIns="0" lIns="0" bIns="0" rIns="0">
            <a:spAutoFit/>
          </a:bodyPr>
          <a:lstStyle/>
          <a:p>
            <a:pPr marL="768657" indent="-384329" lvl="1">
              <a:lnSpc>
                <a:spcPts val="8900"/>
              </a:lnSpc>
              <a:buFont typeface="Arial"/>
              <a:buChar char="•"/>
            </a:pPr>
            <a:r>
              <a:rPr lang="en-US" sz="3560">
                <a:solidFill>
                  <a:srgbClr val="2E2E2E"/>
                </a:solidFill>
                <a:latin typeface="Montserrat Classic"/>
              </a:rPr>
              <a:t>System Design</a:t>
            </a:r>
          </a:p>
          <a:p>
            <a:pPr marL="768657" indent="-384329" lvl="1">
              <a:lnSpc>
                <a:spcPts val="8900"/>
              </a:lnSpc>
              <a:buFont typeface="Arial"/>
              <a:buChar char="•"/>
            </a:pPr>
            <a:r>
              <a:rPr lang="en-US" sz="3560">
                <a:solidFill>
                  <a:srgbClr val="2E2E2E"/>
                </a:solidFill>
                <a:latin typeface="Montserrat Classic"/>
              </a:rPr>
              <a:t>Refernce</a:t>
            </a:r>
          </a:p>
          <a:p>
            <a:pPr marL="768657" indent="-384329" lvl="1">
              <a:lnSpc>
                <a:spcPts val="8900"/>
              </a:lnSpc>
              <a:buFont typeface="Arial"/>
              <a:buChar char="•"/>
            </a:pPr>
            <a:r>
              <a:rPr lang="en-US" sz="3560">
                <a:solidFill>
                  <a:srgbClr val="2E2E2E"/>
                </a:solidFill>
                <a:latin typeface="Montserrat Classic"/>
              </a:rPr>
              <a:t>Conclusion</a:t>
            </a:r>
          </a:p>
          <a:p>
            <a:pPr>
              <a:lnSpc>
                <a:spcPts val="8900"/>
              </a:lnSpc>
            </a:pPr>
          </a:p>
          <a:p>
            <a:pPr>
              <a:lnSpc>
                <a:spcPts val="8900"/>
              </a:lnSpc>
            </a:pPr>
          </a:p>
        </p:txBody>
      </p:sp>
      <p:sp>
        <p:nvSpPr>
          <p:cNvPr name="Freeform 7" id="7"/>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7878598"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626730"/>
            <a:ext cx="1133964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ABSTRACT</a:t>
            </a:r>
          </a:p>
        </p:txBody>
      </p:sp>
      <p:sp>
        <p:nvSpPr>
          <p:cNvPr name="TextBox 4" id="4"/>
          <p:cNvSpPr txBox="true"/>
          <p:nvPr/>
        </p:nvSpPr>
        <p:spPr>
          <a:xfrm rot="0">
            <a:off x="1028700" y="3026810"/>
            <a:ext cx="16728436" cy="5939790"/>
          </a:xfrm>
          <a:prstGeom prst="rect">
            <a:avLst/>
          </a:prstGeom>
        </p:spPr>
        <p:txBody>
          <a:bodyPr anchor="t" rtlCol="false" tIns="0" lIns="0" bIns="0" rIns="0">
            <a:spAutoFit/>
          </a:bodyPr>
          <a:lstStyle/>
          <a:p>
            <a:pPr>
              <a:lnSpc>
                <a:spcPts val="4319"/>
              </a:lnSpc>
            </a:pPr>
            <a:r>
              <a:rPr lang="en-US" sz="2699">
                <a:solidFill>
                  <a:srgbClr val="2E2E2E"/>
                </a:solidFill>
                <a:latin typeface="Montserrat Classic"/>
              </a:rPr>
              <a:t>This Project presents an automotive localization system using GPS and IoT-SMS services. The system permits localization of the automobile and transmitting the position to the owner on his mobile phone as a short message (SMS) at his request. The system can be interconnected with the car alarm system and alert the owner on his mobile phone. This tracking system is composed of a GPS receiver, Microcontroller, and an IoT Modem. GPS Receiver gets the location information from satellites in the form of latitude and longitude. The Microcontroller processes this information, and this processed information is sent to the user/owner using IoT modem. The presented application is a low-cost solution for automobile position and status, very useful in case of car theft situations, for monitoring adolescent drivers by their parents as well as in car tracking system applications. The proposed solution can be used in other types of application, where the information needed is requested rarely and at irregular periods of time (when requested).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368039"/>
            <a:ext cx="10988416"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INTRODUCTION</a:t>
            </a:r>
          </a:p>
        </p:txBody>
      </p:sp>
      <p:sp>
        <p:nvSpPr>
          <p:cNvPr name="TextBox 5" id="5"/>
          <p:cNvSpPr txBox="true"/>
          <p:nvPr/>
        </p:nvSpPr>
        <p:spPr>
          <a:xfrm rot="0">
            <a:off x="1028700" y="3335728"/>
            <a:ext cx="16455573" cy="6144261"/>
          </a:xfrm>
          <a:prstGeom prst="rect">
            <a:avLst/>
          </a:prstGeom>
        </p:spPr>
        <p:txBody>
          <a:bodyPr anchor="t" rtlCol="false" tIns="0" lIns="0" bIns="0" rIns="0">
            <a:spAutoFit/>
          </a:bodyPr>
          <a:lstStyle/>
          <a:p>
            <a:pPr>
              <a:lnSpc>
                <a:spcPts val="4479"/>
              </a:lnSpc>
            </a:pPr>
            <a:r>
              <a:rPr lang="en-US" sz="2799">
                <a:solidFill>
                  <a:srgbClr val="2E2E2E"/>
                </a:solidFill>
                <a:latin typeface="Montserrat Classic"/>
              </a:rPr>
              <a:t>Child safety is of paramount importance in today's fast-paced world, particularly during school transportation. Parents and guardians are constantly concerned about the well-being and security of their children when they are away from home. Ensuring the safety of children during their daily commute to school is a shared responsibility between educational institutions, parents, and technology. To address this critical concern, we present an innovative solution: Biometric-Based Bus Tracking with IoT GPS Integration. Every day, millions of children rely on school buses for transportation to and from educational institutions. While school buses are generally considered a safe mode of transportation, incidents can still occur, leaving parents anxious and uncertain about their children's whereabouts and safety. Traffic accidents, unexpected delays, and unauthorized access to school buses are just a few of the concerns that parents and schools must address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338079" y="2391679"/>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405952" y="2497678"/>
            <a:ext cx="1339863" cy="405616"/>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2020</a:t>
            </a:r>
          </a:p>
        </p:txBody>
      </p:sp>
      <p:sp>
        <p:nvSpPr>
          <p:cNvPr name="TextBox 5" id="5"/>
          <p:cNvSpPr txBox="true"/>
          <p:nvPr/>
        </p:nvSpPr>
        <p:spPr>
          <a:xfrm rot="0">
            <a:off x="12352513" y="1889423"/>
            <a:ext cx="4906787" cy="1584027"/>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Lorem ipsum dolor sit amet, consectetur adipiscing elit. Integer vulputate vel ipsum ac fringilla. Nunc cursus, arcu nec pretium aliquet.</a:t>
            </a:r>
          </a:p>
        </p:txBody>
      </p:sp>
      <p:sp>
        <p:nvSpPr>
          <p:cNvPr name="Freeform 6" id="6"/>
          <p:cNvSpPr/>
          <p:nvPr/>
        </p:nvSpPr>
        <p:spPr>
          <a:xfrm flipH="true" flipV="false" rot="0">
            <a:off x="10338079" y="4810880"/>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405952" y="4916879"/>
            <a:ext cx="1339863" cy="405616"/>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2021</a:t>
            </a:r>
          </a:p>
        </p:txBody>
      </p:sp>
      <p:sp>
        <p:nvSpPr>
          <p:cNvPr name="TextBox 8" id="8"/>
          <p:cNvSpPr txBox="true"/>
          <p:nvPr/>
        </p:nvSpPr>
        <p:spPr>
          <a:xfrm rot="0">
            <a:off x="12352513" y="4308624"/>
            <a:ext cx="4906787" cy="1584027"/>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Lorem ipsum dolor sit amet, consectetur adipiscing elit. Integer vulputate vel ipsum ac fringilla. Nunc cursus, arcu nec pretium aliquet.</a:t>
            </a:r>
          </a:p>
        </p:txBody>
      </p:sp>
      <p:sp>
        <p:nvSpPr>
          <p:cNvPr name="Freeform 9" id="9"/>
          <p:cNvSpPr/>
          <p:nvPr/>
        </p:nvSpPr>
        <p:spPr>
          <a:xfrm flipH="true" flipV="false" rot="0">
            <a:off x="10338079" y="7230081"/>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0405952" y="7336080"/>
            <a:ext cx="1339863" cy="405616"/>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2022</a:t>
            </a:r>
          </a:p>
        </p:txBody>
      </p:sp>
      <p:sp>
        <p:nvSpPr>
          <p:cNvPr name="TextBox 11" id="11"/>
          <p:cNvSpPr txBox="true"/>
          <p:nvPr/>
        </p:nvSpPr>
        <p:spPr>
          <a:xfrm rot="0">
            <a:off x="12352513" y="6727825"/>
            <a:ext cx="4906787" cy="1584027"/>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Lorem ipsum dolor sit amet, consectetur adipiscing elit. Integer vulputate vel ipsum ac fringilla. Nunc cursus, arcu nec pretium aliquet.</a:t>
            </a:r>
          </a:p>
        </p:txBody>
      </p:sp>
      <p:sp>
        <p:nvSpPr>
          <p:cNvPr name="TextBox 12" id="12"/>
          <p:cNvSpPr txBox="true"/>
          <p:nvPr/>
        </p:nvSpPr>
        <p:spPr>
          <a:xfrm rot="0">
            <a:off x="1028700" y="1190625"/>
            <a:ext cx="12878964"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LITERATURE SURVEY</a:t>
            </a:r>
          </a:p>
        </p:txBody>
      </p:sp>
      <p:sp>
        <p:nvSpPr>
          <p:cNvPr name="TextBox 13" id="13"/>
          <p:cNvSpPr txBox="true"/>
          <p:nvPr/>
        </p:nvSpPr>
        <p:spPr>
          <a:xfrm rot="0">
            <a:off x="1028700" y="3366786"/>
            <a:ext cx="6543675" cy="2996530"/>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Lorem Ipsum is simply dummy text of the printing and typesetting industry. Lorem Ipsum has been the industry's when an unknown printer took a galley of type and scrambled it to make a type specimen book.</a:t>
            </a:r>
          </a:p>
        </p:txBody>
      </p:sp>
      <p:sp>
        <p:nvSpPr>
          <p:cNvPr name="Freeform 14" id="14"/>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777887" y="-2612009"/>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338079" y="2391679"/>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405952" y="2497678"/>
            <a:ext cx="1339863" cy="405616"/>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2020</a:t>
            </a:r>
          </a:p>
        </p:txBody>
      </p:sp>
      <p:sp>
        <p:nvSpPr>
          <p:cNvPr name="TextBox 5" id="5"/>
          <p:cNvSpPr txBox="true"/>
          <p:nvPr/>
        </p:nvSpPr>
        <p:spPr>
          <a:xfrm rot="0">
            <a:off x="12352513" y="1889423"/>
            <a:ext cx="4906787" cy="1584027"/>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Lorem ipsum dolor sit amet, consectetur adipiscing elit. Integer vulputate vel ipsum ac fringilla. Nunc cursus, arcu nec pretium aliquet.</a:t>
            </a:r>
          </a:p>
        </p:txBody>
      </p:sp>
      <p:sp>
        <p:nvSpPr>
          <p:cNvPr name="Freeform 6" id="6"/>
          <p:cNvSpPr/>
          <p:nvPr/>
        </p:nvSpPr>
        <p:spPr>
          <a:xfrm flipH="true" flipV="false" rot="0">
            <a:off x="10338079" y="4810880"/>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405952" y="4916879"/>
            <a:ext cx="1339863" cy="405616"/>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2021</a:t>
            </a:r>
          </a:p>
        </p:txBody>
      </p:sp>
      <p:sp>
        <p:nvSpPr>
          <p:cNvPr name="TextBox 8" id="8"/>
          <p:cNvSpPr txBox="true"/>
          <p:nvPr/>
        </p:nvSpPr>
        <p:spPr>
          <a:xfrm rot="0">
            <a:off x="12352513" y="4308624"/>
            <a:ext cx="4906787" cy="1584027"/>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Lorem ipsum dolor sit amet, consectetur adipiscing elit. Integer vulputate vel ipsum ac fringilla. Nunc cursus, arcu nec pretium aliquet.</a:t>
            </a:r>
          </a:p>
        </p:txBody>
      </p:sp>
      <p:sp>
        <p:nvSpPr>
          <p:cNvPr name="Freeform 9" id="9"/>
          <p:cNvSpPr/>
          <p:nvPr/>
        </p:nvSpPr>
        <p:spPr>
          <a:xfrm flipH="true" flipV="false" rot="0">
            <a:off x="10338079" y="7230081"/>
            <a:ext cx="1475610" cy="665240"/>
          </a:xfrm>
          <a:custGeom>
            <a:avLst/>
            <a:gdLst/>
            <a:ahLst/>
            <a:cxnLst/>
            <a:rect r="r" b="b" t="t" l="l"/>
            <a:pathLst>
              <a:path h="665240" w="1475610">
                <a:moveTo>
                  <a:pt x="1475609" y="0"/>
                </a:moveTo>
                <a:lnTo>
                  <a:pt x="0" y="0"/>
                </a:lnTo>
                <a:lnTo>
                  <a:pt x="0" y="665240"/>
                </a:lnTo>
                <a:lnTo>
                  <a:pt x="1475609" y="665240"/>
                </a:lnTo>
                <a:lnTo>
                  <a:pt x="14756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0405952" y="7336080"/>
            <a:ext cx="1339863" cy="405616"/>
          </a:xfrm>
          <a:prstGeom prst="rect">
            <a:avLst/>
          </a:prstGeom>
        </p:spPr>
        <p:txBody>
          <a:bodyPr anchor="t" rtlCol="false" tIns="0" lIns="0" bIns="0" rIns="0">
            <a:spAutoFit/>
          </a:bodyPr>
          <a:lstStyle/>
          <a:p>
            <a:pPr algn="ctr">
              <a:lnSpc>
                <a:spcPts val="3359"/>
              </a:lnSpc>
            </a:pPr>
            <a:r>
              <a:rPr lang="en-US" sz="2399">
                <a:solidFill>
                  <a:srgbClr val="2E2E2E"/>
                </a:solidFill>
                <a:latin typeface="Montserrat Classic Bold"/>
              </a:rPr>
              <a:t>2022</a:t>
            </a:r>
          </a:p>
        </p:txBody>
      </p:sp>
      <p:sp>
        <p:nvSpPr>
          <p:cNvPr name="TextBox 11" id="11"/>
          <p:cNvSpPr txBox="true"/>
          <p:nvPr/>
        </p:nvSpPr>
        <p:spPr>
          <a:xfrm rot="0">
            <a:off x="12352513" y="6727825"/>
            <a:ext cx="4906787" cy="1584027"/>
          </a:xfrm>
          <a:prstGeom prst="rect">
            <a:avLst/>
          </a:prstGeom>
        </p:spPr>
        <p:txBody>
          <a:bodyPr anchor="t" rtlCol="false" tIns="0" lIns="0" bIns="0" rIns="0">
            <a:spAutoFit/>
          </a:bodyPr>
          <a:lstStyle/>
          <a:p>
            <a:pPr>
              <a:lnSpc>
                <a:spcPts val="3200"/>
              </a:lnSpc>
            </a:pPr>
            <a:r>
              <a:rPr lang="en-US" sz="2000">
                <a:solidFill>
                  <a:srgbClr val="2E2E2E"/>
                </a:solidFill>
                <a:latin typeface="Montserrat Classic"/>
              </a:rPr>
              <a:t>Lorem ipsum dolor sit amet, consectetur adipiscing elit. Integer vulputate vel ipsum ac fringilla. Nunc cursus, arcu nec pretium aliquet.</a:t>
            </a:r>
          </a:p>
        </p:txBody>
      </p:sp>
      <p:sp>
        <p:nvSpPr>
          <p:cNvPr name="TextBox 12" id="12"/>
          <p:cNvSpPr txBox="true"/>
          <p:nvPr/>
        </p:nvSpPr>
        <p:spPr>
          <a:xfrm rot="0">
            <a:off x="1028700" y="1190625"/>
            <a:ext cx="7110543"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EXISTING</a:t>
            </a:r>
          </a:p>
        </p:txBody>
      </p:sp>
      <p:sp>
        <p:nvSpPr>
          <p:cNvPr name="TextBox 13" id="13"/>
          <p:cNvSpPr txBox="true"/>
          <p:nvPr/>
        </p:nvSpPr>
        <p:spPr>
          <a:xfrm rot="0">
            <a:off x="1028700" y="3366786"/>
            <a:ext cx="6543675" cy="2996530"/>
          </a:xfrm>
          <a:prstGeom prst="rect">
            <a:avLst/>
          </a:prstGeom>
        </p:spPr>
        <p:txBody>
          <a:bodyPr anchor="t" rtlCol="false" tIns="0" lIns="0" bIns="0" rIns="0">
            <a:spAutoFit/>
          </a:bodyPr>
          <a:lstStyle/>
          <a:p>
            <a:pPr>
              <a:lnSpc>
                <a:spcPts val="3999"/>
              </a:lnSpc>
            </a:pPr>
            <a:r>
              <a:rPr lang="en-US" sz="2499">
                <a:solidFill>
                  <a:srgbClr val="2E2E2E"/>
                </a:solidFill>
                <a:latin typeface="Montserrat Classic"/>
              </a:rPr>
              <a:t>Lorem Ipsum is simply dummy text of the printing and typesetting industry. Lorem Ipsum has been the industry's when an unknown printer took a galley of type and scrambled it to make a type specimen book.</a:t>
            </a:r>
          </a:p>
        </p:txBody>
      </p:sp>
      <p:sp>
        <p:nvSpPr>
          <p:cNvPr name="Freeform 14" id="14"/>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408728">
            <a:off x="6461224" y="-4582532"/>
            <a:ext cx="15887340" cy="15887340"/>
          </a:xfrm>
          <a:custGeom>
            <a:avLst/>
            <a:gdLst/>
            <a:ahLst/>
            <a:cxnLst/>
            <a:rect r="r" b="b" t="t" l="l"/>
            <a:pathLst>
              <a:path h="15887340" w="15887340">
                <a:moveTo>
                  <a:pt x="0" y="0"/>
                </a:moveTo>
                <a:lnTo>
                  <a:pt x="15887341" y="0"/>
                </a:lnTo>
                <a:lnTo>
                  <a:pt x="15887341" y="15887340"/>
                </a:lnTo>
                <a:lnTo>
                  <a:pt x="0" y="15887340"/>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48401">
            <a:off x="15297701" y="384797"/>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90625"/>
            <a:ext cx="13872684"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PROPSED SYSTEM</a:t>
            </a:r>
          </a:p>
        </p:txBody>
      </p:sp>
      <p:sp>
        <p:nvSpPr>
          <p:cNvPr name="TextBox 5" id="5"/>
          <p:cNvSpPr txBox="true"/>
          <p:nvPr/>
        </p:nvSpPr>
        <p:spPr>
          <a:xfrm rot="0">
            <a:off x="1028700" y="2618794"/>
            <a:ext cx="16792270" cy="6094344"/>
          </a:xfrm>
          <a:prstGeom prst="rect">
            <a:avLst/>
          </a:prstGeom>
        </p:spPr>
        <p:txBody>
          <a:bodyPr anchor="t" rtlCol="false" tIns="0" lIns="0" bIns="0" rIns="0">
            <a:spAutoFit/>
          </a:bodyPr>
          <a:lstStyle/>
          <a:p>
            <a:pPr>
              <a:lnSpc>
                <a:spcPts val="4408"/>
              </a:lnSpc>
            </a:pPr>
            <a:r>
              <a:rPr lang="en-US" sz="2755">
                <a:solidFill>
                  <a:srgbClr val="2E2E2E"/>
                </a:solidFill>
                <a:latin typeface="Montserrat Classic"/>
              </a:rPr>
              <a:t>The proposed system seamlessly combines RFID (Radio-Frequency Identification) cards and biometric authentication to establish a robust security and access control framework. Each user, including students, staff, and authorized personnel, is issued an RFID card containing unique identification data. In addition, biometric data, such as fingerprints or facial recognition, is enrolled for enhanced verification.Users can access school buses by either swiping/tapping their RFID cards or undergoing biometric authentication. This dual-layered approach ensures that only authorized individuals can board the bus, providing a highly secure environment.Real-time monitoring and tracking of buses through RFID technology and GPS enable parents and school authorities to track the precise location of buses at any given moment, ensuring transparency and safety. In case of emergencies, the system allows for immediate communication between users and bus personnel via RFID cards.</a:t>
            </a:r>
          </a:p>
        </p:txBody>
      </p:sp>
      <p:sp>
        <p:nvSpPr>
          <p:cNvPr name="Freeform 6" id="6"/>
          <p:cNvSpPr/>
          <p:nvPr/>
        </p:nvSpPr>
        <p:spPr>
          <a:xfrm flipH="false" flipV="false" rot="1082301">
            <a:off x="-5072607" y="6650746"/>
            <a:ext cx="11928886" cy="8231043"/>
          </a:xfrm>
          <a:custGeom>
            <a:avLst/>
            <a:gdLst/>
            <a:ahLst/>
            <a:cxnLst/>
            <a:rect r="r" b="b" t="t" l="l"/>
            <a:pathLst>
              <a:path h="8231043" w="11928886">
                <a:moveTo>
                  <a:pt x="0" y="0"/>
                </a:moveTo>
                <a:lnTo>
                  <a:pt x="11928886" y="0"/>
                </a:lnTo>
                <a:lnTo>
                  <a:pt x="11928886" y="8231043"/>
                </a:lnTo>
                <a:lnTo>
                  <a:pt x="0" y="8231043"/>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930669">
            <a:off x="-8797369" y="-13343618"/>
            <a:ext cx="18539921" cy="18539921"/>
          </a:xfrm>
          <a:custGeom>
            <a:avLst/>
            <a:gdLst/>
            <a:ahLst/>
            <a:cxnLst/>
            <a:rect r="r" b="b" t="t" l="l"/>
            <a:pathLst>
              <a:path h="18539921" w="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65525" y="1171575"/>
            <a:ext cx="16118320" cy="2099935"/>
          </a:xfrm>
          <a:prstGeom prst="rect">
            <a:avLst/>
          </a:prstGeom>
        </p:spPr>
        <p:txBody>
          <a:bodyPr anchor="t" rtlCol="false" tIns="0" lIns="0" bIns="0" rIns="0">
            <a:spAutoFit/>
          </a:bodyPr>
          <a:lstStyle/>
          <a:p>
            <a:pPr>
              <a:lnSpc>
                <a:spcPts val="8049"/>
              </a:lnSpc>
            </a:pPr>
            <a:r>
              <a:rPr lang="en-US" sz="8049">
                <a:solidFill>
                  <a:srgbClr val="004AAD"/>
                </a:solidFill>
                <a:latin typeface="Montserrat Classic Bold"/>
              </a:rPr>
              <a:t>HARDWARE AND  SOFTWARE REQUIREMENTS</a:t>
            </a:r>
          </a:p>
        </p:txBody>
      </p:sp>
      <p:sp>
        <p:nvSpPr>
          <p:cNvPr name="TextBox 4" id="4"/>
          <p:cNvSpPr txBox="true"/>
          <p:nvPr/>
        </p:nvSpPr>
        <p:spPr>
          <a:xfrm rot="0">
            <a:off x="765525" y="3562008"/>
            <a:ext cx="14719795" cy="4650343"/>
          </a:xfrm>
          <a:prstGeom prst="rect">
            <a:avLst/>
          </a:prstGeom>
        </p:spPr>
        <p:txBody>
          <a:bodyPr anchor="t" rtlCol="false" tIns="0" lIns="0" bIns="0" rIns="0">
            <a:spAutoFit/>
          </a:bodyPr>
          <a:lstStyle/>
          <a:p>
            <a:pPr>
              <a:lnSpc>
                <a:spcPts val="9346"/>
              </a:lnSpc>
            </a:pPr>
            <a:r>
              <a:rPr lang="en-US" sz="5841">
                <a:solidFill>
                  <a:srgbClr val="2E2E2E"/>
                </a:solidFill>
                <a:latin typeface="Montserrat Classic"/>
              </a:rPr>
              <a:t>Lorem ipsum dolor sit amet, consectetur adipiscing elit. Integer vulputate vel ipsum ac fringilla. Nunc cursus, arcu nec pretium aliquet.</a:t>
            </a:r>
          </a:p>
        </p:txBody>
      </p:sp>
      <p:sp>
        <p:nvSpPr>
          <p:cNvPr name="Freeform 5" id="5"/>
          <p:cNvSpPr/>
          <p:nvPr/>
        </p:nvSpPr>
        <p:spPr>
          <a:xfrm flipH="true" flipV="false" rot="5242519">
            <a:off x="-1042019" y="8240279"/>
            <a:ext cx="8063091" cy="6553094"/>
          </a:xfrm>
          <a:custGeom>
            <a:avLst/>
            <a:gdLst/>
            <a:ahLst/>
            <a:cxnLst/>
            <a:rect r="r" b="b" t="t" l="l"/>
            <a:pathLst>
              <a:path h="6553094" w="8063091">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144593">
            <a:off x="8023448" y="-2009860"/>
            <a:ext cx="17617704" cy="17617704"/>
          </a:xfrm>
          <a:custGeom>
            <a:avLst/>
            <a:gdLst/>
            <a:ahLst/>
            <a:cxnLst/>
            <a:rect r="r" b="b" t="t" l="l"/>
            <a:pathLst>
              <a:path h="17617704" w="17617704">
                <a:moveTo>
                  <a:pt x="0" y="0"/>
                </a:moveTo>
                <a:lnTo>
                  <a:pt x="17617704" y="0"/>
                </a:lnTo>
                <a:lnTo>
                  <a:pt x="17617704" y="17617704"/>
                </a:lnTo>
                <a:lnTo>
                  <a:pt x="0" y="1761770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62819">
            <a:off x="8489744" y="-2841143"/>
            <a:ext cx="12794948" cy="8828634"/>
          </a:xfrm>
          <a:custGeom>
            <a:avLst/>
            <a:gdLst/>
            <a:ahLst/>
            <a:cxnLst/>
            <a:rect r="r" b="b" t="t" l="l"/>
            <a:pathLst>
              <a:path h="8828634" w="12794948">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221385"/>
            <a:ext cx="11822038" cy="1209675"/>
          </a:xfrm>
          <a:prstGeom prst="rect">
            <a:avLst/>
          </a:prstGeom>
        </p:spPr>
        <p:txBody>
          <a:bodyPr anchor="t" rtlCol="false" tIns="0" lIns="0" bIns="0" rIns="0">
            <a:spAutoFit/>
          </a:bodyPr>
          <a:lstStyle/>
          <a:p>
            <a:pPr>
              <a:lnSpc>
                <a:spcPts val="9000"/>
              </a:lnSpc>
            </a:pPr>
            <a:r>
              <a:rPr lang="en-US" sz="9000">
                <a:solidFill>
                  <a:srgbClr val="004AAD"/>
                </a:solidFill>
                <a:latin typeface="Montserrat Classic Bold"/>
              </a:rPr>
              <a:t>SYSTEM DESIGN</a:t>
            </a:r>
          </a:p>
        </p:txBody>
      </p:sp>
      <p:sp>
        <p:nvSpPr>
          <p:cNvPr name="TextBox 5" id="5"/>
          <p:cNvSpPr txBox="true"/>
          <p:nvPr/>
        </p:nvSpPr>
        <p:spPr>
          <a:xfrm rot="0">
            <a:off x="1028700" y="2499283"/>
            <a:ext cx="14093640" cy="6403399"/>
          </a:xfrm>
          <a:prstGeom prst="rect">
            <a:avLst/>
          </a:prstGeom>
        </p:spPr>
        <p:txBody>
          <a:bodyPr anchor="t" rtlCol="false" tIns="0" lIns="0" bIns="0" rIns="0">
            <a:spAutoFit/>
          </a:bodyPr>
          <a:lstStyle/>
          <a:p>
            <a:pPr>
              <a:lnSpc>
                <a:spcPts val="10274"/>
              </a:lnSpc>
            </a:pPr>
            <a:r>
              <a:rPr lang="en-US" sz="6421">
                <a:solidFill>
                  <a:srgbClr val="2E2E2E"/>
                </a:solidFill>
                <a:latin typeface="Montserrat Classic"/>
              </a:rPr>
              <a:t>Lorem ipsum dolor sit amet, consectetur adipiscing elit. Integer vulputate vel ipsum ac fringilla. Nunc cursus, arcu nec pretium aliquet.</a:t>
            </a:r>
          </a:p>
        </p:txBody>
      </p:sp>
      <p:sp>
        <p:nvSpPr>
          <p:cNvPr name="Freeform 6" id="6"/>
          <p:cNvSpPr/>
          <p:nvPr/>
        </p:nvSpPr>
        <p:spPr>
          <a:xfrm flipH="true" flipV="false" rot="8905814">
            <a:off x="-4266374" y="6074235"/>
            <a:ext cx="11300655" cy="9184351"/>
          </a:xfrm>
          <a:custGeom>
            <a:avLst/>
            <a:gdLst/>
            <a:ahLst/>
            <a:cxnLst/>
            <a:rect r="r" b="b" t="t" l="l"/>
            <a:pathLst>
              <a:path h="9184351" w="11300655">
                <a:moveTo>
                  <a:pt x="11300655" y="0"/>
                </a:moveTo>
                <a:lnTo>
                  <a:pt x="0" y="0"/>
                </a:lnTo>
                <a:lnTo>
                  <a:pt x="0" y="9184351"/>
                </a:lnTo>
                <a:lnTo>
                  <a:pt x="11300655" y="9184351"/>
                </a:lnTo>
                <a:lnTo>
                  <a:pt x="11300655"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DAFzyqB-nns</dc:identifier>
  <dcterms:modified xsi:type="dcterms:W3CDTF">2011-08-01T06:04:30Z</dcterms:modified>
  <cp:revision>1</cp:revision>
  <dc:title>Enhancing Child Safety: Biometric-Based Bus Tracking with IOT &amp; GPS Integration</dc:title>
</cp:coreProperties>
</file>