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1219366-C733-480B-9B2E-5ED37D8C7318}" type="datetimeFigureOut">
              <a:rPr lang="en-IN" smtClean="0"/>
              <a:t>01-03-2025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123942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219366-C733-480B-9B2E-5ED37D8C7318}"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156536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219366-C733-480B-9B2E-5ED37D8C7318}"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1048433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1219366-C733-480B-9B2E-5ED37D8C7318}"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910366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9366-C733-480B-9B2E-5ED37D8C7318}"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23247657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219366-C733-480B-9B2E-5ED37D8C7318}" type="datetimeFigureOut">
              <a:rPr lang="en-IN" smtClean="0"/>
              <a:t>01-03-2025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3278173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219366-C733-480B-9B2E-5ED37D8C7318}" type="datetimeFigureOut">
              <a:rPr lang="en-IN" smtClean="0"/>
              <a:t>01-03-2025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36670865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1219366-C733-480B-9B2E-5ED37D8C7318}"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7642263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1219366-C733-480B-9B2E-5ED37D8C7318}"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332207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1219366-C733-480B-9B2E-5ED37D8C7318}"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1382285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219366-C733-480B-9B2E-5ED37D8C7318}"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149960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1219366-C733-480B-9B2E-5ED37D8C7318}"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415036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219366-C733-480B-9B2E-5ED37D8C7318}" type="datetimeFigureOut">
              <a:rPr lang="en-IN" smtClean="0"/>
              <a:t>01-03-2025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4114388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1219366-C733-480B-9B2E-5ED37D8C7318}" type="datetimeFigureOut">
              <a:rPr lang="en-IN" smtClean="0"/>
              <a:t>01-03-2025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3506444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219366-C733-480B-9B2E-5ED37D8C7318}" type="datetimeFigureOut">
              <a:rPr lang="en-IN" smtClean="0"/>
              <a:t>01-03-2025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2755638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219366-C733-480B-9B2E-5ED37D8C7318}"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2038594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219366-C733-480B-9B2E-5ED37D8C7318}"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382F37D-E42F-4DCC-9C36-BD047975EDB9}" type="slidenum">
              <a:rPr lang="en-IN" smtClean="0"/>
              <a:t>‹#›</a:t>
            </a:fld>
            <a:endParaRPr lang="en-IN"/>
          </a:p>
        </p:txBody>
      </p:sp>
    </p:spTree>
    <p:extLst>
      <p:ext uri="{BB962C8B-B14F-4D97-AF65-F5344CB8AC3E}">
        <p14:creationId xmlns:p14="http://schemas.microsoft.com/office/powerpoint/2010/main" val="3376088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1219366-C733-480B-9B2E-5ED37D8C7318}" type="datetimeFigureOut">
              <a:rPr lang="en-IN" smtClean="0"/>
              <a:t>01-03-2025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382F37D-E42F-4DCC-9C36-BD047975EDB9}" type="slidenum">
              <a:rPr lang="en-IN" smtClean="0"/>
              <a:t>‹#›</a:t>
            </a:fld>
            <a:endParaRPr lang="en-IN"/>
          </a:p>
        </p:txBody>
      </p:sp>
    </p:spTree>
    <p:extLst>
      <p:ext uri="{BB962C8B-B14F-4D97-AF65-F5344CB8AC3E}">
        <p14:creationId xmlns:p14="http://schemas.microsoft.com/office/powerpoint/2010/main" val="4121456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15AF1-8605-BECF-A1FA-43F380AF4E94}"/>
              </a:ext>
            </a:extLst>
          </p:cNvPr>
          <p:cNvSpPr>
            <a:spLocks noGrp="1"/>
          </p:cNvSpPr>
          <p:nvPr>
            <p:ph type="ctrTitle"/>
          </p:nvPr>
        </p:nvSpPr>
        <p:spPr>
          <a:xfrm>
            <a:off x="1154954" y="1225296"/>
            <a:ext cx="9781269" cy="3552085"/>
          </a:xfrm>
        </p:spPr>
        <p:txBody>
          <a:bodyPr/>
          <a:lstStyle/>
          <a:p>
            <a:r>
              <a:rPr lang="en-US" dirty="0"/>
              <a:t>Screening Task: Python &amp; Data Science Evaluation</a:t>
            </a:r>
            <a:br>
              <a:rPr lang="en-US" dirty="0"/>
            </a:br>
            <a:br>
              <a:rPr lang="en-US" dirty="0"/>
            </a:br>
            <a:r>
              <a:rPr lang="en-IN" dirty="0">
                <a:solidFill>
                  <a:schemeClr val="accent4">
                    <a:lumMod val="75000"/>
                  </a:schemeClr>
                </a:solidFill>
              </a:rPr>
              <a:t>Predicting Delivery Delays</a:t>
            </a:r>
          </a:p>
        </p:txBody>
      </p:sp>
      <p:sp>
        <p:nvSpPr>
          <p:cNvPr id="3" name="Subtitle 2">
            <a:extLst>
              <a:ext uri="{FF2B5EF4-FFF2-40B4-BE49-F238E27FC236}">
                <a16:creationId xmlns:a16="http://schemas.microsoft.com/office/drawing/2014/main" id="{E1BB8413-B59E-B208-4BA8-741D3F5304AA}"/>
              </a:ext>
            </a:extLst>
          </p:cNvPr>
          <p:cNvSpPr>
            <a:spLocks noGrp="1"/>
          </p:cNvSpPr>
          <p:nvPr>
            <p:ph type="subTitle" idx="1"/>
          </p:nvPr>
        </p:nvSpPr>
        <p:spPr>
          <a:xfrm>
            <a:off x="1154955" y="4777380"/>
            <a:ext cx="8825658" cy="1285092"/>
          </a:xfrm>
        </p:spPr>
        <p:txBody>
          <a:bodyPr>
            <a:normAutofit/>
          </a:bodyPr>
          <a:lstStyle/>
          <a:p>
            <a:r>
              <a:rPr lang="en-US" sz="2400" dirty="0">
                <a:solidFill>
                  <a:schemeClr val="accent4">
                    <a:lumMod val="75000"/>
                  </a:schemeClr>
                </a:solidFill>
              </a:rPr>
              <a:t>Ritesh Bankar </a:t>
            </a:r>
            <a:endParaRPr lang="en-IN" sz="2400" dirty="0">
              <a:solidFill>
                <a:schemeClr val="accent4">
                  <a:lumMod val="75000"/>
                </a:schemeClr>
              </a:solidFill>
            </a:endParaRPr>
          </a:p>
        </p:txBody>
      </p:sp>
    </p:spTree>
    <p:extLst>
      <p:ext uri="{BB962C8B-B14F-4D97-AF65-F5344CB8AC3E}">
        <p14:creationId xmlns:p14="http://schemas.microsoft.com/office/powerpoint/2010/main" val="1887582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AC3E0-82B4-F627-808E-8A4AF94C4185}"/>
              </a:ext>
            </a:extLst>
          </p:cNvPr>
          <p:cNvSpPr>
            <a:spLocks noGrp="1"/>
          </p:cNvSpPr>
          <p:nvPr>
            <p:ph type="title"/>
          </p:nvPr>
        </p:nvSpPr>
        <p:spPr/>
        <p:txBody>
          <a:bodyPr/>
          <a:lstStyle/>
          <a:p>
            <a:r>
              <a:rPr lang="en-IN" dirty="0">
                <a:solidFill>
                  <a:srgbClr val="00B0F0"/>
                </a:solidFill>
              </a:rPr>
              <a:t>Problem Statement &amp; Objective</a:t>
            </a:r>
          </a:p>
        </p:txBody>
      </p:sp>
      <p:sp>
        <p:nvSpPr>
          <p:cNvPr id="3" name="Content Placeholder 2">
            <a:extLst>
              <a:ext uri="{FF2B5EF4-FFF2-40B4-BE49-F238E27FC236}">
                <a16:creationId xmlns:a16="http://schemas.microsoft.com/office/drawing/2014/main" id="{D6C3E543-F530-2BEC-CD7C-F7AA7A8F481A}"/>
              </a:ext>
            </a:extLst>
          </p:cNvPr>
          <p:cNvSpPr>
            <a:spLocks noGrp="1"/>
          </p:cNvSpPr>
          <p:nvPr>
            <p:ph idx="1"/>
          </p:nvPr>
        </p:nvSpPr>
        <p:spPr>
          <a:xfrm>
            <a:off x="1154954" y="2322576"/>
            <a:ext cx="10101310" cy="3697224"/>
          </a:xfrm>
        </p:spPr>
        <p:txBody>
          <a:bodyPr>
            <a:normAutofit/>
          </a:bodyPr>
          <a:lstStyle/>
          <a:p>
            <a:r>
              <a:rPr lang="en-IN" b="1" u="sng" dirty="0">
                <a:solidFill>
                  <a:schemeClr val="accent2">
                    <a:lumMod val="75000"/>
                  </a:schemeClr>
                </a:solidFill>
              </a:rPr>
              <a:t>Problem:</a:t>
            </a:r>
          </a:p>
          <a:p>
            <a:pPr>
              <a:buFont typeface="+mj-lt"/>
              <a:buAutoNum type="arabicPeriod"/>
            </a:pPr>
            <a:r>
              <a:rPr lang="en-US" b="1" dirty="0">
                <a:solidFill>
                  <a:schemeClr val="tx1"/>
                </a:solidFill>
              </a:rPr>
              <a:t>Timely delivery is crucial to customer satisfaction and business effectiveness. </a:t>
            </a:r>
          </a:p>
          <a:p>
            <a:pPr>
              <a:buFont typeface="+mj-lt"/>
              <a:buAutoNum type="arabicPeriod"/>
            </a:pPr>
            <a:r>
              <a:rPr lang="en-US" b="1" dirty="0">
                <a:solidFill>
                  <a:schemeClr val="tx1"/>
                </a:solidFill>
              </a:rPr>
              <a:t>Delays in outbound deliveries can result in missed sales, higher costs, and lower consumer trust. Currently, delivery performance is influenced by factors such as invoice processing time, outbound processing time, and logistics restrictions.</a:t>
            </a:r>
          </a:p>
          <a:p>
            <a:r>
              <a:rPr lang="en-US" b="1" dirty="0">
                <a:solidFill>
                  <a:schemeClr val="accent2">
                    <a:lumMod val="75000"/>
                  </a:schemeClr>
                </a:solidFill>
              </a:rPr>
              <a:t>Objective:</a:t>
            </a:r>
          </a:p>
          <a:p>
            <a:pPr>
              <a:buFont typeface="+mj-lt"/>
              <a:buAutoNum type="arabicPeriod"/>
            </a:pPr>
            <a:r>
              <a:rPr kumimoji="0" lang="en-US" altLang="en-US" sz="1800" b="1" i="0" u="none" strike="noStrike" cap="none" normalizeH="0" baseline="0" dirty="0">
                <a:ln>
                  <a:noFill/>
                </a:ln>
                <a:solidFill>
                  <a:schemeClr val="tx1"/>
                </a:solidFill>
                <a:effectLst/>
                <a:latin typeface="Century Gothic (Body)"/>
              </a:rPr>
              <a:t>Analyze past delivery data to discover trends.</a:t>
            </a:r>
            <a:endParaRPr lang="en-US" altLang="en-US" b="1" dirty="0">
              <a:solidFill>
                <a:schemeClr val="tx1"/>
              </a:solidFill>
              <a:latin typeface="Century Gothic (Body)"/>
            </a:endParaRPr>
          </a:p>
          <a:p>
            <a:pPr>
              <a:buFont typeface="+mj-lt"/>
              <a:buAutoNum type="arabicPeriod"/>
            </a:pPr>
            <a:r>
              <a:rPr kumimoji="0" lang="en-US" altLang="en-US" sz="1800" b="1" i="0" u="none" strike="noStrike" cap="none" normalizeH="0" baseline="0" dirty="0">
                <a:ln>
                  <a:noFill/>
                </a:ln>
                <a:solidFill>
                  <a:schemeClr val="tx1"/>
                </a:solidFill>
                <a:effectLst/>
                <a:latin typeface="Century Gothic (Body)"/>
              </a:rPr>
              <a:t>Predict potential delays to improve supply chain efficiency.</a:t>
            </a:r>
          </a:p>
          <a:p>
            <a:endParaRPr lang="en-IN" dirty="0">
              <a:solidFill>
                <a:schemeClr val="tx1"/>
              </a:solidFill>
            </a:endParaRPr>
          </a:p>
        </p:txBody>
      </p:sp>
    </p:spTree>
    <p:extLst>
      <p:ext uri="{BB962C8B-B14F-4D97-AF65-F5344CB8AC3E}">
        <p14:creationId xmlns:p14="http://schemas.microsoft.com/office/powerpoint/2010/main" val="909356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A776A-6D8E-9114-9B6B-2764027878F0}"/>
              </a:ext>
            </a:extLst>
          </p:cNvPr>
          <p:cNvSpPr>
            <a:spLocks noGrp="1"/>
          </p:cNvSpPr>
          <p:nvPr>
            <p:ph type="title"/>
          </p:nvPr>
        </p:nvSpPr>
        <p:spPr/>
        <p:txBody>
          <a:bodyPr/>
          <a:lstStyle/>
          <a:p>
            <a:r>
              <a:rPr lang="en-IN" dirty="0">
                <a:solidFill>
                  <a:srgbClr val="00B0F0"/>
                </a:solidFill>
              </a:rPr>
              <a:t>Dataset &amp; EDA (Exploratory Data Analysis)</a:t>
            </a:r>
          </a:p>
        </p:txBody>
      </p:sp>
      <p:sp>
        <p:nvSpPr>
          <p:cNvPr id="3" name="Content Placeholder 2">
            <a:extLst>
              <a:ext uri="{FF2B5EF4-FFF2-40B4-BE49-F238E27FC236}">
                <a16:creationId xmlns:a16="http://schemas.microsoft.com/office/drawing/2014/main" id="{4244AB5D-C1EF-8631-2663-4F541D2823A4}"/>
              </a:ext>
            </a:extLst>
          </p:cNvPr>
          <p:cNvSpPr>
            <a:spLocks noGrp="1"/>
          </p:cNvSpPr>
          <p:nvPr>
            <p:ph idx="1"/>
          </p:nvPr>
        </p:nvSpPr>
        <p:spPr/>
        <p:txBody>
          <a:bodyPr/>
          <a:lstStyle/>
          <a:p>
            <a:r>
              <a:rPr lang="en-IN" b="1" dirty="0">
                <a:solidFill>
                  <a:schemeClr val="accent2">
                    <a:lumMod val="75000"/>
                  </a:schemeClr>
                </a:solidFill>
              </a:rPr>
              <a:t>Dataset Overview:</a:t>
            </a:r>
          </a:p>
          <a:p>
            <a:pPr>
              <a:buFont typeface="+mj-lt"/>
              <a:buAutoNum type="arabicPeriod"/>
            </a:pPr>
            <a:r>
              <a:rPr lang="en-US" b="1" dirty="0"/>
              <a:t>Includes order dates, delivery times, and product details.</a:t>
            </a:r>
            <a:endParaRPr lang="en-IN" b="1" dirty="0"/>
          </a:p>
          <a:p>
            <a:pPr>
              <a:buFont typeface="+mj-lt"/>
              <a:buAutoNum type="arabicPeriod"/>
            </a:pPr>
            <a:r>
              <a:rPr lang="en-US" b="1" dirty="0"/>
              <a:t>Identified missing values and handled them appropriately.</a:t>
            </a:r>
          </a:p>
          <a:p>
            <a:r>
              <a:rPr lang="en-US" b="1" dirty="0">
                <a:solidFill>
                  <a:schemeClr val="accent2">
                    <a:lumMod val="75000"/>
                  </a:schemeClr>
                </a:solidFill>
              </a:rPr>
              <a:t>EDA Key Insights:</a:t>
            </a:r>
          </a:p>
          <a:p>
            <a:pPr>
              <a:buFont typeface="+mj-lt"/>
              <a:buAutoNum type="arabicPeriod"/>
            </a:pPr>
            <a:r>
              <a:rPr lang="en-US" b="1" dirty="0"/>
              <a:t>Correlation between order dates and delays.</a:t>
            </a:r>
          </a:p>
          <a:p>
            <a:pPr>
              <a:buFont typeface="+mj-lt"/>
              <a:buAutoNum type="arabicPeriod"/>
            </a:pPr>
            <a:r>
              <a:rPr lang="en-US" b="1" dirty="0"/>
              <a:t>Distribution of delivery delays using </a:t>
            </a:r>
            <a:r>
              <a:rPr lang="en-US" b="1" dirty="0" err="1"/>
              <a:t>countplot</a:t>
            </a:r>
            <a:r>
              <a:rPr lang="en-US" b="1" dirty="0"/>
              <a:t>.</a:t>
            </a:r>
          </a:p>
          <a:p>
            <a:pPr>
              <a:buFont typeface="+mj-lt"/>
              <a:buAutoNum type="arabicPeriod"/>
            </a:pPr>
            <a:r>
              <a:rPr lang="en-US" b="1" dirty="0"/>
              <a:t>The dataset contained outliers, particularly in Billing Amount and processing times.</a:t>
            </a:r>
          </a:p>
        </p:txBody>
      </p:sp>
    </p:spTree>
    <p:extLst>
      <p:ext uri="{BB962C8B-B14F-4D97-AF65-F5344CB8AC3E}">
        <p14:creationId xmlns:p14="http://schemas.microsoft.com/office/powerpoint/2010/main" val="14292212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1713F-D016-37BF-92AE-7DB0A64A5A5D}"/>
              </a:ext>
            </a:extLst>
          </p:cNvPr>
          <p:cNvSpPr>
            <a:spLocks noGrp="1"/>
          </p:cNvSpPr>
          <p:nvPr>
            <p:ph type="title"/>
          </p:nvPr>
        </p:nvSpPr>
        <p:spPr/>
        <p:txBody>
          <a:bodyPr/>
          <a:lstStyle/>
          <a:p>
            <a:r>
              <a:rPr lang="en-US" dirty="0">
                <a:solidFill>
                  <a:srgbClr val="00B0F0"/>
                </a:solidFill>
              </a:rPr>
              <a:t>Important Data Visuals</a:t>
            </a:r>
            <a:endParaRPr lang="en-IN" dirty="0">
              <a:solidFill>
                <a:srgbClr val="00B0F0"/>
              </a:solidFill>
            </a:endParaRPr>
          </a:p>
        </p:txBody>
      </p:sp>
      <p:pic>
        <p:nvPicPr>
          <p:cNvPr id="5" name="Content Placeholder 4">
            <a:extLst>
              <a:ext uri="{FF2B5EF4-FFF2-40B4-BE49-F238E27FC236}">
                <a16:creationId xmlns:a16="http://schemas.microsoft.com/office/drawing/2014/main" id="{6C6ED604-4839-2A45-91D0-FB0C4DFCECD6}"/>
              </a:ext>
            </a:extLst>
          </p:cNvPr>
          <p:cNvPicPr>
            <a:picLocks noGrp="1" noChangeAspect="1"/>
          </p:cNvPicPr>
          <p:nvPr>
            <p:ph idx="1"/>
          </p:nvPr>
        </p:nvPicPr>
        <p:blipFill>
          <a:blip r:embed="rId2"/>
          <a:stretch>
            <a:fillRect/>
          </a:stretch>
        </p:blipFill>
        <p:spPr>
          <a:xfrm>
            <a:off x="581728" y="2267713"/>
            <a:ext cx="5122579" cy="4408286"/>
          </a:xfrm>
        </p:spPr>
      </p:pic>
      <p:pic>
        <p:nvPicPr>
          <p:cNvPr id="7" name="Picture 6">
            <a:extLst>
              <a:ext uri="{FF2B5EF4-FFF2-40B4-BE49-F238E27FC236}">
                <a16:creationId xmlns:a16="http://schemas.microsoft.com/office/drawing/2014/main" id="{14122904-435F-4BAD-75C9-ECBEBDF387E0}"/>
              </a:ext>
            </a:extLst>
          </p:cNvPr>
          <p:cNvPicPr>
            <a:picLocks noChangeAspect="1"/>
          </p:cNvPicPr>
          <p:nvPr/>
        </p:nvPicPr>
        <p:blipFill>
          <a:blip r:embed="rId3"/>
          <a:stretch>
            <a:fillRect/>
          </a:stretch>
        </p:blipFill>
        <p:spPr>
          <a:xfrm>
            <a:off x="5704307" y="2393187"/>
            <a:ext cx="5532599" cy="4282811"/>
          </a:xfrm>
          <a:prstGeom prst="rect">
            <a:avLst/>
          </a:prstGeom>
        </p:spPr>
      </p:pic>
    </p:spTree>
    <p:extLst>
      <p:ext uri="{BB962C8B-B14F-4D97-AF65-F5344CB8AC3E}">
        <p14:creationId xmlns:p14="http://schemas.microsoft.com/office/powerpoint/2010/main" val="1769790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F9F3-8106-6739-3650-C73B1435B5A2}"/>
              </a:ext>
            </a:extLst>
          </p:cNvPr>
          <p:cNvSpPr>
            <a:spLocks noGrp="1"/>
          </p:cNvSpPr>
          <p:nvPr>
            <p:ph type="title"/>
          </p:nvPr>
        </p:nvSpPr>
        <p:spPr/>
        <p:txBody>
          <a:bodyPr/>
          <a:lstStyle/>
          <a:p>
            <a:r>
              <a:rPr lang="en-US" sz="3600" dirty="0">
                <a:solidFill>
                  <a:srgbClr val="00B0F0"/>
                </a:solidFill>
              </a:rPr>
              <a:t>Correlation Analysis </a:t>
            </a:r>
            <a:r>
              <a:rPr lang="en-IN" dirty="0">
                <a:solidFill>
                  <a:srgbClr val="00B0F0"/>
                </a:solidFill>
              </a:rPr>
              <a:t>&amp;  Model Selection</a:t>
            </a:r>
          </a:p>
        </p:txBody>
      </p:sp>
      <p:sp>
        <p:nvSpPr>
          <p:cNvPr id="3" name="Content Placeholder 2">
            <a:extLst>
              <a:ext uri="{FF2B5EF4-FFF2-40B4-BE49-F238E27FC236}">
                <a16:creationId xmlns:a16="http://schemas.microsoft.com/office/drawing/2014/main" id="{C75E22DE-F680-523B-BB95-8E4C6981F201}"/>
              </a:ext>
            </a:extLst>
          </p:cNvPr>
          <p:cNvSpPr>
            <a:spLocks noGrp="1"/>
          </p:cNvSpPr>
          <p:nvPr>
            <p:ph idx="1"/>
          </p:nvPr>
        </p:nvSpPr>
        <p:spPr/>
        <p:txBody>
          <a:bodyPr>
            <a:normAutofit fontScale="92500"/>
          </a:bodyPr>
          <a:lstStyle/>
          <a:p>
            <a:r>
              <a:rPr lang="en-US" sz="1900" b="1" dirty="0">
                <a:solidFill>
                  <a:schemeClr val="accent2">
                    <a:lumMod val="75000"/>
                  </a:schemeClr>
                </a:solidFill>
              </a:rPr>
              <a:t>Correlation Analysis:</a:t>
            </a:r>
          </a:p>
          <a:p>
            <a:pPr marL="457200" indent="-457200">
              <a:buFont typeface="+mj-lt"/>
              <a:buAutoNum type="arabicPeriod"/>
            </a:pPr>
            <a:r>
              <a:rPr lang="en-US" sz="1900" b="1" dirty="0"/>
              <a:t>Some variables showed strong correlations with delivery delays.</a:t>
            </a:r>
          </a:p>
          <a:p>
            <a:pPr marL="457200" indent="-457200">
              <a:buFont typeface="+mj-lt"/>
              <a:buAutoNum type="arabicPeriod"/>
            </a:pPr>
            <a:r>
              <a:rPr lang="en-US" sz="1900" b="1" dirty="0"/>
              <a:t>Understanding these relationships helps in feature selection for the model.</a:t>
            </a:r>
          </a:p>
          <a:p>
            <a:pPr marL="457200" indent="-457200">
              <a:buFont typeface="+mj-lt"/>
              <a:buAutoNum type="arabicPeriod"/>
            </a:pPr>
            <a:r>
              <a:rPr lang="en-US" sz="1900" b="1" dirty="0"/>
              <a:t>Predictive Modeling Approach:</a:t>
            </a:r>
          </a:p>
          <a:p>
            <a:r>
              <a:rPr lang="en-US" sz="1900" b="1" dirty="0">
                <a:solidFill>
                  <a:schemeClr val="accent2">
                    <a:lumMod val="75000"/>
                  </a:schemeClr>
                </a:solidFill>
              </a:rPr>
              <a:t>Model Selection:</a:t>
            </a:r>
          </a:p>
          <a:p>
            <a:r>
              <a:rPr lang="en-US" sz="1900" b="1" dirty="0"/>
              <a:t>Various machine learning techniques were likely used (e.g., logistic regression, decision trees and  random forests).</a:t>
            </a:r>
          </a:p>
          <a:p>
            <a:r>
              <a:rPr lang="en-US" sz="1900" b="1" dirty="0"/>
              <a:t>Model performance was evaluated using metrics like accuracy, precision, recall, or F1-score.</a:t>
            </a:r>
          </a:p>
          <a:p>
            <a:endParaRPr lang="en-IN" dirty="0"/>
          </a:p>
        </p:txBody>
      </p:sp>
    </p:spTree>
    <p:extLst>
      <p:ext uri="{BB962C8B-B14F-4D97-AF65-F5344CB8AC3E}">
        <p14:creationId xmlns:p14="http://schemas.microsoft.com/office/powerpoint/2010/main" val="1247945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0C898-8F52-B0E6-C8A3-F104CA27FD02}"/>
              </a:ext>
            </a:extLst>
          </p:cNvPr>
          <p:cNvSpPr>
            <a:spLocks noGrp="1"/>
          </p:cNvSpPr>
          <p:nvPr>
            <p:ph type="title"/>
          </p:nvPr>
        </p:nvSpPr>
        <p:spPr/>
        <p:txBody>
          <a:bodyPr/>
          <a:lstStyle/>
          <a:p>
            <a:r>
              <a:rPr lang="en-US" dirty="0">
                <a:solidFill>
                  <a:srgbClr val="00B0F0"/>
                </a:solidFill>
              </a:rPr>
              <a:t>Important Data Visuals</a:t>
            </a:r>
            <a:endParaRPr lang="en-IN" dirty="0"/>
          </a:p>
        </p:txBody>
      </p:sp>
      <p:pic>
        <p:nvPicPr>
          <p:cNvPr id="5" name="Content Placeholder 4">
            <a:extLst>
              <a:ext uri="{FF2B5EF4-FFF2-40B4-BE49-F238E27FC236}">
                <a16:creationId xmlns:a16="http://schemas.microsoft.com/office/drawing/2014/main" id="{3C440314-1059-5775-A27D-231AF8FEF5E8}"/>
              </a:ext>
            </a:extLst>
          </p:cNvPr>
          <p:cNvPicPr>
            <a:picLocks noGrp="1" noChangeAspect="1"/>
          </p:cNvPicPr>
          <p:nvPr>
            <p:ph idx="1"/>
          </p:nvPr>
        </p:nvPicPr>
        <p:blipFill>
          <a:blip r:embed="rId2"/>
          <a:srcRect r="8719"/>
          <a:stretch/>
        </p:blipFill>
        <p:spPr>
          <a:xfrm>
            <a:off x="107053" y="2514600"/>
            <a:ext cx="5623173" cy="3822191"/>
          </a:xfrm>
        </p:spPr>
      </p:pic>
      <p:pic>
        <p:nvPicPr>
          <p:cNvPr id="7" name="Picture 6">
            <a:extLst>
              <a:ext uri="{FF2B5EF4-FFF2-40B4-BE49-F238E27FC236}">
                <a16:creationId xmlns:a16="http://schemas.microsoft.com/office/drawing/2014/main" id="{119BDDEB-E4B5-72CC-5DC3-9F42B1287974}"/>
              </a:ext>
            </a:extLst>
          </p:cNvPr>
          <p:cNvPicPr>
            <a:picLocks noChangeAspect="1"/>
          </p:cNvPicPr>
          <p:nvPr/>
        </p:nvPicPr>
        <p:blipFill>
          <a:blip r:embed="rId3"/>
          <a:srcRect r="8427"/>
          <a:stretch/>
        </p:blipFill>
        <p:spPr>
          <a:xfrm>
            <a:off x="5730227" y="2593605"/>
            <a:ext cx="6455386" cy="4017507"/>
          </a:xfrm>
          <a:prstGeom prst="rect">
            <a:avLst/>
          </a:prstGeom>
        </p:spPr>
      </p:pic>
    </p:spTree>
    <p:extLst>
      <p:ext uri="{BB962C8B-B14F-4D97-AF65-F5344CB8AC3E}">
        <p14:creationId xmlns:p14="http://schemas.microsoft.com/office/powerpoint/2010/main" val="58392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FBBE2-F65D-BB52-1054-0150290341D9}"/>
              </a:ext>
            </a:extLst>
          </p:cNvPr>
          <p:cNvSpPr>
            <a:spLocks noGrp="1"/>
          </p:cNvSpPr>
          <p:nvPr>
            <p:ph type="title"/>
          </p:nvPr>
        </p:nvSpPr>
        <p:spPr>
          <a:xfrm>
            <a:off x="1319546" y="1001100"/>
            <a:ext cx="8761413" cy="706964"/>
          </a:xfrm>
        </p:spPr>
        <p:txBody>
          <a:bodyPr/>
          <a:lstStyle/>
          <a:p>
            <a:r>
              <a:rPr lang="en-IN" dirty="0">
                <a:solidFill>
                  <a:srgbClr val="00B0F0"/>
                </a:solidFill>
              </a:rPr>
              <a:t>Results &amp; Insights</a:t>
            </a:r>
          </a:p>
        </p:txBody>
      </p:sp>
      <p:sp>
        <p:nvSpPr>
          <p:cNvPr id="3" name="Content Placeholder 2">
            <a:extLst>
              <a:ext uri="{FF2B5EF4-FFF2-40B4-BE49-F238E27FC236}">
                <a16:creationId xmlns:a16="http://schemas.microsoft.com/office/drawing/2014/main" id="{EEC42ACC-2073-724C-F9FC-E3CE7F5AFB6B}"/>
              </a:ext>
            </a:extLst>
          </p:cNvPr>
          <p:cNvSpPr>
            <a:spLocks noGrp="1"/>
          </p:cNvSpPr>
          <p:nvPr>
            <p:ph idx="1"/>
          </p:nvPr>
        </p:nvSpPr>
        <p:spPr>
          <a:xfrm>
            <a:off x="1287422" y="2512060"/>
            <a:ext cx="8825659" cy="3416300"/>
          </a:xfrm>
        </p:spPr>
        <p:txBody>
          <a:bodyPr/>
          <a:lstStyle/>
          <a:p>
            <a:r>
              <a:rPr lang="en-IN" b="1" dirty="0">
                <a:solidFill>
                  <a:schemeClr val="accent2">
                    <a:lumMod val="75000"/>
                  </a:schemeClr>
                </a:solidFill>
              </a:rPr>
              <a:t>Model Performance &amp; Predictions:</a:t>
            </a:r>
          </a:p>
        </p:txBody>
      </p:sp>
      <p:graphicFrame>
        <p:nvGraphicFramePr>
          <p:cNvPr id="6" name="Table 5">
            <a:extLst>
              <a:ext uri="{FF2B5EF4-FFF2-40B4-BE49-F238E27FC236}">
                <a16:creationId xmlns:a16="http://schemas.microsoft.com/office/drawing/2014/main" id="{FF589687-EF72-A624-8A53-0AAB730120D1}"/>
              </a:ext>
            </a:extLst>
          </p:cNvPr>
          <p:cNvGraphicFramePr>
            <a:graphicFrameLocks noGrp="1"/>
          </p:cNvGraphicFramePr>
          <p:nvPr>
            <p:extLst>
              <p:ext uri="{D42A27DB-BD31-4B8C-83A1-F6EECF244321}">
                <p14:modId xmlns:p14="http://schemas.microsoft.com/office/powerpoint/2010/main" val="1567129305"/>
              </p:ext>
            </p:extLst>
          </p:nvPr>
        </p:nvGraphicFramePr>
        <p:xfrm>
          <a:off x="1456638" y="3144364"/>
          <a:ext cx="9447939" cy="2250595"/>
        </p:xfrm>
        <a:graphic>
          <a:graphicData uri="http://schemas.openxmlformats.org/drawingml/2006/table">
            <a:tbl>
              <a:tblPr firstRow="1" bandRow="1">
                <a:tableStyleId>{5940675A-B579-460E-94D1-54222C63F5DA}</a:tableStyleId>
              </a:tblPr>
              <a:tblGrid>
                <a:gridCol w="2364933">
                  <a:extLst>
                    <a:ext uri="{9D8B030D-6E8A-4147-A177-3AD203B41FA5}">
                      <a16:colId xmlns:a16="http://schemas.microsoft.com/office/drawing/2014/main" val="563991110"/>
                    </a:ext>
                  </a:extLst>
                </a:gridCol>
                <a:gridCol w="2321516">
                  <a:extLst>
                    <a:ext uri="{9D8B030D-6E8A-4147-A177-3AD203B41FA5}">
                      <a16:colId xmlns:a16="http://schemas.microsoft.com/office/drawing/2014/main" val="1682910808"/>
                    </a:ext>
                  </a:extLst>
                </a:gridCol>
                <a:gridCol w="2394944">
                  <a:extLst>
                    <a:ext uri="{9D8B030D-6E8A-4147-A177-3AD203B41FA5}">
                      <a16:colId xmlns:a16="http://schemas.microsoft.com/office/drawing/2014/main" val="3631522556"/>
                    </a:ext>
                  </a:extLst>
                </a:gridCol>
                <a:gridCol w="2366546">
                  <a:extLst>
                    <a:ext uri="{9D8B030D-6E8A-4147-A177-3AD203B41FA5}">
                      <a16:colId xmlns:a16="http://schemas.microsoft.com/office/drawing/2014/main" val="653461586"/>
                    </a:ext>
                  </a:extLst>
                </a:gridCol>
              </a:tblGrid>
              <a:tr h="637023">
                <a:tc>
                  <a:txBody>
                    <a:bodyPr/>
                    <a:lstStyle/>
                    <a:p>
                      <a:r>
                        <a:rPr lang="en-IN" b="1" dirty="0"/>
                        <a:t>Model</a:t>
                      </a:r>
                    </a:p>
                  </a:txBody>
                  <a:tcPr anchor="ctr"/>
                </a:tc>
                <a:tc>
                  <a:txBody>
                    <a:bodyPr/>
                    <a:lstStyle/>
                    <a:p>
                      <a:r>
                        <a:rPr lang="en-IN" b="1"/>
                        <a:t>Training Accuracy</a:t>
                      </a:r>
                    </a:p>
                  </a:txBody>
                  <a:tcPr anchor="ctr"/>
                </a:tc>
                <a:tc>
                  <a:txBody>
                    <a:bodyPr/>
                    <a:lstStyle/>
                    <a:p>
                      <a:r>
                        <a:rPr lang="en-IN" b="1"/>
                        <a:t>Testing Accuracy</a:t>
                      </a:r>
                    </a:p>
                  </a:txBody>
                  <a:tcPr anchor="ctr"/>
                </a:tc>
                <a:tc>
                  <a:txBody>
                    <a:bodyPr/>
                    <a:lstStyle/>
                    <a:p>
                      <a:r>
                        <a:rPr lang="en-IN" b="1" dirty="0"/>
                        <a:t>Observations</a:t>
                      </a:r>
                    </a:p>
                  </a:txBody>
                  <a:tcPr anchor="ctr"/>
                </a:tc>
                <a:extLst>
                  <a:ext uri="{0D108BD9-81ED-4DB2-BD59-A6C34878D82A}">
                    <a16:rowId xmlns:a16="http://schemas.microsoft.com/office/drawing/2014/main" val="3472436147"/>
                  </a:ext>
                </a:extLst>
              </a:tr>
              <a:tr h="745572">
                <a:tc>
                  <a:txBody>
                    <a:bodyPr/>
                    <a:lstStyle/>
                    <a:p>
                      <a:r>
                        <a:rPr lang="en-US" b="1" dirty="0"/>
                        <a:t>Decision Tree</a:t>
                      </a:r>
                      <a:endParaRPr lang="en-IN" b="1" dirty="0"/>
                    </a:p>
                  </a:txBody>
                  <a:tcPr anchor="ctr"/>
                </a:tc>
                <a:tc>
                  <a:txBody>
                    <a:bodyPr/>
                    <a:lstStyle/>
                    <a:p>
                      <a:r>
                        <a:rPr lang="en-IN" b="1" dirty="0">
                          <a:effectLst/>
                        </a:rPr>
                        <a:t>        98.21%</a:t>
                      </a:r>
                    </a:p>
                  </a:txBody>
                  <a:tcPr marL="99060" marR="99060" anchor="ctr"/>
                </a:tc>
                <a:tc>
                  <a:txBody>
                    <a:bodyPr/>
                    <a:lstStyle/>
                    <a:p>
                      <a:r>
                        <a:rPr lang="en-IN" b="1" dirty="0">
                          <a:effectLst/>
                        </a:rPr>
                        <a:t>        94.56%</a:t>
                      </a:r>
                    </a:p>
                  </a:txBody>
                  <a:tcPr marL="99060" marR="99060" anchor="ctr"/>
                </a:tc>
                <a:tc>
                  <a:txBody>
                    <a:bodyPr/>
                    <a:lstStyle/>
                    <a:p>
                      <a:r>
                        <a:rPr lang="en-IN" b="1" dirty="0"/>
                        <a:t>Slight Overfitting </a:t>
                      </a:r>
                    </a:p>
                  </a:txBody>
                  <a:tcPr/>
                </a:tc>
                <a:extLst>
                  <a:ext uri="{0D108BD9-81ED-4DB2-BD59-A6C34878D82A}">
                    <a16:rowId xmlns:a16="http://schemas.microsoft.com/office/drawing/2014/main" val="705815331"/>
                  </a:ext>
                </a:extLst>
              </a:tr>
              <a:tr h="868000">
                <a:tc>
                  <a:txBody>
                    <a:bodyPr/>
                    <a:lstStyle/>
                    <a:p>
                      <a:r>
                        <a:rPr lang="en-IN" b="1" dirty="0"/>
                        <a:t>Random Forest</a:t>
                      </a:r>
                    </a:p>
                  </a:txBody>
                  <a:tcPr anchor="ctr"/>
                </a:tc>
                <a:tc>
                  <a:txBody>
                    <a:bodyPr/>
                    <a:lstStyle/>
                    <a:p>
                      <a:r>
                        <a:rPr lang="en-IN" b="1" dirty="0"/>
                        <a:t>          98%</a:t>
                      </a:r>
                    </a:p>
                  </a:txBody>
                  <a:tcPr anchor="ctr"/>
                </a:tc>
                <a:tc>
                  <a:txBody>
                    <a:bodyPr/>
                    <a:lstStyle/>
                    <a:p>
                      <a:r>
                        <a:rPr lang="en-IN" b="1" dirty="0"/>
                        <a:t>           95%</a:t>
                      </a:r>
                    </a:p>
                  </a:txBody>
                  <a:tcPr anchor="ctr"/>
                </a:tc>
                <a:tc>
                  <a:txBody>
                    <a:bodyPr/>
                    <a:lstStyle/>
                    <a:p>
                      <a:r>
                        <a:rPr lang="en-IN" b="1" dirty="0"/>
                        <a:t>Slight Overfitting </a:t>
                      </a:r>
                    </a:p>
                  </a:txBody>
                  <a:tcPr anchor="ctr"/>
                </a:tc>
                <a:extLst>
                  <a:ext uri="{0D108BD9-81ED-4DB2-BD59-A6C34878D82A}">
                    <a16:rowId xmlns:a16="http://schemas.microsoft.com/office/drawing/2014/main" val="250555510"/>
                  </a:ext>
                </a:extLst>
              </a:tr>
            </a:tbl>
          </a:graphicData>
        </a:graphic>
      </p:graphicFrame>
    </p:spTree>
    <p:extLst>
      <p:ext uri="{BB962C8B-B14F-4D97-AF65-F5344CB8AC3E}">
        <p14:creationId xmlns:p14="http://schemas.microsoft.com/office/powerpoint/2010/main" val="2857551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79411-B2CC-0CAE-85F4-DA7024EE2846}"/>
              </a:ext>
            </a:extLst>
          </p:cNvPr>
          <p:cNvSpPr>
            <a:spLocks noGrp="1"/>
          </p:cNvSpPr>
          <p:nvPr>
            <p:ph type="title"/>
          </p:nvPr>
        </p:nvSpPr>
        <p:spPr/>
        <p:txBody>
          <a:bodyPr/>
          <a:lstStyle/>
          <a:p>
            <a:r>
              <a:rPr lang="en-US" dirty="0">
                <a:solidFill>
                  <a:srgbClr val="00B0F0"/>
                </a:solidFill>
              </a:rPr>
              <a:t>Conclusion:</a:t>
            </a:r>
            <a:endParaRPr lang="en-IN" dirty="0">
              <a:solidFill>
                <a:srgbClr val="00B0F0"/>
              </a:solidFill>
            </a:endParaRPr>
          </a:p>
        </p:txBody>
      </p:sp>
      <p:sp>
        <p:nvSpPr>
          <p:cNvPr id="3" name="Content Placeholder 2">
            <a:extLst>
              <a:ext uri="{FF2B5EF4-FFF2-40B4-BE49-F238E27FC236}">
                <a16:creationId xmlns:a16="http://schemas.microsoft.com/office/drawing/2014/main" id="{902C0B60-7B2E-0375-C2ED-2C7693D539C5}"/>
              </a:ext>
            </a:extLst>
          </p:cNvPr>
          <p:cNvSpPr>
            <a:spLocks noGrp="1"/>
          </p:cNvSpPr>
          <p:nvPr>
            <p:ph idx="1"/>
          </p:nvPr>
        </p:nvSpPr>
        <p:spPr/>
        <p:txBody>
          <a:bodyPr/>
          <a:lstStyle/>
          <a:p>
            <a:r>
              <a:rPr lang="en-US" b="1" dirty="0">
                <a:solidFill>
                  <a:schemeClr val="accent2">
                    <a:lumMod val="75000"/>
                  </a:schemeClr>
                </a:solidFill>
              </a:rPr>
              <a:t>Conclusion:</a:t>
            </a:r>
          </a:p>
          <a:p>
            <a:pPr>
              <a:buFont typeface="+mj-lt"/>
              <a:buAutoNum type="arabicPeriod"/>
            </a:pPr>
            <a:r>
              <a:rPr lang="en-US" b="1" dirty="0"/>
              <a:t>A data-driven approach empowers targeted interventions in the delivery process, reducing delays and optimizing the supply chain.</a:t>
            </a:r>
          </a:p>
          <a:p>
            <a:r>
              <a:rPr lang="en-US" b="1" dirty="0">
                <a:solidFill>
                  <a:schemeClr val="accent2">
                    <a:lumMod val="75000"/>
                  </a:schemeClr>
                </a:solidFill>
              </a:rPr>
              <a:t>Improved Delivery Delay Predictions:</a:t>
            </a:r>
          </a:p>
          <a:p>
            <a:pPr>
              <a:buFont typeface="+mj-lt"/>
              <a:buAutoNum type="arabicPeriod"/>
            </a:pPr>
            <a:r>
              <a:rPr lang="en-US" b="1" dirty="0"/>
              <a:t>The predictive model accurately identifies delayed shipments, enabling proactive interventions.</a:t>
            </a:r>
          </a:p>
          <a:p>
            <a:pPr>
              <a:buFont typeface="+mj-lt"/>
              <a:buAutoNum type="arabicPeriod"/>
            </a:pPr>
            <a:r>
              <a:rPr lang="en-US" b="1" dirty="0"/>
              <a:t>Random Forest performed best, with high recall to ensure most delays are detected.</a:t>
            </a:r>
          </a:p>
          <a:p>
            <a:endParaRPr lang="en-IN" dirty="0"/>
          </a:p>
        </p:txBody>
      </p:sp>
    </p:spTree>
    <p:extLst>
      <p:ext uri="{BB962C8B-B14F-4D97-AF65-F5344CB8AC3E}">
        <p14:creationId xmlns:p14="http://schemas.microsoft.com/office/powerpoint/2010/main" val="3454143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E76F-8CCC-5F98-E274-CBDAC6C7A338}"/>
              </a:ext>
            </a:extLst>
          </p:cNvPr>
          <p:cNvSpPr>
            <a:spLocks noGrp="1"/>
          </p:cNvSpPr>
          <p:nvPr>
            <p:ph type="title"/>
          </p:nvPr>
        </p:nvSpPr>
        <p:spPr/>
        <p:txBody>
          <a:bodyPr/>
          <a:lstStyle/>
          <a:p>
            <a:r>
              <a:rPr lang="en-IN" dirty="0">
                <a:solidFill>
                  <a:srgbClr val="00B0F0"/>
                </a:solidFill>
              </a:rPr>
              <a:t>Future of the Model:</a:t>
            </a:r>
          </a:p>
        </p:txBody>
      </p:sp>
      <p:sp>
        <p:nvSpPr>
          <p:cNvPr id="3" name="Content Placeholder 2">
            <a:extLst>
              <a:ext uri="{FF2B5EF4-FFF2-40B4-BE49-F238E27FC236}">
                <a16:creationId xmlns:a16="http://schemas.microsoft.com/office/drawing/2014/main" id="{DF180F1E-7021-BC22-B5F4-1962204F7BB7}"/>
              </a:ext>
            </a:extLst>
          </p:cNvPr>
          <p:cNvSpPr>
            <a:spLocks noGrp="1"/>
          </p:cNvSpPr>
          <p:nvPr>
            <p:ph idx="1"/>
          </p:nvPr>
        </p:nvSpPr>
        <p:spPr/>
        <p:txBody>
          <a:bodyPr>
            <a:normAutofit/>
          </a:bodyPr>
          <a:lstStyle/>
          <a:p>
            <a:r>
              <a:rPr lang="en-IN" b="1" dirty="0">
                <a:solidFill>
                  <a:srgbClr val="C00000"/>
                </a:solidFill>
              </a:rPr>
              <a:t>Model Enhancement:</a:t>
            </a:r>
            <a:endParaRPr lang="en-US" b="1" dirty="0">
              <a:solidFill>
                <a:srgbClr val="C00000"/>
              </a:solidFill>
            </a:endParaRPr>
          </a:p>
          <a:p>
            <a:pPr>
              <a:buFont typeface="Arial" panose="020B0604020202020204" pitchFamily="34" charset="0"/>
              <a:buChar char="•"/>
            </a:pPr>
            <a:r>
              <a:rPr lang="en-US" b="1" dirty="0"/>
              <a:t>Incorporate Real-Time Data: Integrate live tracking data, weather conditions, and traffic updates for better delay predictions.</a:t>
            </a:r>
          </a:p>
          <a:p>
            <a:r>
              <a:rPr lang="en-US" b="1" dirty="0"/>
              <a:t> </a:t>
            </a:r>
            <a:r>
              <a:rPr lang="en-US" b="1" dirty="0">
                <a:solidFill>
                  <a:srgbClr val="C00000"/>
                </a:solidFill>
              </a:rPr>
              <a:t>Advanced Machine Learning Techniques:</a:t>
            </a:r>
          </a:p>
          <a:p>
            <a:pPr>
              <a:buFont typeface="Arial" panose="020B0604020202020204" pitchFamily="34" charset="0"/>
              <a:buChar char="•"/>
            </a:pPr>
            <a:r>
              <a:rPr lang="en-US" b="1" dirty="0"/>
              <a:t>Deep Learning: Use Neural Networks (LSTMs or GRUs) for time-series forecasting of delivery delays.</a:t>
            </a:r>
          </a:p>
          <a:p>
            <a:r>
              <a:rPr lang="en-US" b="1" dirty="0">
                <a:solidFill>
                  <a:srgbClr val="C00000"/>
                </a:solidFill>
              </a:rPr>
              <a:t>Deployment &amp; Business Integration</a:t>
            </a:r>
          </a:p>
          <a:p>
            <a:pPr>
              <a:buFont typeface="Arial" panose="020B0604020202020204" pitchFamily="34" charset="0"/>
              <a:buChar char="•"/>
            </a:pPr>
            <a:r>
              <a:rPr lang="en-US" b="1" dirty="0"/>
              <a:t>Dashboard &amp; Reporting: Build interactive BI dashboards for logistics managers to track and act on high-risk deliveries.</a:t>
            </a:r>
            <a:endParaRPr lang="en-IN" b="1" dirty="0"/>
          </a:p>
        </p:txBody>
      </p:sp>
    </p:spTree>
    <p:extLst>
      <p:ext uri="{BB962C8B-B14F-4D97-AF65-F5344CB8AC3E}">
        <p14:creationId xmlns:p14="http://schemas.microsoft.com/office/powerpoint/2010/main" val="4159848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215</TotalTime>
  <Words>394</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Century Gothic</vt:lpstr>
      <vt:lpstr>Century Gothic (Body)</vt:lpstr>
      <vt:lpstr>Wingdings 3</vt:lpstr>
      <vt:lpstr>Ion Boardroom</vt:lpstr>
      <vt:lpstr>Screening Task: Python &amp; Data Science Evaluation  Predicting Delivery Delays</vt:lpstr>
      <vt:lpstr>Problem Statement &amp; Objective</vt:lpstr>
      <vt:lpstr>Dataset &amp; EDA (Exploratory Data Analysis)</vt:lpstr>
      <vt:lpstr>Important Data Visuals</vt:lpstr>
      <vt:lpstr>Correlation Analysis &amp;  Model Selection</vt:lpstr>
      <vt:lpstr>Important Data Visuals</vt:lpstr>
      <vt:lpstr>Results &amp; Insights</vt:lpstr>
      <vt:lpstr>Conclusion:</vt:lpstr>
      <vt:lpstr>Future of the Model: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Ritesh Bankar</dc:creator>
  <cp:lastModifiedBy>Ritesh Bankar</cp:lastModifiedBy>
  <cp:revision>9</cp:revision>
  <dcterms:created xsi:type="dcterms:W3CDTF">2025-02-18T17:04:00Z</dcterms:created>
  <dcterms:modified xsi:type="dcterms:W3CDTF">2025-03-01T12:31:33Z</dcterms:modified>
</cp:coreProperties>
</file>