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4E83-AD87-49B0-B535-760419BC5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A0EE4-1AB0-4AED-9925-4AE721B79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28328-ECCA-4084-8A8E-04B4A40FD147}"/>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062CC7C9-577D-4DA6-AE39-EFD69A21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B8E7E-0115-4E98-BD5C-6E8FDB14933C}"/>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125981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875C-1572-4797-88A5-B1CA7E6E9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38B002-3A7B-4CC8-91E0-7F834948C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2DAD4-120B-4DF7-8815-DA4089E59F68}"/>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9039D28E-FBDF-4208-A980-CF74839F4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17A7E-4639-42A5-B9C4-2380FF93103F}"/>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373894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2A33B-9830-4084-B94D-7866896FE5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421F3-08B6-44A6-8DA2-2C5E19996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FC1D0-0607-457E-BB92-F080AFE912AF}"/>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38938CA1-28BC-4213-93E9-89FBCC64C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792B9-E7F5-4EC3-BDAC-0378B2CA0C18}"/>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363235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9048-8FF7-4232-9EA0-9472CF670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11508-EBFB-4E93-8FEC-80E839356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1C1DE-83AA-405E-A27A-428200DFA9E1}"/>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3ECD2633-D513-4F1A-A34D-A24EDB076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A9056-FEF7-40C9-8F76-48ECF5AEE79D}"/>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213317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B39-5495-4E38-B954-014E93B4A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52292-62AA-4393-B0FE-C17A60ECB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C10AE-4F15-4ADB-BE3D-4209CE2E2ECE}"/>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B0DADFCE-6FA4-4919-99EA-58DEF7704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6A216-A6AC-456C-8A23-6BD2EADFB419}"/>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51981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CED1-36A3-4E38-9800-C9D9F8B47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84DE1-0108-4341-9041-D779477DC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577D54-9029-49C4-9477-24CE7CA3D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FE100-9F5F-49E2-B5AA-D272C96B7AAB}"/>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6" name="Footer Placeholder 5">
            <a:extLst>
              <a:ext uri="{FF2B5EF4-FFF2-40B4-BE49-F238E27FC236}">
                <a16:creationId xmlns:a16="http://schemas.microsoft.com/office/drawing/2014/main" id="{06602512-F7CF-420C-BC01-15D16D0D8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BB2B2-E973-479F-B326-CD959D5192ED}"/>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273418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C28C-A949-42B2-84C8-F8B61980A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DB34DD-AA76-445C-BCE3-98A5BF2E56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A1CD1C-713B-46D3-8B86-F25A7366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ED8BB-CC39-4DE4-98C2-EFA23D74B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B3641-B65A-4456-96AC-321ADE84A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F04285-979D-411C-881D-9303429D738A}"/>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8" name="Footer Placeholder 7">
            <a:extLst>
              <a:ext uri="{FF2B5EF4-FFF2-40B4-BE49-F238E27FC236}">
                <a16:creationId xmlns:a16="http://schemas.microsoft.com/office/drawing/2014/main" id="{80439D3B-05AB-490E-825E-4957E4A08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F858A7-F169-4D22-846A-B6ACC2AC88B3}"/>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85405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C476-60FF-4EB0-822C-CD5C9CB869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C85B27-2739-49A3-87CE-943200494F80}"/>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4" name="Footer Placeholder 3">
            <a:extLst>
              <a:ext uri="{FF2B5EF4-FFF2-40B4-BE49-F238E27FC236}">
                <a16:creationId xmlns:a16="http://schemas.microsoft.com/office/drawing/2014/main" id="{E088815A-F9DB-4211-B935-26D7D1624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921A02-BE51-44C3-B00A-905550C3205A}"/>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413695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EFC1B-6C4F-4493-B0BC-A46D8568B049}"/>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3" name="Footer Placeholder 2">
            <a:extLst>
              <a:ext uri="{FF2B5EF4-FFF2-40B4-BE49-F238E27FC236}">
                <a16:creationId xmlns:a16="http://schemas.microsoft.com/office/drawing/2014/main" id="{F91403D5-5E0F-432C-9C4E-89943A2A22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E1E530-53F2-4435-9BF4-E5B60981B0DF}"/>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296301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F8AE-4D7A-4082-9E08-34F17FD67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8CD5F2-3832-4FAC-9CB5-A6C24B190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C1AF7-7420-4978-8133-B3DD09698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EF9B8-E5FB-4A9D-BC88-D5317D7FE6AB}"/>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6" name="Footer Placeholder 5">
            <a:extLst>
              <a:ext uri="{FF2B5EF4-FFF2-40B4-BE49-F238E27FC236}">
                <a16:creationId xmlns:a16="http://schemas.microsoft.com/office/drawing/2014/main" id="{8823F44C-723F-487A-BB0B-259E66E0A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303F0-20E7-4745-9FEF-4093A83EC446}"/>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276331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249B-79D1-460C-BE85-8E5A20BE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A3DD3-0B95-447D-9768-D8E857345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A3C819-6AC4-4096-AEF9-443EBCBCE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83A05-F4B1-470E-B21E-D83372C7F94D}"/>
              </a:ext>
            </a:extLst>
          </p:cNvPr>
          <p:cNvSpPr>
            <a:spLocks noGrp="1"/>
          </p:cNvSpPr>
          <p:nvPr>
            <p:ph type="dt" sz="half" idx="10"/>
          </p:nvPr>
        </p:nvSpPr>
        <p:spPr/>
        <p:txBody>
          <a:bodyPr/>
          <a:lstStyle/>
          <a:p>
            <a:fld id="{1373CE94-0BC6-4ECF-B429-46EE48C4ADF7}" type="datetimeFigureOut">
              <a:rPr lang="en-US" smtClean="0"/>
              <a:t>10/18/2020</a:t>
            </a:fld>
            <a:endParaRPr lang="en-US"/>
          </a:p>
        </p:txBody>
      </p:sp>
      <p:sp>
        <p:nvSpPr>
          <p:cNvPr id="6" name="Footer Placeholder 5">
            <a:extLst>
              <a:ext uri="{FF2B5EF4-FFF2-40B4-BE49-F238E27FC236}">
                <a16:creationId xmlns:a16="http://schemas.microsoft.com/office/drawing/2014/main" id="{1E876EDF-A5B0-47AA-A536-E323D077B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D4624-65EF-48B5-A5E5-BD87721751D5}"/>
              </a:ext>
            </a:extLst>
          </p:cNvPr>
          <p:cNvSpPr>
            <a:spLocks noGrp="1"/>
          </p:cNvSpPr>
          <p:nvPr>
            <p:ph type="sldNum" sz="quarter" idx="12"/>
          </p:nvPr>
        </p:nvSpPr>
        <p:spPr/>
        <p:txBody>
          <a:bodyPr/>
          <a:lstStyle/>
          <a:p>
            <a:fld id="{7FA8A034-EBD5-4F3B-BB8D-DA9080572FF6}" type="slidenum">
              <a:rPr lang="en-US" smtClean="0"/>
              <a:t>‹#›</a:t>
            </a:fld>
            <a:endParaRPr lang="en-US"/>
          </a:p>
        </p:txBody>
      </p:sp>
    </p:spTree>
    <p:extLst>
      <p:ext uri="{BB962C8B-B14F-4D97-AF65-F5344CB8AC3E}">
        <p14:creationId xmlns:p14="http://schemas.microsoft.com/office/powerpoint/2010/main" val="229027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F74C4-51D0-49AA-B282-4D927431B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6C841-1A17-4F37-8E28-5A0E28B93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48B1-C2B5-4882-A883-C49EDFC84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3CE94-0BC6-4ECF-B429-46EE48C4ADF7}" type="datetimeFigureOut">
              <a:rPr lang="en-US" smtClean="0"/>
              <a:t>10/18/2020</a:t>
            </a:fld>
            <a:endParaRPr lang="en-US"/>
          </a:p>
        </p:txBody>
      </p:sp>
      <p:sp>
        <p:nvSpPr>
          <p:cNvPr id="5" name="Footer Placeholder 4">
            <a:extLst>
              <a:ext uri="{FF2B5EF4-FFF2-40B4-BE49-F238E27FC236}">
                <a16:creationId xmlns:a16="http://schemas.microsoft.com/office/drawing/2014/main" id="{067FCB9E-F771-4813-87CB-A27FD09A9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B1B271-86CE-436D-9DB5-501D82DB7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A034-EBD5-4F3B-BB8D-DA9080572FF6}" type="slidenum">
              <a:rPr lang="en-US" smtClean="0"/>
              <a:t>‹#›</a:t>
            </a:fld>
            <a:endParaRPr lang="en-US"/>
          </a:p>
        </p:txBody>
      </p:sp>
    </p:spTree>
    <p:extLst>
      <p:ext uri="{BB962C8B-B14F-4D97-AF65-F5344CB8AC3E}">
        <p14:creationId xmlns:p14="http://schemas.microsoft.com/office/powerpoint/2010/main" val="20818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ight Triangle 3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20142A9-C870-4CC2-B806-DCFFB980B1B8}"/>
              </a:ext>
            </a:extLst>
          </p:cNvPr>
          <p:cNvPicPr>
            <a:picLocks noChangeAspect="1"/>
          </p:cNvPicPr>
          <p:nvPr/>
        </p:nvPicPr>
        <p:blipFill>
          <a:blip r:embed="rId2"/>
          <a:stretch>
            <a:fillRect/>
          </a:stretch>
        </p:blipFill>
        <p:spPr>
          <a:xfrm>
            <a:off x="962163" y="655098"/>
            <a:ext cx="7746709" cy="4551190"/>
          </a:xfrm>
          <a:prstGeom prst="rect">
            <a:avLst/>
          </a:prstGeom>
        </p:spPr>
      </p:pic>
      <p:sp>
        <p:nvSpPr>
          <p:cNvPr id="6" name="TextBox 5">
            <a:extLst>
              <a:ext uri="{FF2B5EF4-FFF2-40B4-BE49-F238E27FC236}">
                <a16:creationId xmlns:a16="http://schemas.microsoft.com/office/drawing/2014/main" id="{4D27C917-F589-4147-B312-E6FD63354155}"/>
              </a:ext>
            </a:extLst>
          </p:cNvPr>
          <p:cNvSpPr txBox="1"/>
          <p:nvPr/>
        </p:nvSpPr>
        <p:spPr>
          <a:xfrm>
            <a:off x="1076960" y="5547360"/>
            <a:ext cx="5252720" cy="523220"/>
          </a:xfrm>
          <a:prstGeom prst="rect">
            <a:avLst/>
          </a:prstGeom>
          <a:noFill/>
        </p:spPr>
        <p:txBody>
          <a:bodyPr wrap="square" rtlCol="0">
            <a:spAutoFit/>
          </a:bodyPr>
          <a:lstStyle/>
          <a:p>
            <a:r>
              <a:rPr lang="en-US" sz="2800" dirty="0">
                <a:latin typeface="+mj-lt"/>
              </a:rPr>
              <a:t>Presenter:</a:t>
            </a:r>
            <a:r>
              <a:rPr lang="en-US" sz="2800" dirty="0"/>
              <a:t> RITESH CHAWLA</a:t>
            </a:r>
          </a:p>
        </p:txBody>
      </p:sp>
    </p:spTree>
    <p:extLst>
      <p:ext uri="{BB962C8B-B14F-4D97-AF65-F5344CB8AC3E}">
        <p14:creationId xmlns:p14="http://schemas.microsoft.com/office/powerpoint/2010/main" val="164591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0B6770-EFB1-4430-A7FF-543773C02EF4}"/>
              </a:ext>
            </a:extLst>
          </p:cNvPr>
          <p:cNvSpPr txBox="1"/>
          <p:nvPr/>
        </p:nvSpPr>
        <p:spPr>
          <a:xfrm>
            <a:off x="985520" y="789940"/>
            <a:ext cx="10220960" cy="5262979"/>
          </a:xfrm>
          <a:prstGeom prst="rect">
            <a:avLst/>
          </a:prstGeom>
          <a:noFill/>
        </p:spPr>
        <p:txBody>
          <a:bodyPr wrap="square" rtlCol="0">
            <a:spAutoFit/>
          </a:bodyPr>
          <a:lstStyle/>
          <a:p>
            <a:r>
              <a:rPr lang="en-US" sz="2400" b="1" dirty="0">
                <a:solidFill>
                  <a:schemeClr val="accent1">
                    <a:lumMod val="75000"/>
                  </a:schemeClr>
                </a:solidFill>
              </a:rPr>
              <a:t>PROBLEM:</a:t>
            </a:r>
          </a:p>
          <a:p>
            <a:endParaRPr lang="en-US" sz="2400" dirty="0"/>
          </a:p>
          <a:p>
            <a:pPr marL="285750" indent="-285750">
              <a:buFont typeface="Arial" panose="020B0604020202020204" pitchFamily="34" charset="0"/>
              <a:buChar char="•"/>
            </a:pPr>
            <a:r>
              <a:rPr lang="en-US" sz="2400" dirty="0"/>
              <a:t>The increase in car ownership rates can lead to higher numbers of accidents on the road.</a:t>
            </a:r>
          </a:p>
          <a:p>
            <a:pPr marL="285750" indent="-285750">
              <a:buFont typeface="Arial" panose="020B0604020202020204" pitchFamily="34" charset="0"/>
              <a:buChar char="•"/>
            </a:pPr>
            <a:r>
              <a:rPr lang="en-US" sz="2400" dirty="0"/>
              <a:t>According to 2017 WSDOT data, a car accident occurs every 4 minutes and a person dies due to a car crash every 20 hours in the state of Washington while Fatal crashes went from 508 in 2016 to 525 in 2017, resulting in the death of 555 people.</a:t>
            </a:r>
          </a:p>
          <a:p>
            <a:endParaRPr lang="en-US" sz="2400" dirty="0"/>
          </a:p>
          <a:p>
            <a:r>
              <a:rPr lang="en-US" sz="2400" b="1" dirty="0">
                <a:solidFill>
                  <a:schemeClr val="accent1">
                    <a:lumMod val="75000"/>
                  </a:schemeClr>
                </a:solidFill>
              </a:rPr>
              <a:t>STAKEHOLDERS:</a:t>
            </a:r>
          </a:p>
          <a:p>
            <a:endParaRPr lang="en-US" sz="2400" b="1" dirty="0">
              <a:solidFill>
                <a:schemeClr val="accent1">
                  <a:lumMod val="75000"/>
                </a:schemeClr>
              </a:solidFill>
            </a:endParaRPr>
          </a:p>
          <a:p>
            <a:pPr marL="342900" indent="-342900">
              <a:buFont typeface="Arial" panose="020B0604020202020204" pitchFamily="34" charset="0"/>
              <a:buChar char="•"/>
            </a:pPr>
            <a:r>
              <a:rPr lang="en-US" sz="2400" dirty="0"/>
              <a:t>Public Development Authority of Seattle</a:t>
            </a:r>
          </a:p>
          <a:p>
            <a:pPr marL="342900" indent="-342900">
              <a:buFont typeface="Arial" panose="020B0604020202020204" pitchFamily="34" charset="0"/>
              <a:buChar char="•"/>
            </a:pPr>
            <a:r>
              <a:rPr lang="en-US" sz="2400" dirty="0"/>
              <a:t>Road Designers</a:t>
            </a:r>
          </a:p>
          <a:p>
            <a:pPr marL="342900" indent="-342900">
              <a:buFont typeface="Arial" panose="020B0604020202020204" pitchFamily="34" charset="0"/>
              <a:buChar char="•"/>
            </a:pPr>
            <a:r>
              <a:rPr lang="en-US" sz="2400" dirty="0"/>
              <a:t>Vehicle Manufacturers</a:t>
            </a:r>
          </a:p>
        </p:txBody>
      </p:sp>
    </p:spTree>
    <p:extLst>
      <p:ext uri="{BB962C8B-B14F-4D97-AF65-F5344CB8AC3E}">
        <p14:creationId xmlns:p14="http://schemas.microsoft.com/office/powerpoint/2010/main" val="156328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0B6770-EFB1-4430-A7FF-543773C02EF4}"/>
              </a:ext>
            </a:extLst>
          </p:cNvPr>
          <p:cNvSpPr txBox="1"/>
          <p:nvPr/>
        </p:nvSpPr>
        <p:spPr>
          <a:xfrm>
            <a:off x="5275971" y="812800"/>
            <a:ext cx="5859389" cy="5212080"/>
          </a:xfrm>
          <a:prstGeom prst="rect">
            <a:avLst/>
          </a:prstGeom>
        </p:spPr>
        <p:txBody>
          <a:bodyPr vert="horz" lIns="91440" tIns="45720" rIns="91440" bIns="45720" rtlCol="0" anchor="t">
            <a:normAutofit/>
          </a:bodyPr>
          <a:lstStyle/>
          <a:p>
            <a:pPr>
              <a:lnSpc>
                <a:spcPct val="90000"/>
              </a:lnSpc>
              <a:spcAft>
                <a:spcPts val="600"/>
              </a:spcAft>
            </a:pPr>
            <a:r>
              <a:rPr lang="en-US" sz="2400" b="1" dirty="0">
                <a:solidFill>
                  <a:schemeClr val="accent1">
                    <a:lumMod val="75000"/>
                  </a:schemeClr>
                </a:solidFill>
              </a:rPr>
              <a:t>Data acquisition and cleaning:</a:t>
            </a:r>
          </a:p>
          <a:p>
            <a:pPr indent="-228600">
              <a:lnSpc>
                <a:spcPct val="90000"/>
              </a:lnSpc>
              <a:spcAft>
                <a:spcPts val="600"/>
              </a:spcAft>
              <a:buFont typeface="Arial" panose="020B0604020202020204" pitchFamily="34" charset="0"/>
              <a:buChar char="•"/>
            </a:pPr>
            <a:endParaRPr lang="en-US" sz="2400" dirty="0"/>
          </a:p>
          <a:p>
            <a:pPr marL="342900" indent="-228600">
              <a:lnSpc>
                <a:spcPct val="90000"/>
              </a:lnSpc>
              <a:spcAft>
                <a:spcPts val="600"/>
              </a:spcAft>
              <a:buFont typeface="Arial" panose="020B0604020202020204" pitchFamily="34" charset="0"/>
              <a:buChar char="•"/>
            </a:pPr>
            <a:r>
              <a:rPr lang="en-US" sz="2400" dirty="0"/>
              <a:t>This includes all types of collisions. Collisions will display at the intersection or mid-block of a segment. Timeframe: 2004 to Present</a:t>
            </a:r>
          </a:p>
          <a:p>
            <a:pPr marL="342900" indent="-228600">
              <a:lnSpc>
                <a:spcPct val="90000"/>
              </a:lnSpc>
              <a:spcAft>
                <a:spcPts val="600"/>
              </a:spcAft>
              <a:buFont typeface="Arial" panose="020B0604020202020204" pitchFamily="34" charset="0"/>
              <a:buChar char="•"/>
            </a:pPr>
            <a:r>
              <a:rPr lang="en-US" sz="2400" dirty="0"/>
              <a:t>Dataset provided has 194,673 responses and 38 variables.</a:t>
            </a:r>
          </a:p>
          <a:p>
            <a:pPr marL="342900" indent="-228600">
              <a:lnSpc>
                <a:spcPct val="90000"/>
              </a:lnSpc>
              <a:spcAft>
                <a:spcPts val="600"/>
              </a:spcAft>
              <a:buFont typeface="Arial" panose="020B0604020202020204" pitchFamily="34" charset="0"/>
              <a:buChar char="•"/>
            </a:pPr>
            <a:r>
              <a:rPr lang="en-US" sz="2400" dirty="0"/>
              <a:t>Data contains many null values/Blanks.</a:t>
            </a:r>
          </a:p>
          <a:p>
            <a:pPr marL="342900" indent="-228600">
              <a:lnSpc>
                <a:spcPct val="90000"/>
              </a:lnSpc>
              <a:spcAft>
                <a:spcPts val="600"/>
              </a:spcAft>
              <a:buFont typeface="Arial" panose="020B0604020202020204" pitchFamily="34" charset="0"/>
              <a:buChar char="•"/>
            </a:pPr>
            <a:r>
              <a:rPr lang="en-US" sz="2400" dirty="0"/>
              <a:t>Finally selected 10 variables and target variable SEVERITYCODE.</a:t>
            </a:r>
          </a:p>
          <a:p>
            <a:pPr marL="342900" indent="-228600">
              <a:lnSpc>
                <a:spcPct val="90000"/>
              </a:lnSpc>
              <a:spcAft>
                <a:spcPts val="600"/>
              </a:spcAft>
              <a:buFont typeface="Arial" panose="020B0604020202020204" pitchFamily="34" charset="0"/>
              <a:buChar char="•"/>
            </a:pPr>
            <a:r>
              <a:rPr lang="en-US" sz="2400" dirty="0"/>
              <a:t>Approximately 6% of data is lost in the process to remove blanks. </a:t>
            </a:r>
          </a:p>
          <a:p>
            <a:pPr marL="342900" indent="-228600">
              <a:lnSpc>
                <a:spcPct val="90000"/>
              </a:lnSpc>
              <a:spcAft>
                <a:spcPts val="600"/>
              </a:spcAf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44DC90EE-CA17-4424-AFFB-669D46E02406}"/>
              </a:ext>
            </a:extLst>
          </p:cNvPr>
          <p:cNvPicPr/>
          <p:nvPr/>
        </p:nvPicPr>
        <p:blipFill>
          <a:blip r:embed="rId2"/>
          <a:stretch>
            <a:fillRect/>
          </a:stretch>
        </p:blipFill>
        <p:spPr>
          <a:xfrm>
            <a:off x="323440" y="623276"/>
            <a:ext cx="4329149" cy="2641418"/>
          </a:xfrm>
          <a:prstGeom prst="rect">
            <a:avLst/>
          </a:prstGeom>
        </p:spPr>
      </p:pic>
      <p:graphicFrame>
        <p:nvGraphicFramePr>
          <p:cNvPr id="2" name="Table 1">
            <a:extLst>
              <a:ext uri="{FF2B5EF4-FFF2-40B4-BE49-F238E27FC236}">
                <a16:creationId xmlns:a16="http://schemas.microsoft.com/office/drawing/2014/main" id="{4262AC59-277B-4A2E-9E2E-1FFB8ACC21C1}"/>
              </a:ext>
            </a:extLst>
          </p:cNvPr>
          <p:cNvGraphicFramePr>
            <a:graphicFrameLocks noGrp="1"/>
          </p:cNvGraphicFramePr>
          <p:nvPr>
            <p:extLst>
              <p:ext uri="{D42A27DB-BD31-4B8C-83A1-F6EECF244321}">
                <p14:modId xmlns:p14="http://schemas.microsoft.com/office/powerpoint/2010/main" val="1995123374"/>
              </p:ext>
            </p:extLst>
          </p:nvPr>
        </p:nvGraphicFramePr>
        <p:xfrm>
          <a:off x="180339" y="3264694"/>
          <a:ext cx="4684165" cy="3393827"/>
        </p:xfrm>
        <a:graphic>
          <a:graphicData uri="http://schemas.openxmlformats.org/drawingml/2006/table">
            <a:tbl>
              <a:tblPr firstRow="1" firstCol="1" bandRow="1">
                <a:tableStyleId>{5C22544A-7EE6-4342-B048-85BDC9FD1C3A}</a:tableStyleId>
              </a:tblPr>
              <a:tblGrid>
                <a:gridCol w="988220">
                  <a:extLst>
                    <a:ext uri="{9D8B030D-6E8A-4147-A177-3AD203B41FA5}">
                      <a16:colId xmlns:a16="http://schemas.microsoft.com/office/drawing/2014/main" val="1651034663"/>
                    </a:ext>
                  </a:extLst>
                </a:gridCol>
                <a:gridCol w="3695945">
                  <a:extLst>
                    <a:ext uri="{9D8B030D-6E8A-4147-A177-3AD203B41FA5}">
                      <a16:colId xmlns:a16="http://schemas.microsoft.com/office/drawing/2014/main" val="1587805788"/>
                    </a:ext>
                  </a:extLst>
                </a:gridCol>
              </a:tblGrid>
              <a:tr h="451282">
                <a:tc>
                  <a:txBody>
                    <a:bodyPr/>
                    <a:lstStyle/>
                    <a:p>
                      <a:pPr marL="0" marR="0">
                        <a:lnSpc>
                          <a:spcPct val="107000"/>
                        </a:lnSpc>
                        <a:spcBef>
                          <a:spcPts val="0"/>
                        </a:spcBef>
                        <a:spcAft>
                          <a:spcPts val="0"/>
                        </a:spcAft>
                      </a:pPr>
                      <a:r>
                        <a:rPr lang="en-US" sz="1000" dirty="0">
                          <a:effectLst/>
                        </a:rPr>
                        <a:t>Feature Variables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000" dirty="0">
                          <a:effectLst/>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6921291"/>
                  </a:ext>
                </a:extLst>
              </a:tr>
              <a:tr h="671138">
                <a:tc>
                  <a:txBody>
                    <a:bodyPr/>
                    <a:lstStyle/>
                    <a:p>
                      <a:pPr marL="0" marR="0">
                        <a:lnSpc>
                          <a:spcPct val="107000"/>
                        </a:lnSpc>
                        <a:spcBef>
                          <a:spcPts val="0"/>
                        </a:spcBef>
                        <a:spcAft>
                          <a:spcPts val="0"/>
                        </a:spcAft>
                      </a:pPr>
                      <a:r>
                        <a:rPr lang="en-US" sz="1000">
                          <a:effectLst/>
                        </a:rPr>
                        <a:t>ADDRTYPE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dirty="0">
                          <a:effectLst/>
                        </a:rPr>
                        <a:t>Collision address type:</a:t>
                      </a:r>
                      <a:br>
                        <a:rPr lang="en-US" sz="1000" dirty="0">
                          <a:effectLst/>
                        </a:rPr>
                      </a:br>
                      <a:r>
                        <a:rPr lang="en-US" sz="1000" dirty="0">
                          <a:effectLst/>
                        </a:rPr>
                        <a:t>• Alley</a:t>
                      </a:r>
                      <a:br>
                        <a:rPr lang="en-US" sz="1000" dirty="0">
                          <a:effectLst/>
                        </a:rPr>
                      </a:br>
                      <a:r>
                        <a:rPr lang="en-US" sz="1000" dirty="0">
                          <a:effectLst/>
                        </a:rPr>
                        <a:t>• Block</a:t>
                      </a:r>
                      <a:br>
                        <a:rPr lang="en-US" sz="1000" dirty="0">
                          <a:effectLst/>
                        </a:rPr>
                      </a:br>
                      <a:r>
                        <a:rPr lang="en-US" sz="1000" dirty="0">
                          <a:effectLst/>
                        </a:rPr>
                        <a:t>• Intersection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544251"/>
                  </a:ext>
                </a:extLst>
              </a:tr>
              <a:tr h="167784">
                <a:tc>
                  <a:txBody>
                    <a:bodyPr/>
                    <a:lstStyle/>
                    <a:p>
                      <a:pPr marL="0" marR="0">
                        <a:lnSpc>
                          <a:spcPct val="107000"/>
                        </a:lnSpc>
                        <a:spcBef>
                          <a:spcPts val="0"/>
                        </a:spcBef>
                        <a:spcAft>
                          <a:spcPts val="0"/>
                        </a:spcAft>
                      </a:pPr>
                      <a:r>
                        <a:rPr lang="en-US" sz="1000">
                          <a:effectLst/>
                        </a:rPr>
                        <a:t>JUNCTIONTYPE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Category of junction at which collision took place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7969863"/>
                  </a:ext>
                </a:extLst>
              </a:tr>
              <a:tr h="167784">
                <a:tc>
                  <a:txBody>
                    <a:bodyPr/>
                    <a:lstStyle/>
                    <a:p>
                      <a:pPr marL="0" marR="0">
                        <a:lnSpc>
                          <a:spcPct val="107000"/>
                        </a:lnSpc>
                        <a:spcBef>
                          <a:spcPts val="0"/>
                        </a:spcBef>
                        <a:spcAft>
                          <a:spcPts val="0"/>
                        </a:spcAft>
                      </a:pPr>
                      <a:r>
                        <a:rPr lang="en-US" sz="1000">
                          <a:effectLst/>
                        </a:rPr>
                        <a:t>INATTENTIONIND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Whether or not collision was due to inattention. (Y/N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6386574"/>
                  </a:ext>
                </a:extLst>
              </a:tr>
              <a:tr h="167784">
                <a:tc>
                  <a:txBody>
                    <a:bodyPr/>
                    <a:lstStyle/>
                    <a:p>
                      <a:pPr marL="0" marR="0">
                        <a:lnSpc>
                          <a:spcPct val="107000"/>
                        </a:lnSpc>
                        <a:spcBef>
                          <a:spcPts val="0"/>
                        </a:spcBef>
                        <a:spcAft>
                          <a:spcPts val="0"/>
                        </a:spcAft>
                      </a:pPr>
                      <a:r>
                        <a:rPr lang="en-US" sz="1000">
                          <a:effectLst/>
                        </a:rPr>
                        <a:t>UNDERINFL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Whether or not a driver involved was under the influence of drugs or alcohol.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480231"/>
                  </a:ext>
                </a:extLst>
              </a:tr>
              <a:tr h="167784">
                <a:tc>
                  <a:txBody>
                    <a:bodyPr/>
                    <a:lstStyle/>
                    <a:p>
                      <a:pPr marL="0" marR="0">
                        <a:lnSpc>
                          <a:spcPct val="107000"/>
                        </a:lnSpc>
                        <a:spcBef>
                          <a:spcPts val="0"/>
                        </a:spcBef>
                        <a:spcAft>
                          <a:spcPts val="0"/>
                        </a:spcAft>
                      </a:pPr>
                      <a:r>
                        <a:rPr lang="en-US" sz="1000">
                          <a:effectLst/>
                        </a:rPr>
                        <a:t>WEATHER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 description of the weather conditions duringthe time of the collision.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9672064"/>
                  </a:ext>
                </a:extLst>
              </a:tr>
              <a:tr h="167784">
                <a:tc>
                  <a:txBody>
                    <a:bodyPr/>
                    <a:lstStyle/>
                    <a:p>
                      <a:pPr marL="0" marR="0">
                        <a:lnSpc>
                          <a:spcPct val="107000"/>
                        </a:lnSpc>
                        <a:spcBef>
                          <a:spcPts val="0"/>
                        </a:spcBef>
                        <a:spcAft>
                          <a:spcPts val="0"/>
                        </a:spcAft>
                      </a:pPr>
                      <a:r>
                        <a:rPr lang="en-US" sz="1000">
                          <a:effectLst/>
                        </a:rPr>
                        <a:t>ROADCOND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The condition of the road during the collision.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3798028"/>
                  </a:ext>
                </a:extLst>
              </a:tr>
              <a:tr h="167784">
                <a:tc>
                  <a:txBody>
                    <a:bodyPr/>
                    <a:lstStyle/>
                    <a:p>
                      <a:pPr marL="0" marR="0">
                        <a:lnSpc>
                          <a:spcPct val="107000"/>
                        </a:lnSpc>
                        <a:spcBef>
                          <a:spcPts val="0"/>
                        </a:spcBef>
                        <a:spcAft>
                          <a:spcPts val="0"/>
                        </a:spcAft>
                      </a:pPr>
                      <a:r>
                        <a:rPr lang="en-US" sz="1000" dirty="0">
                          <a:effectLst/>
                        </a:rPr>
                        <a:t>LIGHTCOND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The light conditions during the collision.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8711322"/>
                  </a:ext>
                </a:extLst>
              </a:tr>
              <a:tr h="167784">
                <a:tc>
                  <a:txBody>
                    <a:bodyPr/>
                    <a:lstStyle/>
                    <a:p>
                      <a:pPr marL="0" marR="0">
                        <a:lnSpc>
                          <a:spcPct val="107000"/>
                        </a:lnSpc>
                        <a:spcBef>
                          <a:spcPts val="0"/>
                        </a:spcBef>
                        <a:spcAft>
                          <a:spcPts val="0"/>
                        </a:spcAft>
                      </a:pPr>
                      <a:r>
                        <a:rPr lang="en-US" sz="1000" dirty="0">
                          <a:effectLst/>
                        </a:rPr>
                        <a:t>PEDROWNOTGRNT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Whether or not the pedestrian right of way was not granted. (Y/N)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6609161"/>
                  </a:ext>
                </a:extLst>
              </a:tr>
              <a:tr h="167784">
                <a:tc>
                  <a:txBody>
                    <a:bodyPr/>
                    <a:lstStyle/>
                    <a:p>
                      <a:pPr marL="0" marR="0">
                        <a:lnSpc>
                          <a:spcPct val="107000"/>
                        </a:lnSpc>
                        <a:spcBef>
                          <a:spcPts val="0"/>
                        </a:spcBef>
                        <a:spcAft>
                          <a:spcPts val="0"/>
                        </a:spcAft>
                      </a:pPr>
                      <a:r>
                        <a:rPr lang="en-US" sz="1000" dirty="0">
                          <a:effectLst/>
                        </a:rPr>
                        <a:t>SDOT_COLCODE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A description of the collision corresponding tothe collision code.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29231022"/>
                  </a:ext>
                </a:extLst>
              </a:tr>
              <a:tr h="173570">
                <a:tc>
                  <a:txBody>
                    <a:bodyPr/>
                    <a:lstStyle/>
                    <a:p>
                      <a:pPr marL="0" marR="0">
                        <a:lnSpc>
                          <a:spcPct val="107000"/>
                        </a:lnSpc>
                        <a:spcBef>
                          <a:spcPts val="0"/>
                        </a:spcBef>
                        <a:spcAft>
                          <a:spcPts val="0"/>
                        </a:spcAft>
                      </a:pPr>
                      <a:r>
                        <a:rPr lang="en-US" sz="1000" dirty="0">
                          <a:effectLst/>
                        </a:rPr>
                        <a:t>SPEEDING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dirty="0">
                          <a:effectLst/>
                        </a:rPr>
                        <a:t>Whether or not speeding was a factor in the collision. (Y/N)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0671784"/>
                  </a:ext>
                </a:extLst>
              </a:tr>
            </a:tbl>
          </a:graphicData>
        </a:graphic>
      </p:graphicFrame>
    </p:spTree>
    <p:extLst>
      <p:ext uri="{BB962C8B-B14F-4D97-AF65-F5344CB8AC3E}">
        <p14:creationId xmlns:p14="http://schemas.microsoft.com/office/powerpoint/2010/main" val="237455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0B6770-EFB1-4430-A7FF-543773C02EF4}"/>
              </a:ext>
            </a:extLst>
          </p:cNvPr>
          <p:cNvSpPr txBox="1"/>
          <p:nvPr/>
        </p:nvSpPr>
        <p:spPr>
          <a:xfrm>
            <a:off x="985520" y="789940"/>
            <a:ext cx="7752080" cy="2308324"/>
          </a:xfrm>
          <a:prstGeom prst="rect">
            <a:avLst/>
          </a:prstGeom>
          <a:noFill/>
        </p:spPr>
        <p:txBody>
          <a:bodyPr wrap="square" rtlCol="0">
            <a:spAutoFit/>
          </a:bodyPr>
          <a:lstStyle/>
          <a:p>
            <a:r>
              <a:rPr lang="en-US" sz="2400" b="1" dirty="0">
                <a:solidFill>
                  <a:schemeClr val="accent1">
                    <a:lumMod val="75000"/>
                  </a:schemeClr>
                </a:solidFill>
              </a:rPr>
              <a:t>DATA INSIGHTS</a:t>
            </a:r>
          </a:p>
          <a:p>
            <a:endParaRPr lang="en-US" sz="2400" dirty="0"/>
          </a:p>
          <a:p>
            <a:pPr marL="285750" indent="-285750">
              <a:buFont typeface="Arial" panose="020B0604020202020204" pitchFamily="34" charset="0"/>
              <a:buChar char="•"/>
            </a:pPr>
            <a:r>
              <a:rPr lang="en-US" sz="2400" dirty="0"/>
              <a:t>The dataset has imbalance as clearly shown in figure. Physical Injury are less in number as per data.</a:t>
            </a:r>
          </a:p>
          <a:p>
            <a:pPr marL="285750" indent="-285750">
              <a:buFont typeface="Arial" panose="020B0604020202020204" pitchFamily="34" charset="0"/>
              <a:buChar char="•"/>
            </a:pPr>
            <a:r>
              <a:rPr lang="en-US" sz="2400" dirty="0"/>
              <a:t>Used SMOTE from </a:t>
            </a:r>
            <a:r>
              <a:rPr lang="en-US" sz="2400" dirty="0" err="1"/>
              <a:t>imblearn</a:t>
            </a:r>
            <a:r>
              <a:rPr lang="en-US" sz="2400" dirty="0"/>
              <a:t> to balance data.</a:t>
            </a:r>
          </a:p>
          <a:p>
            <a:pPr marL="285750" indent="-285750">
              <a:buFont typeface="Arial" panose="020B0604020202020204" pitchFamily="34" charset="0"/>
              <a:buChar char="•"/>
            </a:pPr>
            <a:r>
              <a:rPr lang="en-US" sz="2400" dirty="0"/>
              <a:t>Some more graphs and figures to show data.</a:t>
            </a:r>
          </a:p>
        </p:txBody>
      </p:sp>
      <p:pic>
        <p:nvPicPr>
          <p:cNvPr id="6" name="Picture 5">
            <a:extLst>
              <a:ext uri="{FF2B5EF4-FFF2-40B4-BE49-F238E27FC236}">
                <a16:creationId xmlns:a16="http://schemas.microsoft.com/office/drawing/2014/main" id="{C0DF0CFE-9BD1-4885-95BD-1C3928A5AFD1}"/>
              </a:ext>
            </a:extLst>
          </p:cNvPr>
          <p:cNvPicPr/>
          <p:nvPr/>
        </p:nvPicPr>
        <p:blipFill>
          <a:blip r:embed="rId2"/>
          <a:stretch>
            <a:fillRect/>
          </a:stretch>
        </p:blipFill>
        <p:spPr>
          <a:xfrm>
            <a:off x="8576720" y="702649"/>
            <a:ext cx="2922455" cy="2880996"/>
          </a:xfrm>
          <a:prstGeom prst="rect">
            <a:avLst/>
          </a:prstGeom>
        </p:spPr>
      </p:pic>
      <p:pic>
        <p:nvPicPr>
          <p:cNvPr id="9" name="Picture 8">
            <a:extLst>
              <a:ext uri="{FF2B5EF4-FFF2-40B4-BE49-F238E27FC236}">
                <a16:creationId xmlns:a16="http://schemas.microsoft.com/office/drawing/2014/main" id="{6CF9508D-2EA0-4AFD-8F1D-A600EF3526C6}"/>
              </a:ext>
            </a:extLst>
          </p:cNvPr>
          <p:cNvPicPr/>
          <p:nvPr/>
        </p:nvPicPr>
        <p:blipFill>
          <a:blip r:embed="rId3"/>
          <a:stretch>
            <a:fillRect/>
          </a:stretch>
        </p:blipFill>
        <p:spPr>
          <a:xfrm>
            <a:off x="729615" y="3126422"/>
            <a:ext cx="2360930" cy="2880995"/>
          </a:xfrm>
          <a:prstGeom prst="rect">
            <a:avLst/>
          </a:prstGeom>
        </p:spPr>
      </p:pic>
      <p:pic>
        <p:nvPicPr>
          <p:cNvPr id="11" name="Picture 10">
            <a:extLst>
              <a:ext uri="{FF2B5EF4-FFF2-40B4-BE49-F238E27FC236}">
                <a16:creationId xmlns:a16="http://schemas.microsoft.com/office/drawing/2014/main" id="{E04F02AE-73AC-4FEB-BB82-8C120A011FD6}"/>
              </a:ext>
            </a:extLst>
          </p:cNvPr>
          <p:cNvPicPr/>
          <p:nvPr/>
        </p:nvPicPr>
        <p:blipFill>
          <a:blip r:embed="rId4"/>
          <a:stretch>
            <a:fillRect/>
          </a:stretch>
        </p:blipFill>
        <p:spPr>
          <a:xfrm>
            <a:off x="3276600" y="3264929"/>
            <a:ext cx="2631440" cy="2742488"/>
          </a:xfrm>
          <a:prstGeom prst="rect">
            <a:avLst/>
          </a:prstGeom>
        </p:spPr>
      </p:pic>
      <p:pic>
        <p:nvPicPr>
          <p:cNvPr id="13" name="Picture 12">
            <a:extLst>
              <a:ext uri="{FF2B5EF4-FFF2-40B4-BE49-F238E27FC236}">
                <a16:creationId xmlns:a16="http://schemas.microsoft.com/office/drawing/2014/main" id="{C23FA808-2059-474F-AF51-E931F7FA5D78}"/>
              </a:ext>
            </a:extLst>
          </p:cNvPr>
          <p:cNvPicPr/>
          <p:nvPr/>
        </p:nvPicPr>
        <p:blipFill>
          <a:blip r:embed="rId5"/>
          <a:stretch>
            <a:fillRect/>
          </a:stretch>
        </p:blipFill>
        <p:spPr>
          <a:xfrm>
            <a:off x="6014720" y="3217862"/>
            <a:ext cx="2377440" cy="2644458"/>
          </a:xfrm>
          <a:prstGeom prst="rect">
            <a:avLst/>
          </a:prstGeom>
        </p:spPr>
      </p:pic>
      <p:pic>
        <p:nvPicPr>
          <p:cNvPr id="14" name="Picture 13">
            <a:extLst>
              <a:ext uri="{FF2B5EF4-FFF2-40B4-BE49-F238E27FC236}">
                <a16:creationId xmlns:a16="http://schemas.microsoft.com/office/drawing/2014/main" id="{6E88C72A-CF5E-4CDF-B952-BE621F6D5990}"/>
              </a:ext>
            </a:extLst>
          </p:cNvPr>
          <p:cNvPicPr/>
          <p:nvPr/>
        </p:nvPicPr>
        <p:blipFill>
          <a:blip r:embed="rId6"/>
          <a:stretch>
            <a:fillRect/>
          </a:stretch>
        </p:blipFill>
        <p:spPr>
          <a:xfrm>
            <a:off x="8500520" y="3647353"/>
            <a:ext cx="2965027" cy="1127847"/>
          </a:xfrm>
          <a:prstGeom prst="rect">
            <a:avLst/>
          </a:prstGeom>
        </p:spPr>
      </p:pic>
      <p:pic>
        <p:nvPicPr>
          <p:cNvPr id="2" name="Picture 1">
            <a:extLst>
              <a:ext uri="{FF2B5EF4-FFF2-40B4-BE49-F238E27FC236}">
                <a16:creationId xmlns:a16="http://schemas.microsoft.com/office/drawing/2014/main" id="{85AF8026-8F78-4C20-B77B-36E095A0FED7}"/>
              </a:ext>
            </a:extLst>
          </p:cNvPr>
          <p:cNvPicPr>
            <a:picLocks noChangeAspect="1"/>
          </p:cNvPicPr>
          <p:nvPr/>
        </p:nvPicPr>
        <p:blipFill>
          <a:blip r:embed="rId7"/>
          <a:stretch>
            <a:fillRect/>
          </a:stretch>
        </p:blipFill>
        <p:spPr>
          <a:xfrm>
            <a:off x="8468359" y="4820700"/>
            <a:ext cx="2994026" cy="1105437"/>
          </a:xfrm>
          <a:prstGeom prst="rect">
            <a:avLst/>
          </a:prstGeom>
        </p:spPr>
      </p:pic>
    </p:spTree>
    <p:extLst>
      <p:ext uri="{BB962C8B-B14F-4D97-AF65-F5344CB8AC3E}">
        <p14:creationId xmlns:p14="http://schemas.microsoft.com/office/powerpoint/2010/main" val="39081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CDDE63-EA20-49C9-A33B-23F4B2605D48}"/>
              </a:ext>
            </a:extLst>
          </p:cNvPr>
          <p:cNvPicPr/>
          <p:nvPr/>
        </p:nvPicPr>
        <p:blipFill rotWithShape="1">
          <a:blip r:embed="rId2"/>
          <a:srcRect t="1613" r="3" b="3"/>
          <a:stretch/>
        </p:blipFill>
        <p:spPr>
          <a:xfrm>
            <a:off x="621675" y="623275"/>
            <a:ext cx="4032621" cy="5607882"/>
          </a:xfrm>
          <a:prstGeom prst="rect">
            <a:avLst/>
          </a:prstGeom>
        </p:spPr>
      </p:pic>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0B6770-EFB1-4430-A7FF-543773C02EF4}"/>
              </a:ext>
            </a:extLst>
          </p:cNvPr>
          <p:cNvSpPr txBox="1"/>
          <p:nvPr/>
        </p:nvSpPr>
        <p:spPr>
          <a:xfrm>
            <a:off x="5465659" y="894080"/>
            <a:ext cx="5547781" cy="5019040"/>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400" dirty="0"/>
              <a:t>Be extra careful around the I-5 highway which goes through the city center since it has the highest proportion of accidents recorded of total </a:t>
            </a:r>
            <a:r>
              <a:rPr lang="en-US" sz="2400" dirty="0" err="1"/>
              <a:t>seattle</a:t>
            </a:r>
            <a:r>
              <a:rPr lang="en-US" sz="2400" dirty="0"/>
              <a:t> </a:t>
            </a:r>
          </a:p>
          <a:p>
            <a:pPr marL="342900" indent="-342900">
              <a:lnSpc>
                <a:spcPct val="90000"/>
              </a:lnSpc>
              <a:spcAft>
                <a:spcPts val="600"/>
              </a:spcAft>
              <a:buFont typeface="Arial" panose="020B0604020202020204" pitchFamily="34" charset="0"/>
              <a:buChar char="•"/>
            </a:pPr>
            <a:r>
              <a:rPr lang="en-US" sz="2400" dirty="0"/>
              <a:t>Most incidents occur under adverse weather, road and light conditions. Precautions should be taken under such circumstances, for e.g. driving slow on a wet road which may lead to loss of control </a:t>
            </a:r>
          </a:p>
          <a:p>
            <a:pPr>
              <a:lnSpc>
                <a:spcPct val="90000"/>
              </a:lnSpc>
              <a:spcAft>
                <a:spcPts val="600"/>
              </a:spcAft>
            </a:pPr>
            <a:endParaRPr lang="en-US" sz="2400" dirty="0"/>
          </a:p>
        </p:txBody>
      </p:sp>
    </p:spTree>
    <p:extLst>
      <p:ext uri="{BB962C8B-B14F-4D97-AF65-F5344CB8AC3E}">
        <p14:creationId xmlns:p14="http://schemas.microsoft.com/office/powerpoint/2010/main" val="412699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0B6770-EFB1-4430-A7FF-543773C02EF4}"/>
              </a:ext>
            </a:extLst>
          </p:cNvPr>
          <p:cNvSpPr txBox="1"/>
          <p:nvPr/>
        </p:nvSpPr>
        <p:spPr>
          <a:xfrm>
            <a:off x="985520" y="789940"/>
            <a:ext cx="10220960" cy="3785652"/>
          </a:xfrm>
          <a:prstGeom prst="rect">
            <a:avLst/>
          </a:prstGeom>
          <a:noFill/>
        </p:spPr>
        <p:txBody>
          <a:bodyPr wrap="square" rtlCol="0">
            <a:spAutoFit/>
          </a:bodyPr>
          <a:lstStyle/>
          <a:p>
            <a:r>
              <a:rPr lang="en-US" sz="2400" b="1" dirty="0">
                <a:solidFill>
                  <a:schemeClr val="accent1">
                    <a:lumMod val="75000"/>
                  </a:schemeClr>
                </a:solidFill>
              </a:rPr>
              <a:t>Recommendations </a:t>
            </a:r>
            <a:endParaRPr lang="en-US" sz="2400" dirty="0"/>
          </a:p>
          <a:p>
            <a:r>
              <a:rPr lang="en-US" sz="2400" dirty="0"/>
              <a:t>After assessing the data and the output of the Machine Learning models, a few recommendations can be made for the stakeholders. The developmental body for Seattle city can assess how much of these accidents have occurred in a place where road or light conditions were not ideal for that specific area and could launch development projects for those areas where most severe accidents take place in order to minimize the effects of these two factors. Whereas, the car drivers could also use this data to assess when to take extra precautions on the road under the given circumstances of light condition, road condition and weather, in order to avoid a severe accident, if any. </a:t>
            </a:r>
          </a:p>
        </p:txBody>
      </p:sp>
    </p:spTree>
    <p:extLst>
      <p:ext uri="{BB962C8B-B14F-4D97-AF65-F5344CB8AC3E}">
        <p14:creationId xmlns:p14="http://schemas.microsoft.com/office/powerpoint/2010/main" val="227830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514</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Ritesh</dc:creator>
  <cp:lastModifiedBy>Chawla, Ritesh</cp:lastModifiedBy>
  <cp:revision>2</cp:revision>
  <dcterms:created xsi:type="dcterms:W3CDTF">2020-10-18T17:15:23Z</dcterms:created>
  <dcterms:modified xsi:type="dcterms:W3CDTF">2020-10-18T17:18:17Z</dcterms:modified>
</cp:coreProperties>
</file>