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9" r:id="rId13"/>
    <p:sldId id="26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a0634e292a225f/Desktop/Accenrture%20Forage/Power%20Pivot%20for%20the%20category%20top%20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a0634e292a225f/Desktop/Accenrture%20Forage/Power%20Pivot%20for%20the%20category%20top%20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a0634e292a225f/Desktop/Accenrture%20Forage/Power%20Pivot%20for%20the%20category%20top%20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[Power Pivot for the category top 5.xlsx]Pivit Table!PivotTable5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333333333333333E-2"/>
          <c:y val="0.26893299795858849"/>
          <c:w val="0.78327734033245844"/>
          <c:h val="0.48123942840478273"/>
        </c:manualLayout>
      </c:layout>
      <c:lineChart>
        <c:grouping val="standard"/>
        <c:varyColors val="0"/>
        <c:ser>
          <c:idx val="0"/>
          <c:order val="0"/>
          <c:tx>
            <c:strRef>
              <c:f>'Pivit Table'!$B$3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14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'Pivit Table'!$A$4:$A$8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'Pivit Table'!$B$4:$B$8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60-41E3-8553-20637D2A34F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458505152"/>
        <c:axId val="458505632"/>
      </c:lineChart>
      <c:catAx>
        <c:axId val="45850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505632"/>
        <c:crosses val="autoZero"/>
        <c:auto val="1"/>
        <c:lblAlgn val="ctr"/>
        <c:lblOffset val="100"/>
        <c:noMultiLvlLbl val="0"/>
      </c:catAx>
      <c:valAx>
        <c:axId val="458505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850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A100FF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[Power Pivot for the category top 5.xlsx]Pivit Table!PivotTable6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Number of contents as per the sentiments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rgbClr val="8D42C6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rgbClr val="8D42C6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rgbClr val="8D42C6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'Pivit Table'!$B$11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rgbClr val="8D42C6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'Pivit Table'!$A$12:$A$14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'Pivit Table'!$B$12:$B$14</c:f>
              <c:numCache>
                <c:formatCode>General</c:formatCode>
                <c:ptCount val="3"/>
                <c:pt idx="0">
                  <c:v>7695</c:v>
                </c:pt>
                <c:pt idx="1">
                  <c:v>3071</c:v>
                </c:pt>
                <c:pt idx="2">
                  <c:v>13807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0F-4920-B8D9-10938DBD6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00314816"/>
        <c:axId val="1100311936"/>
      </c:barChart>
      <c:catAx>
        <c:axId val="110031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11936"/>
        <c:crosses val="autoZero"/>
        <c:auto val="1"/>
        <c:lblAlgn val="ctr"/>
        <c:lblOffset val="100"/>
        <c:noMultiLvlLbl val="0"/>
      </c:catAx>
      <c:valAx>
        <c:axId val="1100311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1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A100FF"/>
    </a:solidFill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[Power Pivot for the category top 5.xlsx]Pivit Table!PivotTable7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Content shared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'Pivit Table'!$B$17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'Pivit Table'!$A$18:$A$29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'Pivit Table'!$B$18:$B$29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D-4683-B744-3F06AF714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4753216"/>
        <c:axId val="1134752736"/>
      </c:barChart>
      <c:catAx>
        <c:axId val="11347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752736"/>
        <c:crosses val="autoZero"/>
        <c:auto val="1"/>
        <c:lblAlgn val="ctr"/>
        <c:lblOffset val="100"/>
        <c:noMultiLvlLbl val="0"/>
      </c:catAx>
      <c:valAx>
        <c:axId val="113475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753216"/>
        <c:crosses val="autoZero"/>
        <c:crossBetween val="between"/>
      </c:valAx>
      <c:spPr>
        <a:solidFill>
          <a:srgbClr val="A100FF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A100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82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6069625" cy="2585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28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 project on data analysis of the social buss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>
            <a:extLst>
              <a:ext uri="{FF2B5EF4-FFF2-40B4-BE49-F238E27FC236}">
                <a16:creationId xmlns:a16="http://schemas.microsoft.com/office/drawing/2014/main" id="{2EAE55AF-EF22-FADE-2AFE-AF27DBC4DB14}"/>
              </a:ext>
            </a:extLst>
          </p:cNvPr>
          <p:cNvGrpSpPr/>
          <p:nvPr/>
        </p:nvGrpSpPr>
        <p:grpSpPr>
          <a:xfrm>
            <a:off x="517112" y="-1008540"/>
            <a:ext cx="17253775" cy="2017079"/>
            <a:chOff x="0" y="0"/>
            <a:chExt cx="23005033" cy="2689439"/>
          </a:xfrm>
        </p:grpSpPr>
        <p:pic>
          <p:nvPicPr>
            <p:cNvPr id="4" name="Picture 15">
              <a:extLst>
                <a:ext uri="{FF2B5EF4-FFF2-40B4-BE49-F238E27FC236}">
                  <a16:creationId xmlns:a16="http://schemas.microsoft.com/office/drawing/2014/main" id="{4DED1F4A-1A41-1384-A767-26B12C5EF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17">
              <a:extLst>
                <a:ext uri="{FF2B5EF4-FFF2-40B4-BE49-F238E27FC236}">
                  <a16:creationId xmlns:a16="http://schemas.microsoft.com/office/drawing/2014/main" id="{599763F3-CA89-D0DD-BAA9-87B1AED0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16">
              <a:extLst>
                <a:ext uri="{FF2B5EF4-FFF2-40B4-BE49-F238E27FC236}">
                  <a16:creationId xmlns:a16="http://schemas.microsoft.com/office/drawing/2014/main" id="{93328394-C2A9-4043-49DE-C889CFA20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18">
              <a:extLst>
                <a:ext uri="{FF2B5EF4-FFF2-40B4-BE49-F238E27FC236}">
                  <a16:creationId xmlns:a16="http://schemas.microsoft.com/office/drawing/2014/main" id="{4CCBF1FF-EC2A-0EDF-F94A-CBA687917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512B0FB8-D210-2C34-8F37-7F7D9766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1B7659FB-0117-6179-38C3-FDD4F90B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21">
              <a:extLst>
                <a:ext uri="{FF2B5EF4-FFF2-40B4-BE49-F238E27FC236}">
                  <a16:creationId xmlns:a16="http://schemas.microsoft.com/office/drawing/2014/main" id="{43D22300-144B-A142-09C2-14D01400E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37D4DE9A-6DB1-CFA4-3147-7F987D84BC77}"/>
              </a:ext>
            </a:extLst>
          </p:cNvPr>
          <p:cNvGrpSpPr/>
          <p:nvPr/>
        </p:nvGrpSpPr>
        <p:grpSpPr>
          <a:xfrm>
            <a:off x="1015933" y="9362399"/>
            <a:ext cx="17253775" cy="2017079"/>
            <a:chOff x="0" y="0"/>
            <a:chExt cx="23005033" cy="2689439"/>
          </a:xfrm>
        </p:grpSpPr>
        <p:pic>
          <p:nvPicPr>
            <p:cNvPr id="24" name="Picture 15">
              <a:extLst>
                <a:ext uri="{FF2B5EF4-FFF2-40B4-BE49-F238E27FC236}">
                  <a16:creationId xmlns:a16="http://schemas.microsoft.com/office/drawing/2014/main" id="{9BD1BFD5-CAEC-9A71-CE9D-76EBE541E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17">
              <a:extLst>
                <a:ext uri="{FF2B5EF4-FFF2-40B4-BE49-F238E27FC236}">
                  <a16:creationId xmlns:a16="http://schemas.microsoft.com/office/drawing/2014/main" id="{3ED7A8DF-7DF4-4293-3E6B-E03D44205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16">
              <a:extLst>
                <a:ext uri="{FF2B5EF4-FFF2-40B4-BE49-F238E27FC236}">
                  <a16:creationId xmlns:a16="http://schemas.microsoft.com/office/drawing/2014/main" id="{25CABE4A-63B9-FF18-F4E9-8524BC18D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18">
              <a:extLst>
                <a:ext uri="{FF2B5EF4-FFF2-40B4-BE49-F238E27FC236}">
                  <a16:creationId xmlns:a16="http://schemas.microsoft.com/office/drawing/2014/main" id="{8BFDC4D4-82F9-A510-882E-90C1AF0B3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19">
              <a:extLst>
                <a:ext uri="{FF2B5EF4-FFF2-40B4-BE49-F238E27FC236}">
                  <a16:creationId xmlns:a16="http://schemas.microsoft.com/office/drawing/2014/main" id="{169AA6BB-830C-2F91-DC3A-BD93E32CF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0">
              <a:extLst>
                <a:ext uri="{FF2B5EF4-FFF2-40B4-BE49-F238E27FC236}">
                  <a16:creationId xmlns:a16="http://schemas.microsoft.com/office/drawing/2014/main" id="{FB7F17A3-4B5E-BD6F-E367-D6A6D745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21">
              <a:extLst>
                <a:ext uri="{FF2B5EF4-FFF2-40B4-BE49-F238E27FC236}">
                  <a16:creationId xmlns:a16="http://schemas.microsoft.com/office/drawing/2014/main" id="{1BBFAA65-501E-4FE6-6884-67497B5C8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1" name="Group 23">
            <a:extLst>
              <a:ext uri="{FF2B5EF4-FFF2-40B4-BE49-F238E27FC236}">
                <a16:creationId xmlns:a16="http://schemas.microsoft.com/office/drawing/2014/main" id="{F6CD06E4-043A-20F9-A45F-471B857AEBCD}"/>
              </a:ext>
            </a:extLst>
          </p:cNvPr>
          <p:cNvGrpSpPr/>
          <p:nvPr/>
        </p:nvGrpSpPr>
        <p:grpSpPr>
          <a:xfrm rot="21347821">
            <a:off x="16343375" y="-1485900"/>
            <a:ext cx="3545508" cy="3370302"/>
            <a:chOff x="0" y="0"/>
            <a:chExt cx="4727344" cy="4493736"/>
          </a:xfrm>
        </p:grpSpPr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4118BAD5-055F-9DC7-E227-647EE115C3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4" name="Freeform 25">
                <a:extLst>
                  <a:ext uri="{FF2B5EF4-FFF2-40B4-BE49-F238E27FC236}">
                    <a16:creationId xmlns:a16="http://schemas.microsoft.com/office/drawing/2014/main" id="{57F16086-074A-A68B-88BA-4560FAA8687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26">
              <a:extLst>
                <a:ext uri="{FF2B5EF4-FFF2-40B4-BE49-F238E27FC236}">
                  <a16:creationId xmlns:a16="http://schemas.microsoft.com/office/drawing/2014/main" id="{DADF7D9F-C4BE-2690-E909-13A6E2E29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5" name="Group 23">
            <a:extLst>
              <a:ext uri="{FF2B5EF4-FFF2-40B4-BE49-F238E27FC236}">
                <a16:creationId xmlns:a16="http://schemas.microsoft.com/office/drawing/2014/main" id="{6888B0AC-B5A6-6555-7F85-786501CD80AA}"/>
              </a:ext>
            </a:extLst>
          </p:cNvPr>
          <p:cNvGrpSpPr/>
          <p:nvPr/>
        </p:nvGrpSpPr>
        <p:grpSpPr>
          <a:xfrm rot="2110294">
            <a:off x="-865588" y="8115300"/>
            <a:ext cx="3545507" cy="3370302"/>
            <a:chOff x="1" y="0"/>
            <a:chExt cx="4727343" cy="4493736"/>
          </a:xfrm>
        </p:grpSpPr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FE9A12F3-F3C6-5EF0-3354-B7E6EDFF8D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25">
                <a:extLst>
                  <a:ext uri="{FF2B5EF4-FFF2-40B4-BE49-F238E27FC236}">
                    <a16:creationId xmlns:a16="http://schemas.microsoft.com/office/drawing/2014/main" id="{0C748427-B8D1-B771-902A-94021B1494E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7" name="Picture 26">
              <a:extLst>
                <a:ext uri="{FF2B5EF4-FFF2-40B4-BE49-F238E27FC236}">
                  <a16:creationId xmlns:a16="http://schemas.microsoft.com/office/drawing/2014/main" id="{2312F8CB-A6A6-ACEE-FDDC-F27A5E9B9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1" y="0"/>
              <a:ext cx="4083272" cy="4091977"/>
            </a:xfrm>
            <a:prstGeom prst="rect">
              <a:avLst/>
            </a:prstGeom>
          </p:spPr>
        </p:pic>
      </p:grpSp>
      <p:sp>
        <p:nvSpPr>
          <p:cNvPr id="2" name="AutoShape 22">
            <a:extLst>
              <a:ext uri="{FF2B5EF4-FFF2-40B4-BE49-F238E27FC236}">
                <a16:creationId xmlns:a16="http://schemas.microsoft.com/office/drawing/2014/main" id="{FF127B9E-FA06-AA55-FAFB-B8958FCA899F}"/>
              </a:ext>
            </a:extLst>
          </p:cNvPr>
          <p:cNvSpPr/>
          <p:nvPr/>
        </p:nvSpPr>
        <p:spPr>
          <a:xfrm>
            <a:off x="-1339314" y="-332625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6E7049D-998D-A2B2-C52C-CBA883029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484608"/>
              </p:ext>
            </p:extLst>
          </p:nvPr>
        </p:nvGraphicFramePr>
        <p:xfrm>
          <a:off x="8197887" y="1575050"/>
          <a:ext cx="9313597" cy="708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2D61F3D-AC9E-270C-DFC0-614F49B7143E}"/>
              </a:ext>
            </a:extLst>
          </p:cNvPr>
          <p:cNvSpPr txBox="1"/>
          <p:nvPr/>
        </p:nvSpPr>
        <p:spPr>
          <a:xfrm>
            <a:off x="1371600" y="2705100"/>
            <a:ext cx="6342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Most of the content has been shared during Jan and May. </a:t>
            </a:r>
          </a:p>
          <a:p>
            <a:r>
              <a:rPr lang="en-IN" sz="2800" dirty="0"/>
              <a:t>The least being February which should be looked at</a:t>
            </a:r>
          </a:p>
        </p:txBody>
      </p:sp>
    </p:spTree>
    <p:extLst>
      <p:ext uri="{BB962C8B-B14F-4D97-AF65-F5344CB8AC3E}">
        <p14:creationId xmlns:p14="http://schemas.microsoft.com/office/powerpoint/2010/main" val="275695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75A92D-CAEE-CBFD-E508-DDF495484611}"/>
              </a:ext>
            </a:extLst>
          </p:cNvPr>
          <p:cNvSpPr txBox="1"/>
          <p:nvPr/>
        </p:nvSpPr>
        <p:spPr>
          <a:xfrm>
            <a:off x="12058366" y="1949314"/>
            <a:ext cx="472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/>
              <a:t>The data has been given for a year from June 2020 to June 2021</a:t>
            </a:r>
          </a:p>
          <a:p>
            <a:pPr marL="514350" indent="-514350">
              <a:buAutoNum type="arabicPeriod"/>
            </a:pPr>
            <a:r>
              <a:rPr lang="en-IN" sz="2800" dirty="0"/>
              <a:t>The content that has been shared is positive which is good.</a:t>
            </a:r>
          </a:p>
          <a:p>
            <a:pPr marL="514350" indent="-514350">
              <a:buAutoNum type="arabicPeriod"/>
            </a:pPr>
            <a:r>
              <a:rPr lang="en-IN" sz="2800" dirty="0"/>
              <a:t>There are only negative post with scores of 64,784 over all. Where as the scores for positive post are 824,056</a:t>
            </a:r>
          </a:p>
          <a:p>
            <a:pPr marL="514350" indent="-514350">
              <a:buAutoNum type="arabicPeriod"/>
            </a:pPr>
            <a:r>
              <a:rPr lang="en-IN" sz="2800" dirty="0"/>
              <a:t>For the neutral post the scores are 84,805.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EF88A-E7A2-087A-AC67-C77ACAC4B0F6}"/>
              </a:ext>
            </a:extLst>
          </p:cNvPr>
          <p:cNvSpPr txBox="1"/>
          <p:nvPr/>
        </p:nvSpPr>
        <p:spPr>
          <a:xfrm>
            <a:off x="8610600" y="4610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Any Questions ?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20F9167-84BB-2851-EB5E-EF85A9BEB5E9}"/>
              </a:ext>
            </a:extLst>
          </p:cNvPr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E5721135-F151-50FE-A029-C0F4CC6F50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CE868B8-4A92-FCF8-BCFB-9EC822E4952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0E80DAB6-B560-7229-A9FA-C5D0122F4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21448C46-4342-065A-F7CC-BF67D4373DAF}"/>
              </a:ext>
            </a:extLst>
          </p:cNvPr>
          <p:cNvGrpSpPr/>
          <p:nvPr/>
        </p:nvGrpSpPr>
        <p:grpSpPr>
          <a:xfrm>
            <a:off x="538449" y="-1010775"/>
            <a:ext cx="17253775" cy="2017079"/>
            <a:chOff x="0" y="0"/>
            <a:chExt cx="23005033" cy="2689439"/>
          </a:xfrm>
        </p:grpSpPr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E9E22071-70FB-4190-4747-06180CE8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1D4F4174-DE90-543E-5333-99B36ED03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1">
              <a:extLst>
                <a:ext uri="{FF2B5EF4-FFF2-40B4-BE49-F238E27FC236}">
                  <a16:creationId xmlns:a16="http://schemas.microsoft.com/office/drawing/2014/main" id="{E4527591-EA4A-9372-E06C-1D7EB957E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11C10C6E-291B-6C6D-512F-68CFB8D70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6F0D6106-386A-77EF-448E-922A7ECCC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3967A3B2-2EA4-9F4D-32E6-D8EC8E62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A6F2DC08-733B-67A6-0AAE-5C4C42970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1BDE166B-BAE7-1173-5F21-F04D5E591327}"/>
              </a:ext>
            </a:extLst>
          </p:cNvPr>
          <p:cNvGrpSpPr/>
          <p:nvPr/>
        </p:nvGrpSpPr>
        <p:grpSpPr>
          <a:xfrm>
            <a:off x="538449" y="7910906"/>
            <a:ext cx="17253775" cy="2017079"/>
            <a:chOff x="0" y="0"/>
            <a:chExt cx="23005033" cy="2689439"/>
          </a:xfrm>
        </p:grpSpPr>
        <p:pic>
          <p:nvPicPr>
            <p:cNvPr id="16" name="Picture 9">
              <a:extLst>
                <a:ext uri="{FF2B5EF4-FFF2-40B4-BE49-F238E27FC236}">
                  <a16:creationId xmlns:a16="http://schemas.microsoft.com/office/drawing/2014/main" id="{DE567DAF-FD7F-5BC2-079C-6D61A371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ADD587C3-279A-FB90-8105-0FEDD5507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D143838E-D1E4-0B06-6BAF-BE2C7D12B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id="{0F90922C-AA03-F14D-2871-0E098BEDD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13">
              <a:extLst>
                <a:ext uri="{FF2B5EF4-FFF2-40B4-BE49-F238E27FC236}">
                  <a16:creationId xmlns:a16="http://schemas.microsoft.com/office/drawing/2014/main" id="{24CB91F9-CF7F-6D6B-C460-F8233F58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14">
              <a:extLst>
                <a:ext uri="{FF2B5EF4-FFF2-40B4-BE49-F238E27FC236}">
                  <a16:creationId xmlns:a16="http://schemas.microsoft.com/office/drawing/2014/main" id="{7F320CFD-2E91-484B-3D23-B6BB311B2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15">
              <a:extLst>
                <a:ext uri="{FF2B5EF4-FFF2-40B4-BE49-F238E27FC236}">
                  <a16:creationId xmlns:a16="http://schemas.microsoft.com/office/drawing/2014/main" id="{3574C50B-D492-4C9B-661D-D5C13F2D6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884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06074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987004" y="1935575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IN" dirty="0"/>
              <a:t>                           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sz="3200" dirty="0"/>
              <a:t>Social Buzz is a fast growing technology </a:t>
            </a:r>
          </a:p>
          <a:p>
            <a:pPr algn="ctr"/>
            <a:r>
              <a:rPr lang="en-IN" sz="3200" dirty="0"/>
              <a:t>Unicorn. Accenture has started a project </a:t>
            </a:r>
          </a:p>
          <a:p>
            <a:pPr algn="ctr"/>
            <a:r>
              <a:rPr lang="en-IN" sz="3200" dirty="0"/>
              <a:t>Focusing on these 3 task:</a:t>
            </a:r>
          </a:p>
          <a:p>
            <a:pPr marL="514350" indent="-514350" algn="ctr">
              <a:buAutoNum type="arabicPeriod"/>
            </a:pPr>
            <a:r>
              <a:rPr lang="en-IN" sz="3200" dirty="0"/>
              <a:t>An audit of Social Buzz big </a:t>
            </a:r>
          </a:p>
          <a:p>
            <a:pPr algn="ctr"/>
            <a:r>
              <a:rPr lang="en-IN" sz="3200" dirty="0"/>
              <a:t>data practice</a:t>
            </a:r>
          </a:p>
          <a:p>
            <a:pPr algn="ctr"/>
            <a:r>
              <a:rPr lang="en-IN" sz="3200" dirty="0"/>
              <a:t>2. </a:t>
            </a:r>
            <a:r>
              <a:rPr lang="en-US" sz="3200" dirty="0"/>
              <a:t>Recommendations for a </a:t>
            </a:r>
          </a:p>
          <a:p>
            <a:pPr algn="ctr"/>
            <a:r>
              <a:rPr lang="en-US" sz="3200" dirty="0"/>
              <a:t>successful IPO</a:t>
            </a:r>
          </a:p>
          <a:p>
            <a:pPr algn="ctr"/>
            <a:r>
              <a:rPr lang="en-US" sz="3200" dirty="0"/>
              <a:t>3. Analysis for 5 top categories </a:t>
            </a:r>
          </a:p>
          <a:p>
            <a:pPr algn="ctr"/>
            <a:r>
              <a:rPr lang="en-US" sz="3200" dirty="0"/>
              <a:t>in social buzz</a:t>
            </a:r>
            <a:endParaRPr lang="en-IN" sz="32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C7C96-DA61-CD5B-352F-7D01C3A4A25B}"/>
              </a:ext>
            </a:extLst>
          </p:cNvPr>
          <p:cNvSpPr txBox="1"/>
          <p:nvPr/>
        </p:nvSpPr>
        <p:spPr>
          <a:xfrm flipH="1">
            <a:off x="2683201" y="5284798"/>
            <a:ext cx="61734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100,000 daily posts  are being posted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So in this presentation you will see how did we used to get the insights from the contents and how can we leverage on it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data is from June 2020 to June 2021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754783" y="1104899"/>
            <a:ext cx="7380817" cy="7543801"/>
            <a:chOff x="0" y="682036"/>
            <a:chExt cx="6350000" cy="5667964"/>
          </a:xfrm>
        </p:grpSpPr>
        <p:sp>
          <p:nvSpPr>
            <p:cNvPr id="17" name="Freeform 17"/>
            <p:cNvSpPr/>
            <p:nvPr/>
          </p:nvSpPr>
          <p:spPr>
            <a:xfrm>
              <a:off x="0" y="682036"/>
              <a:ext cx="6350000" cy="5667964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D5878-5A45-CE70-8D8F-0FA148001966}"/>
              </a:ext>
            </a:extLst>
          </p:cNvPr>
          <p:cNvSpPr txBox="1"/>
          <p:nvPr/>
        </p:nvSpPr>
        <p:spPr>
          <a:xfrm>
            <a:off x="11221612" y="3331799"/>
            <a:ext cx="6144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IN" sz="3200" dirty="0">
                <a:solidFill>
                  <a:schemeClr val="bg1"/>
                </a:solidFill>
              </a:rPr>
              <a:t>Andrew Fleming (Chief  Technology Architect )</a:t>
            </a:r>
          </a:p>
          <a:p>
            <a:pPr marL="514350" indent="-514350" algn="ctr">
              <a:buAutoNum type="arabicPeriod"/>
            </a:pPr>
            <a:r>
              <a:rPr lang="en-IN" sz="3200" dirty="0">
                <a:solidFill>
                  <a:schemeClr val="bg1"/>
                </a:solidFill>
              </a:rPr>
              <a:t>Marcus </a:t>
            </a:r>
            <a:r>
              <a:rPr lang="en-IN" sz="3200" dirty="0" err="1">
                <a:solidFill>
                  <a:schemeClr val="bg1"/>
                </a:solidFill>
              </a:rPr>
              <a:t>Rompton</a:t>
            </a:r>
            <a:r>
              <a:rPr lang="en-IN" sz="3200" dirty="0">
                <a:solidFill>
                  <a:schemeClr val="bg1"/>
                </a:solidFill>
              </a:rPr>
              <a:t> (Senior Principle)</a:t>
            </a:r>
          </a:p>
          <a:p>
            <a:pPr marL="514350" indent="-514350" algn="ctr">
              <a:buAutoNum type="arabicPeriod"/>
            </a:pPr>
            <a:r>
              <a:rPr lang="en-IN" sz="3200" dirty="0">
                <a:solidFill>
                  <a:schemeClr val="bg1"/>
                </a:solidFill>
              </a:rPr>
              <a:t>Ritesh Shenoy (Data Analyst)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0B05FD-A972-8A12-FFFD-3F2E26E14882}"/>
              </a:ext>
            </a:extLst>
          </p:cNvPr>
          <p:cNvSpPr txBox="1"/>
          <p:nvPr/>
        </p:nvSpPr>
        <p:spPr>
          <a:xfrm flipH="1">
            <a:off x="3860431" y="1189997"/>
            <a:ext cx="737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0C99B2-A582-BEBC-0066-44C7A68E4077}"/>
              </a:ext>
            </a:extLst>
          </p:cNvPr>
          <p:cNvSpPr txBox="1"/>
          <p:nvPr/>
        </p:nvSpPr>
        <p:spPr>
          <a:xfrm>
            <a:off x="5637786" y="2809140"/>
            <a:ext cx="219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FF428A-3EA6-A652-C7AB-B75786D23758}"/>
              </a:ext>
            </a:extLst>
          </p:cNvPr>
          <p:cNvSpPr txBox="1"/>
          <p:nvPr/>
        </p:nvSpPr>
        <p:spPr>
          <a:xfrm>
            <a:off x="7457218" y="4433682"/>
            <a:ext cx="553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9C91B1-7D6A-8011-B827-F1E04A1BD77F}"/>
              </a:ext>
            </a:extLst>
          </p:cNvPr>
          <p:cNvSpPr txBox="1"/>
          <p:nvPr/>
        </p:nvSpPr>
        <p:spPr>
          <a:xfrm>
            <a:off x="9324443" y="6115968"/>
            <a:ext cx="2136308" cy="52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280760-D0D8-A301-E187-B25447CD880F}"/>
              </a:ext>
            </a:extLst>
          </p:cNvPr>
          <p:cNvSpPr txBox="1"/>
          <p:nvPr/>
        </p:nvSpPr>
        <p:spPr>
          <a:xfrm>
            <a:off x="11337710" y="7784814"/>
            <a:ext cx="2601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6965C8-736C-6459-39B0-55BF2FC15998}"/>
              </a:ext>
            </a:extLst>
          </p:cNvPr>
          <p:cNvGrpSpPr/>
          <p:nvPr/>
        </p:nvGrpSpPr>
        <p:grpSpPr>
          <a:xfrm>
            <a:off x="1143490" y="4669572"/>
            <a:ext cx="2972219" cy="2700115"/>
            <a:chOff x="1143490" y="4669572"/>
            <a:chExt cx="2972219" cy="2700115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143490" y="6487929"/>
              <a:ext cx="2972219" cy="881758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6FD9C6-1F10-27B9-95CC-A3F336AFC6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9598" y="4669572"/>
              <a:ext cx="1" cy="18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AF00A-2698-22F2-8721-FFAC779EACA8}"/>
              </a:ext>
            </a:extLst>
          </p:cNvPr>
          <p:cNvGrpSpPr/>
          <p:nvPr/>
        </p:nvGrpSpPr>
        <p:grpSpPr>
          <a:xfrm>
            <a:off x="8012035" y="4718439"/>
            <a:ext cx="2972219" cy="2637532"/>
            <a:chOff x="7708210" y="4716095"/>
            <a:chExt cx="2972219" cy="2637532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7708210" y="6471869"/>
              <a:ext cx="2972219" cy="881758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9F5033B-0991-6AB0-42B2-F220D95C89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0415" y="4716095"/>
              <a:ext cx="1" cy="18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575670-B763-FEEB-5FE4-1F24E701A151}"/>
              </a:ext>
            </a:extLst>
          </p:cNvPr>
          <p:cNvGrpSpPr/>
          <p:nvPr/>
        </p:nvGrpSpPr>
        <p:grpSpPr>
          <a:xfrm>
            <a:off x="14115874" y="4669572"/>
            <a:ext cx="2972219" cy="2686399"/>
            <a:chOff x="14115874" y="4669572"/>
            <a:chExt cx="2972219" cy="268639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4115874" y="6474213"/>
              <a:ext cx="2972219" cy="881758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BEEF95-56F6-67CD-2AC9-75D012621E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1983" y="4669572"/>
              <a:ext cx="1" cy="18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48EC6F2-E9E4-B695-5914-82FB00A58D36}"/>
              </a:ext>
            </a:extLst>
          </p:cNvPr>
          <p:cNvSpPr/>
          <p:nvPr/>
        </p:nvSpPr>
        <p:spPr>
          <a:xfrm>
            <a:off x="628614" y="2149572"/>
            <a:ext cx="4320000" cy="2520000"/>
          </a:xfrm>
          <a:prstGeom prst="ellipse">
            <a:avLst/>
          </a:prstGeom>
          <a:solidFill>
            <a:srgbClr val="A1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Top Categories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DF9A99-3942-E2B2-04E0-60099898E6DB}"/>
              </a:ext>
            </a:extLst>
          </p:cNvPr>
          <p:cNvSpPr/>
          <p:nvPr/>
        </p:nvSpPr>
        <p:spPr>
          <a:xfrm>
            <a:off x="7340583" y="2149572"/>
            <a:ext cx="4320000" cy="2520000"/>
          </a:xfrm>
          <a:prstGeom prst="ellipse">
            <a:avLst/>
          </a:prstGeom>
          <a:solidFill>
            <a:srgbClr val="A1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Contents as per sentiments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68CE60-3D6C-D8F5-E15A-F820E422FDF0}"/>
              </a:ext>
            </a:extLst>
          </p:cNvPr>
          <p:cNvSpPr/>
          <p:nvPr/>
        </p:nvSpPr>
        <p:spPr>
          <a:xfrm>
            <a:off x="13345709" y="2092021"/>
            <a:ext cx="4320000" cy="2520000"/>
          </a:xfrm>
          <a:prstGeom prst="ellipse">
            <a:avLst/>
          </a:prstGeom>
          <a:solidFill>
            <a:srgbClr val="A1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Content shared monthly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AB22F0A0-4BD8-39BD-A23C-8C6B6AF5B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690152"/>
              </p:ext>
            </p:extLst>
          </p:nvPr>
        </p:nvGraphicFramePr>
        <p:xfrm>
          <a:off x="8198187" y="1543007"/>
          <a:ext cx="9848285" cy="6191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EEC07DA-505F-04E5-33E3-0F17B79511FD}"/>
              </a:ext>
            </a:extLst>
          </p:cNvPr>
          <p:cNvSpPr txBox="1"/>
          <p:nvPr/>
        </p:nvSpPr>
        <p:spPr>
          <a:xfrm>
            <a:off x="2724116" y="2857500"/>
            <a:ext cx="4057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Top categories which have been shared mostly about is about Animals.</a:t>
            </a:r>
          </a:p>
          <a:p>
            <a:endParaRPr lang="en-IN" sz="2800" dirty="0"/>
          </a:p>
          <a:p>
            <a:r>
              <a:rPr lang="en-IN" sz="2800" dirty="0"/>
              <a:t>But there are more 4 categories which can be looked into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866341" y="8601849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BD09402-792F-D329-FE8A-E08AE0604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988811"/>
              </p:ext>
            </p:extLst>
          </p:nvPr>
        </p:nvGraphicFramePr>
        <p:xfrm>
          <a:off x="7852946" y="1231466"/>
          <a:ext cx="9198841" cy="4320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553E1A9-53BE-0EAE-22BD-D69890EBCE58}"/>
              </a:ext>
            </a:extLst>
          </p:cNvPr>
          <p:cNvSpPr txBox="1"/>
          <p:nvPr/>
        </p:nvSpPr>
        <p:spPr>
          <a:xfrm>
            <a:off x="2824655" y="2974098"/>
            <a:ext cx="40333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There are more positive sentiments compared to both of them. </a:t>
            </a:r>
          </a:p>
          <a:p>
            <a:endParaRPr lang="en-IN" sz="2800" dirty="0"/>
          </a:p>
          <a:p>
            <a:r>
              <a:rPr lang="en-IN" sz="2800" dirty="0"/>
              <a:t>But looking into the data we can reduce the negative feeds into the social buzz.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330</Words>
  <Application>Microsoft Office PowerPoint</Application>
  <PresentationFormat>Custom</PresentationFormat>
  <Paragraphs>88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Ritesh Shenoy</cp:lastModifiedBy>
  <cp:revision>10</cp:revision>
  <dcterms:created xsi:type="dcterms:W3CDTF">2006-08-16T00:00:00Z</dcterms:created>
  <dcterms:modified xsi:type="dcterms:W3CDTF">2023-06-11T12:41:34Z</dcterms:modified>
  <dc:identifier>DAEhDyfaYKE</dc:identifier>
</cp:coreProperties>
</file>