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9" r:id="rId23"/>
    <p:sldId id="280" r:id="rId24"/>
    <p:sldId id="277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957F1-3C45-4E2A-9E19-8615D4FCC3B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07BC4-4C37-43F9-91A7-FC884B909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3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07BC4-4C37-43F9-91A7-FC884B909B2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1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07BC4-4C37-43F9-91A7-FC884B909B2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9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D0BF3B-12CB-496F-88F2-240CEC718A3B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9B3C-F67C-4655-8319-E023D8148071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E053-8E57-48FB-A337-B640F7084C4C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EE6F-7CEA-480F-88A1-40A7FAA9ED94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B691-F4BF-4580-B542-3DEC10A3CF23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533F-303F-4109-ABBE-BF1463BCE277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0337-673C-433F-9B8B-F601546F4A1B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C96EB3A-4580-4CB1-8A1E-B96FA524446C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3D7C6BE-75EC-4E2C-BB8D-65B395CCFDE7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D37F-DB55-471A-9002-804EFE11EBCB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7321-5496-479F-AEE2-4530FED66B48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6368-D582-4B4F-BC90-D3893A6F5B6F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531-F6CC-47FD-9A92-67F9D26F6FDF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53C2-4AB7-40F9-9700-DB232A568682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5BDA-6703-4A84-92DC-2E49F54A1062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9023-1C6D-427E-BB59-68DA4E7D37E8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B2EE-B481-461B-97FC-8D582DCD3DEA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9F57C5B-19E7-45BA-BF26-0E97DDEEBB0A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s://www.linkedin.com/in/rk-analyst/" TargetMode="Externa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7" Type="http://schemas.openxmlformats.org/officeDocument/2006/relationships/image" Target="../media/image12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Path to Sustainable Growth Data-Driven Insights :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Optimizing Operations for Increased Revenue and Customer Satisfaction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84" y="514967"/>
            <a:ext cx="3877525" cy="228248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591"/>
      </p:ext>
    </p:extLst>
  </p:cSld>
  <p:clrMapOvr>
    <a:masterClrMapping/>
  </p:clrMapOvr>
  <p:transition spd="slow" advTm="5047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136151"/>
            <a:ext cx="4351025" cy="2283824"/>
          </a:xfrm>
        </p:spPr>
        <p:txBody>
          <a:bodyPr/>
          <a:lstStyle/>
          <a:p>
            <a:r>
              <a:rPr lang="en-US" dirty="0" smtClean="0"/>
              <a:t>Key Findings</a:t>
            </a:r>
            <a:r>
              <a:rPr lang="en-US" dirty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000" dirty="0" smtClean="0"/>
              <a:t>(Customer Insights)</a:t>
            </a:r>
            <a:endParaRPr lang="en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975559" y="1282707"/>
            <a:ext cx="3757545" cy="1095866"/>
          </a:xfrm>
        </p:spPr>
        <p:txBody>
          <a:bodyPr>
            <a:normAutofit/>
          </a:bodyPr>
          <a:lstStyle/>
          <a:p>
            <a:r>
              <a:rPr lang="en-US" sz="1800" cap="none" dirty="0" smtClean="0"/>
              <a:t>Bangalore,Hyderabad,Mumbai</a:t>
            </a:r>
            <a:r>
              <a:rPr lang="en-IN" sz="1800" cap="none" dirty="0" smtClean="0"/>
              <a:t/>
            </a:r>
            <a:br>
              <a:rPr lang="en-IN" sz="1800" cap="none" dirty="0" smtClean="0"/>
            </a:br>
            <a:r>
              <a:rPr lang="en-IN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 3 locations sharing </a:t>
            </a:r>
            <a:r>
              <a:rPr lang="en-IN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22%</a:t>
            </a:r>
            <a:r>
              <a:rPr lang="en-IN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of total revenue.</a:t>
            </a:r>
            <a:endParaRPr lang="en-US" sz="1500" cap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559" y="1298574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59" y="2917807"/>
            <a:ext cx="108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559" y="4537041"/>
            <a:ext cx="1080000" cy="1080000"/>
          </a:xfrm>
          <a:prstGeom prst="rect">
            <a:avLst/>
          </a:prstGeom>
        </p:spPr>
      </p:pic>
      <p:sp>
        <p:nvSpPr>
          <p:cNvPr id="14" name="Text Placeholder 3"/>
          <p:cNvSpPr txBox="1">
            <a:spLocks/>
          </p:cNvSpPr>
          <p:nvPr/>
        </p:nvSpPr>
        <p:spPr>
          <a:xfrm>
            <a:off x="7975559" y="2901941"/>
            <a:ext cx="3757545" cy="1095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 smtClean="0"/>
              <a:t>Cancellation rate </a:t>
            </a:r>
            <a:r>
              <a:rPr lang="en-IN" sz="1800" cap="none" dirty="0" smtClean="0"/>
              <a:t/>
            </a:r>
            <a:br>
              <a:rPr lang="en-IN" sz="1800" cap="none" dirty="0" smtClean="0"/>
            </a:br>
            <a:r>
              <a:rPr lang="en-IN" sz="15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IN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anging between </a:t>
            </a:r>
            <a:r>
              <a:rPr lang="en-IN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r>
              <a:rPr lang="en-IN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</a:t>
            </a:r>
            <a:r>
              <a:rPr lang="en-IN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-19</a:t>
            </a:r>
            <a:r>
              <a:rPr lang="en-IN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</a:t>
            </a:r>
            <a:r>
              <a:rPr lang="en-IN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be the revenue loser.</a:t>
            </a:r>
            <a:endParaRPr lang="en-US" sz="1500" cap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7975559" y="4521174"/>
            <a:ext cx="3757545" cy="1095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 smtClean="0"/>
              <a:t>B2C vs B2B</a:t>
            </a:r>
            <a:r>
              <a:rPr lang="en-IN" sz="1800" cap="none" dirty="0" smtClean="0"/>
              <a:t/>
            </a:r>
            <a:br>
              <a:rPr lang="en-IN" sz="1800" cap="none" dirty="0" smtClean="0"/>
            </a:br>
            <a:r>
              <a:rPr lang="en-IN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Major revenue coming from B2C. </a:t>
            </a:r>
            <a:br>
              <a:rPr lang="en-IN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Focus needed on B2B.</a:t>
            </a:r>
            <a:endParaRPr lang="en-US" sz="1500" cap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3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Logistics &amp; Fulfilments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703362" y="5706496"/>
            <a:ext cx="5112294" cy="680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Orders Fulfilled By</a:t>
            </a:r>
            <a:endParaRPr lang="en-IN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618028" y="5706496"/>
            <a:ext cx="6130344" cy="680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Month wise, % of Orders by 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rder Status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87501" y="2459864"/>
            <a:ext cx="12879" cy="4090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3273" r="2330" b="2928"/>
          <a:stretch/>
        </p:blipFill>
        <p:spPr>
          <a:xfrm>
            <a:off x="618027" y="2459864"/>
            <a:ext cx="6130345" cy="318108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9" t="6878" r="5198" b="2882"/>
          <a:stretch/>
        </p:blipFill>
        <p:spPr>
          <a:xfrm>
            <a:off x="7639509" y="2459864"/>
            <a:ext cx="3240000" cy="324663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0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136151"/>
            <a:ext cx="4351025" cy="2283824"/>
          </a:xfrm>
        </p:spPr>
        <p:txBody>
          <a:bodyPr/>
          <a:lstStyle/>
          <a:p>
            <a:r>
              <a:rPr lang="en-US" dirty="0" smtClean="0"/>
              <a:t>Key Findings</a:t>
            </a:r>
            <a:r>
              <a:rPr lang="en-US" dirty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000" dirty="0" smtClean="0"/>
              <a:t>(Logistics &amp; Fulfillments)</a:t>
            </a:r>
            <a:endParaRPr lang="en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538693" y="1611131"/>
            <a:ext cx="3464416" cy="182140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Only </a:t>
            </a:r>
            <a:r>
              <a:rPr lang="en-US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5-10</a:t>
            </a:r>
            <a:r>
              <a:rPr lang="en-US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 order getting delivered is the challenge in logistics and delaying the orders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18-22</a:t>
            </a:r>
            <a:r>
              <a:rPr lang="en-US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 orders are in shipping every month is catching eyes for imperfect delivery process</a:t>
            </a:r>
            <a:endParaRPr lang="en-US" sz="1500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86" y="4419975"/>
            <a:ext cx="144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86" y="1611131"/>
            <a:ext cx="1440000" cy="1440000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8538693" y="4229272"/>
            <a:ext cx="3464416" cy="182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70</a:t>
            </a:r>
            <a:r>
              <a:rPr lang="en-US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 orders are fulfilled by Amazon.</a:t>
            </a:r>
            <a:endParaRPr lang="en-US" sz="1500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75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Management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476518" y="3771985"/>
            <a:ext cx="4635776" cy="1610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Popular Product Categories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Revenue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t="4028" r="4947" b="2755"/>
          <a:stretch/>
        </p:blipFill>
        <p:spPr>
          <a:xfrm>
            <a:off x="5112294" y="2394704"/>
            <a:ext cx="6480000" cy="436518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34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Management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364344" y="5715815"/>
            <a:ext cx="5400000" cy="680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Products with Highest Average Qty</a:t>
            </a:r>
            <a:endParaRPr lang="en-IN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947114" y="5690085"/>
            <a:ext cx="4421186" cy="680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Average Qty By Category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04586" y="2503106"/>
            <a:ext cx="12879" cy="4090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" t="5750" r="3999" b="5910"/>
          <a:stretch/>
        </p:blipFill>
        <p:spPr>
          <a:xfrm>
            <a:off x="457707" y="2389629"/>
            <a:ext cx="5400000" cy="332618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7127" r="7454" b="6557"/>
          <a:stretch/>
        </p:blipFill>
        <p:spPr>
          <a:xfrm>
            <a:off x="6364344" y="2389629"/>
            <a:ext cx="5400000" cy="334477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3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136151"/>
            <a:ext cx="4351025" cy="2283824"/>
          </a:xfrm>
        </p:spPr>
        <p:txBody>
          <a:bodyPr/>
          <a:lstStyle/>
          <a:p>
            <a:r>
              <a:rPr lang="en-US" dirty="0" smtClean="0"/>
              <a:t>Key Findings</a:t>
            </a:r>
            <a:r>
              <a:rPr lang="en-US" dirty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000" dirty="0" smtClean="0"/>
              <a:t>(Product Management)</a:t>
            </a:r>
            <a:endParaRPr lang="en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271678" y="1289502"/>
            <a:ext cx="3414728" cy="1154210"/>
          </a:xfrm>
        </p:spPr>
        <p:txBody>
          <a:bodyPr/>
          <a:lstStyle/>
          <a:p>
            <a:r>
              <a:rPr lang="en-US" sz="2400" dirty="0" smtClean="0"/>
              <a:t>“Set” 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category is sharing </a:t>
            </a:r>
            <a:r>
              <a:rPr lang="en-US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50% 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the total revenue.</a:t>
            </a:r>
            <a:endParaRPr lang="en-IN" sz="1800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66" y="1326607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66" y="2923009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66" y="4519411"/>
            <a:ext cx="1080000" cy="1080000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8271678" y="4482306"/>
            <a:ext cx="3414728" cy="115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“BL017-63BLACK” 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popular product having highest average order quantity of </a:t>
            </a:r>
            <a:r>
              <a:rPr lang="en-US" sz="22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sz="1800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271678" y="2923009"/>
            <a:ext cx="3414728" cy="115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“dupatta” 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category is having Highest Average Quantity ordered.</a:t>
            </a:r>
            <a:endParaRPr lang="en-IN" sz="1800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8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Satisfaction &amp; Returns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0" y="3488649"/>
            <a:ext cx="4635776" cy="1610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Rate </a:t>
            </a:r>
          </a:p>
          <a:p>
            <a:pPr algn="ctr"/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</a:t>
            </a:r>
          </a:p>
          <a:p>
            <a:pPr algn="ctr"/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</a:t>
            </a: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4255" r="2673" b="4709"/>
          <a:stretch/>
        </p:blipFill>
        <p:spPr>
          <a:xfrm>
            <a:off x="4172755" y="2588654"/>
            <a:ext cx="7637172" cy="387654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05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Satisfaction &amp; Returns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36104" y="2614412"/>
            <a:ext cx="3317710" cy="3773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Problematic</a:t>
            </a:r>
            <a:b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Products :</a:t>
            </a:r>
          </a:p>
          <a:p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Top 20 products with highest return orders.</a:t>
            </a:r>
          </a:p>
          <a:p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" t="6326" r="2356" b="4131"/>
          <a:stretch/>
        </p:blipFill>
        <p:spPr>
          <a:xfrm>
            <a:off x="3953814" y="2614412"/>
            <a:ext cx="7714445" cy="39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7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136151"/>
            <a:ext cx="4351025" cy="2283824"/>
          </a:xfrm>
        </p:spPr>
        <p:txBody>
          <a:bodyPr/>
          <a:lstStyle/>
          <a:p>
            <a:r>
              <a:rPr lang="en-US" dirty="0" smtClean="0"/>
              <a:t>Key Findings</a:t>
            </a:r>
            <a:r>
              <a:rPr lang="en-US" dirty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000" dirty="0" smtClean="0"/>
              <a:t>(Customer Satisfaction &amp; Returns)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678" y="1723712"/>
            <a:ext cx="144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678" y="3879062"/>
            <a:ext cx="1440000" cy="1440000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8271678" y="1559046"/>
            <a:ext cx="3414728" cy="115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“Set” 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category is having highest return rate.</a:t>
            </a:r>
            <a:endParaRPr lang="en-IN" sz="1800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271678" y="3842870"/>
            <a:ext cx="3414728" cy="1154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Some products are having </a:t>
            </a:r>
            <a:r>
              <a:rPr lang="en-US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10,000</a:t>
            </a:r>
            <a:r>
              <a:rPr lang="en-US" sz="15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 return rate that should be removed from inventory</a:t>
            </a:r>
            <a:endParaRPr lang="en-IN" sz="1500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74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Plans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Short Term Plan</a:t>
            </a:r>
            <a:endParaRPr lang="en-IN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Mid Term Plan</a:t>
            </a:r>
            <a:endParaRPr lang="en-IN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12720" y="3309429"/>
            <a:ext cx="3147009" cy="34176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logistics by reducing shipping delays and relying less on Amazon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 product portfolio and introduce popular bundles</a:t>
            </a:r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Tailor marketing for B2B and B2C segments.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 smtClean="0"/>
              <a:t>Long Term Plan</a:t>
            </a:r>
            <a:endParaRPr lang="en-IN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888329" y="3296201"/>
            <a:ext cx="3145536" cy="343086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Invest in advanced analytics and automated inventory management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Adopt sustainable practices and scale operations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 a loyalty program to enhance retention and increase order value.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9" name="Rectangle 7"/>
          <p:cNvSpPr>
            <a:spLocks noGrp="1" noChangeArrowheads="1"/>
          </p:cNvSpPr>
          <p:nvPr>
            <p:ph type="body" sz="half" idx="15"/>
          </p:nvPr>
        </p:nvSpPr>
        <p:spPr bwMode="auto">
          <a:xfrm>
            <a:off x="1154953" y="3310749"/>
            <a:ext cx="314187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returns by removing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high-return products and improving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inventory for top-selling products.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 targeted marketing in high-revenue cities and reduce cancellations. </a:t>
            </a:r>
          </a:p>
        </p:txBody>
      </p:sp>
    </p:spTree>
    <p:extLst>
      <p:ext uri="{BB962C8B-B14F-4D97-AF65-F5344CB8AC3E}">
        <p14:creationId xmlns:p14="http://schemas.microsoft.com/office/powerpoint/2010/main" val="3970942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217363"/>
            <a:ext cx="4914368" cy="3569594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Financial Performance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Customer Behavior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Logistics And Fulfillment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Product Management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Customer Satisfaction And Returns</a:t>
            </a:r>
            <a:endParaRPr lang="en-IN" sz="2400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1459753" y="698621"/>
            <a:ext cx="4462382" cy="870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Purpose :</a:t>
            </a:r>
            <a:endParaRPr lang="en-IN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6895559" y="698621"/>
            <a:ext cx="4462382" cy="870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 Areas of Focus :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1459752" y="4054719"/>
            <a:ext cx="553347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/>
              <a:t>Expected Outcome</a:t>
            </a:r>
            <a:r>
              <a:rPr lang="en-IN" sz="2400" dirty="0" smtClean="0"/>
              <a:t>: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Improved </a:t>
            </a:r>
            <a:r>
              <a:rPr lang="en-IN" sz="2400" dirty="0" smtClean="0"/>
              <a:t>decision-making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I</a:t>
            </a:r>
            <a:r>
              <a:rPr lang="en-IN" sz="2400" dirty="0" smtClean="0"/>
              <a:t>ncreased revenue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E</a:t>
            </a:r>
            <a:r>
              <a:rPr lang="en-IN" sz="2400" dirty="0" smtClean="0"/>
              <a:t>nhanced </a:t>
            </a:r>
            <a:r>
              <a:rPr lang="en-IN" sz="2400" dirty="0"/>
              <a:t>customer </a:t>
            </a:r>
            <a:r>
              <a:rPr lang="en-IN" sz="2400" dirty="0">
                <a:solidFill>
                  <a:schemeClr val="bg1"/>
                </a:solidFill>
              </a:rPr>
              <a:t>satisfacti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</a:t>
            </a: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gray">
          <a:xfrm>
            <a:off x="1459753" y="1569076"/>
            <a:ext cx="435102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To present a comprehensive analysis of current operations, identify key insights, and propose data-driven strategies for sustainable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72" y="1981604"/>
            <a:ext cx="4885238" cy="2825317"/>
          </a:xfrm>
        </p:spPr>
        <p:txBody>
          <a:bodyPr/>
          <a:lstStyle/>
          <a:p>
            <a:r>
              <a:rPr lang="en-US" dirty="0" smtClean="0"/>
              <a:t>Recommendations for </a:t>
            </a:r>
            <a:br>
              <a:rPr lang="en-US" dirty="0" smtClean="0"/>
            </a:br>
            <a:r>
              <a:rPr lang="en-US" dirty="0" smtClean="0"/>
              <a:t>Sustainable Growth</a:t>
            </a:r>
            <a:endParaRPr lang="en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99345" y="888643"/>
            <a:ext cx="5390886" cy="5409126"/>
          </a:xfrm>
        </p:spPr>
        <p:txBody>
          <a:bodyPr>
            <a:normAutofit/>
          </a:bodyPr>
          <a:lstStyle/>
          <a:p>
            <a:pPr algn="ctr"/>
            <a:r>
              <a:rPr lang="en-US" u="sng" cap="none" dirty="0" smtClean="0"/>
              <a:t>Inventory Optimization 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16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Stock more of popular product categories based on sales data.</a:t>
            </a:r>
          </a:p>
          <a:p>
            <a:pPr algn="ctr"/>
            <a:r>
              <a:rPr lang="en-US" u="sng" cap="none" dirty="0" smtClean="0"/>
              <a:t/>
            </a:r>
            <a:br>
              <a:rPr lang="en-US" u="sng" cap="none" dirty="0" smtClean="0"/>
            </a:br>
            <a:r>
              <a:rPr lang="en-US" u="sng" cap="none" dirty="0" smtClean="0"/>
              <a:t>Targeted Marketing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16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Develop separate strategies for b2b and b2c segments based on purchasing behavior.</a:t>
            </a:r>
          </a:p>
          <a:p>
            <a:pPr algn="ctr"/>
            <a:r>
              <a:rPr lang="en-US" u="sng" cap="none" dirty="0" smtClean="0"/>
              <a:t/>
            </a:r>
            <a:br>
              <a:rPr lang="en-US" u="sng" cap="none" dirty="0" smtClean="0"/>
            </a:br>
            <a:r>
              <a:rPr lang="en-US" u="sng" cap="none" dirty="0" smtClean="0"/>
              <a:t>Logistics Improvement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16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Focus on optimizing fulfillment methods and reducing shipping times for better efficiency.</a:t>
            </a:r>
          </a:p>
          <a:p>
            <a:pPr algn="ctr"/>
            <a:r>
              <a:rPr lang="en-US" u="sng" cap="none" dirty="0" smtClean="0"/>
              <a:t/>
            </a:r>
            <a:br>
              <a:rPr lang="en-US" u="sng" cap="none" dirty="0" smtClean="0"/>
            </a:br>
            <a:r>
              <a:rPr lang="en-US" u="sng" cap="none" dirty="0" smtClean="0"/>
              <a:t>Customer Experience Enhancements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1600" cap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 quality issues with high-return products to improve satisfaction.</a:t>
            </a:r>
            <a:endParaRPr lang="en-IN" sz="1600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6" y="2279561"/>
            <a:ext cx="11230379" cy="4578439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/>
              <a:t>Financial Performance: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has declined in recent months, with Sundays seeing peak sales. Top products drive a small but significant portion of revenue. Focus on improving sales during off-peak days and expanding top-seller availability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900" b="1" dirty="0"/>
              <a:t>Customer Insights: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Bangalore, Hyderabad, and Mumbai are top revenue drivers. B2C dominates, but B2B shows growth potential. Focus on regional targeting and personalized marketing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900" b="1" dirty="0"/>
              <a:t>Logistics &amp; Fulfillment: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Shipping delays and heavy reliance on Amazon fulfillment are key challenges. Optimizing internal fulfillment processes is essential for better control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900" b="1" dirty="0"/>
              <a:t>Product Management: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"Set" category performs well; "Dupatta" sees high order quantities. Improve bundling and inventory management for growth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900" b="1" dirty="0"/>
              <a:t>Customer Satisfaction &amp; Returns: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high return rates in the "Set" category and other products. Improving quality control and returns management will enhance customer satisfaction.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9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343" y="793364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Final Dashboard View</a:t>
            </a:r>
            <a:endParaRPr lang="en-IN" dirty="0"/>
          </a:p>
        </p:txBody>
      </p:sp>
      <p:pic>
        <p:nvPicPr>
          <p:cNvPr id="4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" t="268" r="3965" b="3277"/>
          <a:stretch/>
        </p:blipFill>
        <p:spPr>
          <a:xfrm>
            <a:off x="1583733" y="2105695"/>
            <a:ext cx="8332631" cy="4752305"/>
          </a:xfr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9916364" y="3350475"/>
            <a:ext cx="2348099" cy="1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Drill-Through </a:t>
            </a:r>
            <a:br>
              <a:rPr lang="en-US" sz="2400" smtClean="0"/>
            </a:br>
            <a:r>
              <a:rPr lang="en-IN" sz="2400" smtClean="0"/>
              <a:t>By </a:t>
            </a:r>
            <a:br>
              <a:rPr lang="en-IN" sz="2400" smtClean="0"/>
            </a:br>
            <a:r>
              <a:rPr lang="en-IN" sz="2400" smtClean="0"/>
              <a:t>Selecting Category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78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343" y="793364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Final Dashboard View</a:t>
            </a:r>
            <a:endParaRPr lang="en-IN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1074" r="2268" b="3550"/>
          <a:stretch/>
        </p:blipFill>
        <p:spPr>
          <a:xfrm>
            <a:off x="1583049" y="2109121"/>
            <a:ext cx="8334000" cy="474887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83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330339"/>
            <a:ext cx="5812516" cy="4227515"/>
          </a:xfrm>
          <a:prstGeom prst="rect">
            <a:avLst/>
          </a:prstGeom>
        </p:spPr>
      </p:pic>
      <p:pic>
        <p:nvPicPr>
          <p:cNvPr id="11" name="Picture 10">
            <a:hlinkClick r:id="rId5" highlightClick="1">
              <a:snd r:embed="rId4" name="click.wav"/>
            </a:hlinkClick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7114" y="3654987"/>
            <a:ext cx="1080000" cy="10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7340" y="4856642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https://www.linkedin.com/in/rk-analyst/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55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53" y="2487811"/>
            <a:ext cx="3600000" cy="360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9767" y="1888551"/>
            <a:ext cx="408958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endParaRPr lang="en-IN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97" y="4087756"/>
            <a:ext cx="3877525" cy="228248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3" name="Rectangle 12"/>
          <p:cNvSpPr/>
          <p:nvPr/>
        </p:nvSpPr>
        <p:spPr>
          <a:xfrm>
            <a:off x="2153855" y="4087756"/>
            <a:ext cx="18614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Presented By</a:t>
            </a:r>
            <a:endParaRPr lang="en-IN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5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4" y="2191695"/>
            <a:ext cx="4351025" cy="2283824"/>
          </a:xfrm>
        </p:spPr>
        <p:txBody>
          <a:bodyPr/>
          <a:lstStyle/>
          <a:p>
            <a:r>
              <a:rPr lang="en-IN" dirty="0"/>
              <a:t>Key Challenges </a:t>
            </a:r>
            <a:r>
              <a:rPr lang="en-IN" dirty="0" smtClean="0"/>
              <a:t>Faced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5901" y="1407994"/>
            <a:ext cx="5004520" cy="683742"/>
          </a:xfrm>
        </p:spPr>
        <p:txBody>
          <a:bodyPr>
            <a:normAutofit/>
          </a:bodyPr>
          <a:lstStyle/>
          <a:p>
            <a:r>
              <a:rPr lang="en-IN" sz="1800" cap="none" dirty="0" smtClean="0"/>
              <a:t>Operational Inefficiencies Affecting Growth</a:t>
            </a:r>
            <a:endParaRPr lang="en-IN" sz="1800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01" y="1293821"/>
            <a:ext cx="900000" cy="9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01" y="5060075"/>
            <a:ext cx="900000" cy="9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901" y="3804657"/>
            <a:ext cx="900000" cy="9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901" y="2549239"/>
            <a:ext cx="900000" cy="90000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7695901" y="2664871"/>
            <a:ext cx="4981978" cy="668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 smtClean="0"/>
              <a:t>High Return And Cancellation Rates Impacting Customer Experience</a:t>
            </a:r>
            <a:endParaRPr lang="en-IN" sz="1800" cap="none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7695901" y="3920289"/>
            <a:ext cx="4981978" cy="668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 smtClean="0"/>
              <a:t>Suboptimal Logistics And Fulfillment Processes</a:t>
            </a:r>
            <a:endParaRPr lang="en-IN" sz="1800" cap="none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7695901" y="5175707"/>
            <a:ext cx="4981978" cy="668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 smtClean="0"/>
              <a:t>Limited Understanding Of Customer Behavior And Preferences</a:t>
            </a:r>
            <a:endParaRPr lang="en-IN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6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Major KPIs </a:t>
            </a: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7" t="18332" r="9217" b="13686"/>
          <a:stretch/>
        </p:blipFill>
        <p:spPr>
          <a:xfrm>
            <a:off x="4066860" y="2322693"/>
            <a:ext cx="3600000" cy="140526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t="13419" r="7070" b="14160"/>
          <a:stretch/>
        </p:blipFill>
        <p:spPr>
          <a:xfrm>
            <a:off x="4096437" y="4370018"/>
            <a:ext cx="3600000" cy="141061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t="12285" r="9457" b="15864"/>
          <a:stretch/>
        </p:blipFill>
        <p:spPr>
          <a:xfrm>
            <a:off x="407707" y="3641885"/>
            <a:ext cx="2937600" cy="116888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7" t="15104" r="7507" b="16840"/>
          <a:stretch/>
        </p:blipFill>
        <p:spPr>
          <a:xfrm>
            <a:off x="407707" y="5331255"/>
            <a:ext cx="2937600" cy="1144118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" t="12296" r="5187" b="9105"/>
          <a:stretch/>
        </p:blipFill>
        <p:spPr>
          <a:xfrm>
            <a:off x="8447567" y="3641885"/>
            <a:ext cx="2937600" cy="1171914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12849" r="4213" b="7753"/>
          <a:stretch/>
        </p:blipFill>
        <p:spPr>
          <a:xfrm>
            <a:off x="8447567" y="5331255"/>
            <a:ext cx="2937600" cy="115017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95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Financial Performance Analysis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7354249" y="5736668"/>
            <a:ext cx="2901891" cy="680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Day-Wise Sales</a:t>
            </a:r>
            <a:endParaRPr lang="en-IN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6478" r="8073" b="2135"/>
          <a:stretch/>
        </p:blipFill>
        <p:spPr>
          <a:xfrm>
            <a:off x="1154954" y="2503106"/>
            <a:ext cx="4680000" cy="326386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3671" r="6256" b="6977"/>
          <a:stretch/>
        </p:blipFill>
        <p:spPr>
          <a:xfrm>
            <a:off x="6465195" y="2503106"/>
            <a:ext cx="4680000" cy="326793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gray">
          <a:xfrm>
            <a:off x="2044008" y="5736667"/>
            <a:ext cx="2901891" cy="680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Revenue Trend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04586" y="2503106"/>
            <a:ext cx="12879" cy="4090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7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Financial Performance Analysis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1154954" y="2632859"/>
            <a:ext cx="3983716" cy="20164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Top 10 Selling Products &amp; their Average Order Value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6041" r="7737" b="7927"/>
          <a:stretch/>
        </p:blipFill>
        <p:spPr>
          <a:xfrm>
            <a:off x="5596367" y="2421229"/>
            <a:ext cx="4320000" cy="42542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43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136151"/>
            <a:ext cx="4351025" cy="2283824"/>
          </a:xfrm>
        </p:spPr>
        <p:txBody>
          <a:bodyPr/>
          <a:lstStyle/>
          <a:p>
            <a:r>
              <a:rPr lang="en-US" dirty="0" smtClean="0"/>
              <a:t>Key Findings</a:t>
            </a:r>
            <a:r>
              <a:rPr lang="en-US" dirty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000" dirty="0" smtClean="0"/>
              <a:t>(Financial Performance Analysis)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59" y="2706082"/>
            <a:ext cx="3471934" cy="1082987"/>
          </a:xfrm>
        </p:spPr>
        <p:txBody>
          <a:bodyPr>
            <a:normAutofit/>
          </a:bodyPr>
          <a:lstStyle/>
          <a:p>
            <a:r>
              <a:rPr lang="en-US" sz="1800" cap="none" dirty="0" smtClean="0"/>
              <a:t>Sunday having the highest sales day contributing in </a:t>
            </a:r>
            <a:r>
              <a:rPr lang="en-US" sz="1800" b="1" cap="none" dirty="0" smtClean="0"/>
              <a:t>15.34% </a:t>
            </a:r>
            <a:r>
              <a:rPr lang="en-US" sz="1800" cap="none" dirty="0" smtClean="0"/>
              <a:t>of total sales</a:t>
            </a:r>
            <a:endParaRPr lang="en-IN" sz="1800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559" y="2738063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59" y="4419975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559" y="1054657"/>
            <a:ext cx="1080000" cy="108000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8127959" y="1207057"/>
            <a:ext cx="3471934" cy="108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 smtClean="0"/>
              <a:t>Revenue is decreasing from  past three months</a:t>
            </a:r>
            <a:endParaRPr lang="en-IN" sz="1800" cap="none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127959" y="4419975"/>
            <a:ext cx="3471934" cy="108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 smtClean="0"/>
              <a:t>The top 10 products sharing around </a:t>
            </a:r>
            <a:r>
              <a:rPr lang="en-US" sz="1800" b="1" cap="none" dirty="0" smtClean="0"/>
              <a:t>5% </a:t>
            </a:r>
            <a:r>
              <a:rPr lang="en-US" sz="1800" cap="none" dirty="0" smtClean="0"/>
              <a:t>of total revenue</a:t>
            </a:r>
            <a:endParaRPr lang="en-IN" sz="1800" cap="non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59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Insights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364344" y="5706496"/>
            <a:ext cx="5112294" cy="680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Trend in Order Cancellations</a:t>
            </a:r>
            <a:endParaRPr lang="en-IN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1026263" y="5706496"/>
            <a:ext cx="4421186" cy="680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Top Performing Locations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04586" y="2503106"/>
            <a:ext cx="12879" cy="4090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" t="4347" r="2704" b="3755"/>
          <a:stretch/>
        </p:blipFill>
        <p:spPr>
          <a:xfrm>
            <a:off x="716856" y="2503106"/>
            <a:ext cx="5040000" cy="320339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5238" r="2390" b="2847"/>
          <a:stretch/>
        </p:blipFill>
        <p:spPr>
          <a:xfrm>
            <a:off x="6465195" y="2503106"/>
            <a:ext cx="4910593" cy="320339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45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Insights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0122429" y="2824682"/>
            <a:ext cx="2161470" cy="1930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 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endParaRPr lang="en-IN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-61848" y="3449418"/>
            <a:ext cx="2026030" cy="680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Revenue 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Generated</a:t>
            </a:r>
            <a:endParaRPr lang="en-IN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04586" y="2503106"/>
            <a:ext cx="25758" cy="3253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7938" r="10935" b="9421"/>
          <a:stretch/>
        </p:blipFill>
        <p:spPr>
          <a:xfrm>
            <a:off x="1847449" y="2296206"/>
            <a:ext cx="3600000" cy="298723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" t="8328" r="10840" b="7879"/>
          <a:stretch/>
        </p:blipFill>
        <p:spPr>
          <a:xfrm>
            <a:off x="6774602" y="2301002"/>
            <a:ext cx="3600000" cy="2982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4182" y="6105915"/>
            <a:ext cx="8410420" cy="70788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B2B Vs B2C</a:t>
            </a:r>
            <a:endParaRPr lang="en-IN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04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1506</TotalTime>
  <Words>476</Words>
  <Application>Microsoft Office PowerPoint</Application>
  <PresentationFormat>Widescreen</PresentationFormat>
  <Paragraphs>132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 Boardroom</vt:lpstr>
      <vt:lpstr>Path to Sustainable Growth Data-Driven Insights :</vt:lpstr>
      <vt:lpstr>PowerPoint Presentation</vt:lpstr>
      <vt:lpstr>Key Challenges Faced :</vt:lpstr>
      <vt:lpstr>Major KPIs </vt:lpstr>
      <vt:lpstr>Financial Performance Analysis</vt:lpstr>
      <vt:lpstr>Financial Performance Analysis</vt:lpstr>
      <vt:lpstr>Key Findings : (Financial Performance Analysis)</vt:lpstr>
      <vt:lpstr>Customer Insights</vt:lpstr>
      <vt:lpstr>Customer Insights</vt:lpstr>
      <vt:lpstr>Key Findings : (Customer Insights)</vt:lpstr>
      <vt:lpstr>Logistics &amp; Fulfilments</vt:lpstr>
      <vt:lpstr>Key Findings : (Logistics &amp; Fulfillments)</vt:lpstr>
      <vt:lpstr>Product Management</vt:lpstr>
      <vt:lpstr>Product Management</vt:lpstr>
      <vt:lpstr>Key Findings : (Product Management)</vt:lpstr>
      <vt:lpstr>Customer Satisfaction &amp; Returns</vt:lpstr>
      <vt:lpstr>Customer Satisfaction &amp; Returns</vt:lpstr>
      <vt:lpstr>Key Findings : (Customer Satisfaction &amp; Returns)</vt:lpstr>
      <vt:lpstr>Action Plans</vt:lpstr>
      <vt:lpstr>Recommendations for  Sustainable Growth</vt:lpstr>
      <vt:lpstr>Conclusion</vt:lpstr>
      <vt:lpstr>Final Dashboard View</vt:lpstr>
      <vt:lpstr>Final Dashboard View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59</cp:revision>
  <dcterms:created xsi:type="dcterms:W3CDTF">2024-11-27T09:50:26Z</dcterms:created>
  <dcterms:modified xsi:type="dcterms:W3CDTF">2024-12-02T09:59:16Z</dcterms:modified>
</cp:coreProperties>
</file>