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0211B2-0EB0-4AD2-AA2C-7D159CCC79B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259372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211B2-0EB0-4AD2-AA2C-7D159CCC79B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172677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211B2-0EB0-4AD2-AA2C-7D159CCC79B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296277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0211B2-0EB0-4AD2-AA2C-7D159CCC79B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187188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211B2-0EB0-4AD2-AA2C-7D159CCC79B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46280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0211B2-0EB0-4AD2-AA2C-7D159CCC79B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238007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0211B2-0EB0-4AD2-AA2C-7D159CCC79B2}"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272973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0211B2-0EB0-4AD2-AA2C-7D159CCC79B2}"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321221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211B2-0EB0-4AD2-AA2C-7D159CCC79B2}"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112248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211B2-0EB0-4AD2-AA2C-7D159CCC79B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339916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211B2-0EB0-4AD2-AA2C-7D159CCC79B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971D8-7907-4B26-BBD8-C277AC93AF09}" type="slidenum">
              <a:rPr lang="en-IN" smtClean="0"/>
              <a:t>‹#›</a:t>
            </a:fld>
            <a:endParaRPr lang="en-IN"/>
          </a:p>
        </p:txBody>
      </p:sp>
    </p:spTree>
    <p:extLst>
      <p:ext uri="{BB962C8B-B14F-4D97-AF65-F5344CB8AC3E}">
        <p14:creationId xmlns:p14="http://schemas.microsoft.com/office/powerpoint/2010/main" val="222601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211B2-0EB0-4AD2-AA2C-7D159CCC79B2}" type="datetimeFigureOut">
              <a:rPr lang="en-IN" smtClean="0"/>
              <a:t>22-08-2023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971D8-7907-4B26-BBD8-C277AC93AF09}" type="slidenum">
              <a:rPr lang="en-IN" smtClean="0"/>
              <a:t>‹#›</a:t>
            </a:fld>
            <a:endParaRPr lang="en-IN"/>
          </a:p>
        </p:txBody>
      </p:sp>
    </p:spTree>
    <p:extLst>
      <p:ext uri="{BB962C8B-B14F-4D97-AF65-F5344CB8AC3E}">
        <p14:creationId xmlns:p14="http://schemas.microsoft.com/office/powerpoint/2010/main" val="354035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5940088"/>
          </a:xfrm>
          <a:prstGeom prst="rect">
            <a:avLst/>
          </a:prstGeom>
        </p:spPr>
        <p:txBody>
          <a:bodyPr wrap="square">
            <a:spAutoFit/>
          </a:bodyPr>
          <a:lstStyle/>
          <a:p>
            <a:pPr marL="742950" indent="-742950">
              <a:buAutoNum type="arabicPeriod"/>
            </a:pPr>
            <a:r>
              <a:rPr lang="en-US" sz="3600" b="1" dirty="0" smtClean="0"/>
              <a:t>Introduction</a:t>
            </a:r>
          </a:p>
          <a:p>
            <a:endParaRPr lang="en-US" sz="3600" b="1" dirty="0"/>
          </a:p>
          <a:p>
            <a:r>
              <a:rPr lang="en-US" sz="2400" b="1" i="0" dirty="0" smtClean="0">
                <a:effectLst/>
                <a:latin typeface="Söhne"/>
              </a:rPr>
              <a:t>1.1 Scope</a:t>
            </a:r>
          </a:p>
          <a:p>
            <a:r>
              <a:rPr lang="en-US" sz="2000" b="0" i="0" dirty="0" smtClean="0">
                <a:solidFill>
                  <a:srgbClr val="374151"/>
                </a:solidFill>
                <a:effectLst/>
                <a:latin typeface="Söhne"/>
              </a:rPr>
              <a:t>The scope of the </a:t>
            </a:r>
            <a:r>
              <a:rPr lang="en-US" sz="2000" b="0" i="0" dirty="0" err="1" smtClean="0">
                <a:solidFill>
                  <a:srgbClr val="374151"/>
                </a:solidFill>
                <a:effectLst/>
                <a:latin typeface="Söhne"/>
              </a:rPr>
              <a:t>CareerBoost</a:t>
            </a:r>
            <a:r>
              <a:rPr lang="en-US" sz="2000" b="0" i="0" dirty="0" smtClean="0">
                <a:solidFill>
                  <a:srgbClr val="374151"/>
                </a:solidFill>
                <a:effectLst/>
                <a:latin typeface="Söhne"/>
              </a:rPr>
              <a:t> project is to develop a web application that facilitates out-campus placement management from the perspectives of students, HR professionals, and educational institutions. The application will provide a platform for posting job opportunities, managing applications, enhancing coding skills, and contributing data related to companies, jobs, and salaries.</a:t>
            </a:r>
          </a:p>
          <a:p>
            <a:endParaRPr lang="en-US" sz="2000" b="0" i="0" dirty="0" smtClean="0">
              <a:solidFill>
                <a:srgbClr val="374151"/>
              </a:solidFill>
              <a:effectLst/>
              <a:latin typeface="Söhne"/>
            </a:endParaRPr>
          </a:p>
          <a:p>
            <a:r>
              <a:rPr lang="en-US" sz="2400" b="1" i="0" dirty="0" smtClean="0">
                <a:effectLst/>
                <a:latin typeface="Söhne"/>
              </a:rPr>
              <a:t>1.2 Overview</a:t>
            </a:r>
          </a:p>
          <a:p>
            <a:r>
              <a:rPr lang="en-US" sz="2000" b="0" i="0" dirty="0" err="1" smtClean="0">
                <a:solidFill>
                  <a:srgbClr val="374151"/>
                </a:solidFill>
                <a:effectLst/>
                <a:latin typeface="Söhne"/>
              </a:rPr>
              <a:t>CareerBoost</a:t>
            </a:r>
            <a:r>
              <a:rPr lang="en-US" sz="2000" b="0" i="0" dirty="0" smtClean="0">
                <a:solidFill>
                  <a:srgbClr val="374151"/>
                </a:solidFill>
                <a:effectLst/>
                <a:latin typeface="Söhne"/>
              </a:rPr>
              <a:t> aims to streamline the placement process for students, HR professionals, and institutions through a comprehensive web application. The application will include user authentication, role-based access control, job posting and application management, coding platform, skills management, and data contribution functionalities.</a:t>
            </a:r>
            <a:endParaRPr lang="en-US" sz="2000" b="0" i="0" dirty="0">
              <a:solidFill>
                <a:srgbClr val="374151"/>
              </a:solidFill>
              <a:effectLst/>
              <a:latin typeface="Söhne"/>
            </a:endParaRPr>
          </a:p>
        </p:txBody>
      </p:sp>
    </p:spTree>
    <p:extLst>
      <p:ext uri="{BB962C8B-B14F-4D97-AF65-F5344CB8AC3E}">
        <p14:creationId xmlns:p14="http://schemas.microsoft.com/office/powerpoint/2010/main" val="165382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3477875"/>
          </a:xfrm>
          <a:prstGeom prst="rect">
            <a:avLst/>
          </a:prstGeom>
        </p:spPr>
        <p:txBody>
          <a:bodyPr wrap="square">
            <a:spAutoFit/>
          </a:bodyPr>
          <a:lstStyle/>
          <a:p>
            <a:r>
              <a:rPr lang="en-US" sz="3600" b="1" i="0" dirty="0" smtClean="0">
                <a:effectLst/>
                <a:latin typeface="Söhne"/>
              </a:rPr>
              <a:t>8. Appendices</a:t>
            </a:r>
          </a:p>
          <a:p>
            <a:endParaRPr lang="en-US" sz="3600" b="1" i="0" dirty="0" smtClean="0">
              <a:effectLst/>
              <a:latin typeface="Söhne"/>
            </a:endParaRPr>
          </a:p>
          <a:p>
            <a:r>
              <a:rPr lang="en-US" sz="2400" b="1" i="0" dirty="0" smtClean="0">
                <a:effectLst/>
                <a:latin typeface="Söhne"/>
              </a:rPr>
              <a:t>A E-R Diagram</a:t>
            </a:r>
          </a:p>
          <a:p>
            <a:r>
              <a:rPr lang="en-US" sz="2000" b="0" i="0" dirty="0" smtClean="0">
                <a:solidFill>
                  <a:srgbClr val="374151"/>
                </a:solidFill>
                <a:effectLst/>
                <a:latin typeface="Söhne"/>
              </a:rPr>
              <a:t>Entity-Relationship diagram representing the database schema and relationships between different entities.</a:t>
            </a:r>
          </a:p>
          <a:p>
            <a:endParaRPr lang="en-US" sz="2000" b="0" i="0" dirty="0" smtClean="0">
              <a:solidFill>
                <a:srgbClr val="374151"/>
              </a:solidFill>
              <a:effectLst/>
              <a:latin typeface="Söhne"/>
            </a:endParaRPr>
          </a:p>
          <a:p>
            <a:r>
              <a:rPr lang="en-US" sz="2400" b="1" i="0" dirty="0" smtClean="0">
                <a:effectLst/>
                <a:latin typeface="Söhne"/>
              </a:rPr>
              <a:t>B Data-Flow Diagram</a:t>
            </a:r>
          </a:p>
          <a:p>
            <a:r>
              <a:rPr lang="en-US" sz="2000" b="0" i="0" dirty="0" smtClean="0">
                <a:solidFill>
                  <a:srgbClr val="374151"/>
                </a:solidFill>
                <a:effectLst/>
                <a:latin typeface="Söhne"/>
              </a:rPr>
              <a:t>Data Flow Diagram illustrating the flow of data within the application, showing inputs, processes, and outputs.</a:t>
            </a:r>
            <a:endParaRPr lang="en-US" sz="2000" b="0" i="0" dirty="0">
              <a:solidFill>
                <a:srgbClr val="374151"/>
              </a:solidFill>
              <a:effectLst/>
              <a:latin typeface="Söhne"/>
            </a:endParaRPr>
          </a:p>
        </p:txBody>
      </p:sp>
    </p:spTree>
    <p:extLst>
      <p:ext uri="{BB962C8B-B14F-4D97-AF65-F5344CB8AC3E}">
        <p14:creationId xmlns:p14="http://schemas.microsoft.com/office/powerpoint/2010/main" val="38538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06552" y="609600"/>
            <a:ext cx="7848600" cy="2616101"/>
          </a:xfrm>
          <a:prstGeom prst="rect">
            <a:avLst/>
          </a:prstGeom>
        </p:spPr>
        <p:txBody>
          <a:bodyPr wrap="square">
            <a:spAutoFit/>
          </a:bodyPr>
          <a:lstStyle/>
          <a:p>
            <a:r>
              <a:rPr lang="en-US" sz="2400" b="1" i="0" dirty="0" smtClean="0">
                <a:effectLst/>
                <a:latin typeface="Söhne"/>
              </a:rPr>
              <a:t>1.3 Objective</a:t>
            </a:r>
          </a:p>
          <a:p>
            <a:r>
              <a:rPr lang="en-US" sz="2000" b="0" i="0" dirty="0" smtClean="0">
                <a:solidFill>
                  <a:schemeClr val="tx1">
                    <a:lumMod val="65000"/>
                    <a:lumOff val="35000"/>
                  </a:schemeClr>
                </a:solidFill>
                <a:effectLst/>
                <a:latin typeface="Söhne"/>
              </a:rPr>
              <a:t>The primary objectives of </a:t>
            </a:r>
            <a:r>
              <a:rPr lang="en-US" sz="2000" b="0" i="0" dirty="0" err="1" smtClean="0">
                <a:solidFill>
                  <a:schemeClr val="tx1">
                    <a:lumMod val="65000"/>
                    <a:lumOff val="35000"/>
                  </a:schemeClr>
                </a:solidFill>
                <a:effectLst/>
                <a:latin typeface="Söhne"/>
              </a:rPr>
              <a:t>CareerBoost</a:t>
            </a:r>
            <a:r>
              <a:rPr lang="en-US" sz="2000" b="0" i="0" dirty="0" smtClean="0">
                <a:solidFill>
                  <a:schemeClr val="tx1">
                    <a:lumMod val="65000"/>
                    <a:lumOff val="35000"/>
                  </a:schemeClr>
                </a:solidFill>
                <a:effectLst/>
                <a:latin typeface="Söhne"/>
              </a:rPr>
              <a:t> are as follows:</a:t>
            </a:r>
          </a:p>
          <a:p>
            <a:pPr>
              <a:buFont typeface="Arial"/>
              <a:buChar char="•"/>
            </a:pPr>
            <a:r>
              <a:rPr lang="en-US" sz="2000" b="0" i="0" dirty="0" smtClean="0">
                <a:solidFill>
                  <a:schemeClr val="tx1">
                    <a:lumMod val="65000"/>
                    <a:lumOff val="35000"/>
                  </a:schemeClr>
                </a:solidFill>
                <a:effectLst/>
                <a:latin typeface="Söhne"/>
              </a:rPr>
              <a:t> Provide an integrated platform for students, HR professionals, and institutions to manage placement activities efficiently.</a:t>
            </a:r>
          </a:p>
          <a:p>
            <a:pPr>
              <a:buFont typeface="Arial"/>
              <a:buChar char="•"/>
            </a:pPr>
            <a:r>
              <a:rPr lang="en-US" sz="2000" b="0" i="0" dirty="0" smtClean="0">
                <a:solidFill>
                  <a:schemeClr val="tx1">
                    <a:lumMod val="65000"/>
                    <a:lumOff val="35000"/>
                  </a:schemeClr>
                </a:solidFill>
                <a:effectLst/>
                <a:latin typeface="Söhne"/>
              </a:rPr>
              <a:t> Offer a coding platform with real-time execution and a library of programming documentation to enhance students' coding skills.</a:t>
            </a:r>
          </a:p>
          <a:p>
            <a:pPr>
              <a:buFont typeface="Arial"/>
              <a:buChar char="•"/>
            </a:pPr>
            <a:r>
              <a:rPr lang="en-US" sz="2000" b="0" i="0" dirty="0" smtClean="0">
                <a:solidFill>
                  <a:schemeClr val="tx1">
                    <a:lumMod val="65000"/>
                    <a:lumOff val="35000"/>
                  </a:schemeClr>
                </a:solidFill>
                <a:effectLst/>
                <a:latin typeface="Söhne"/>
              </a:rPr>
              <a:t> Enable the contribution of data related to companies, jobs, and salaries to create a collaborative environment.</a:t>
            </a:r>
            <a:endParaRPr lang="en-US" sz="2000" b="0" i="0" dirty="0">
              <a:solidFill>
                <a:schemeClr val="tx1">
                  <a:lumMod val="65000"/>
                  <a:lumOff val="35000"/>
                </a:schemeClr>
              </a:solidFill>
              <a:effectLst/>
              <a:latin typeface="Söhne"/>
            </a:endParaRPr>
          </a:p>
        </p:txBody>
      </p:sp>
    </p:spTree>
    <p:extLst>
      <p:ext uri="{BB962C8B-B14F-4D97-AF65-F5344CB8AC3E}">
        <p14:creationId xmlns:p14="http://schemas.microsoft.com/office/powerpoint/2010/main" val="414861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06552" y="381000"/>
            <a:ext cx="7848600" cy="6247864"/>
          </a:xfrm>
          <a:prstGeom prst="rect">
            <a:avLst/>
          </a:prstGeom>
        </p:spPr>
        <p:txBody>
          <a:bodyPr wrap="square">
            <a:spAutoFit/>
          </a:bodyPr>
          <a:lstStyle/>
          <a:p>
            <a:r>
              <a:rPr lang="en-US" sz="3600" b="1" i="0" dirty="0" smtClean="0">
                <a:effectLst/>
                <a:latin typeface="Söhne"/>
              </a:rPr>
              <a:t>2. System Analysis</a:t>
            </a:r>
          </a:p>
          <a:p>
            <a:endParaRPr lang="en-US" sz="3600" b="1" i="0" dirty="0" smtClean="0">
              <a:effectLst/>
              <a:latin typeface="Söhne"/>
            </a:endParaRPr>
          </a:p>
          <a:p>
            <a:r>
              <a:rPr lang="en-US" sz="2400" b="1" i="0" dirty="0" smtClean="0">
                <a:effectLst/>
                <a:latin typeface="Söhne"/>
              </a:rPr>
              <a:t>2.1 Feasibility Study</a:t>
            </a:r>
          </a:p>
          <a:p>
            <a:r>
              <a:rPr lang="en-US" sz="2000" b="0" i="0" dirty="0" smtClean="0">
                <a:solidFill>
                  <a:srgbClr val="374151"/>
                </a:solidFill>
                <a:effectLst/>
                <a:latin typeface="Söhne"/>
              </a:rPr>
              <a:t>A feasibility study has been conducted to assess the viability of the project. Technical, operational, and financial feasibilities have been evaluated. The use of the MERN stack, Agile methodology, and </a:t>
            </a:r>
            <a:r>
              <a:rPr lang="en-US" sz="2000" b="0" i="0" dirty="0" err="1" smtClean="0">
                <a:solidFill>
                  <a:srgbClr val="374151"/>
                </a:solidFill>
                <a:effectLst/>
                <a:latin typeface="Söhne"/>
              </a:rPr>
              <a:t>microservice</a:t>
            </a:r>
            <a:r>
              <a:rPr lang="en-US" sz="2000" b="0" i="0" dirty="0" smtClean="0">
                <a:solidFill>
                  <a:srgbClr val="374151"/>
                </a:solidFill>
                <a:effectLst/>
                <a:latin typeface="Söhne"/>
              </a:rPr>
              <a:t> architecture enhances technical feasibility. Interviews and discussions with stakeholders provided insights into operational feasibility. A budget and resource allocation plan ensure financial feasibility.</a:t>
            </a:r>
          </a:p>
          <a:p>
            <a:endParaRPr lang="en-US" sz="2000" b="0" i="0" dirty="0" smtClean="0">
              <a:solidFill>
                <a:srgbClr val="374151"/>
              </a:solidFill>
              <a:effectLst/>
              <a:latin typeface="Söhne"/>
            </a:endParaRPr>
          </a:p>
          <a:p>
            <a:r>
              <a:rPr lang="en-US" sz="2400" b="1" i="0" dirty="0" smtClean="0">
                <a:effectLst/>
                <a:latin typeface="Söhne"/>
              </a:rPr>
              <a:t>2.2 Software Specification</a:t>
            </a:r>
          </a:p>
          <a:p>
            <a:r>
              <a:rPr lang="en-US" sz="2000" b="0" i="0" dirty="0" smtClean="0">
                <a:solidFill>
                  <a:srgbClr val="374151"/>
                </a:solidFill>
                <a:effectLst/>
                <a:latin typeface="Söhne"/>
              </a:rPr>
              <a:t>The software specification outlines the features and functionalities of the </a:t>
            </a:r>
            <a:r>
              <a:rPr lang="en-US" sz="2000" b="0" i="0" dirty="0" err="1" smtClean="0">
                <a:solidFill>
                  <a:srgbClr val="374151"/>
                </a:solidFill>
                <a:effectLst/>
                <a:latin typeface="Söhne"/>
              </a:rPr>
              <a:t>CareerBoost</a:t>
            </a:r>
            <a:r>
              <a:rPr lang="en-US" sz="2000" b="0" i="0" dirty="0" smtClean="0">
                <a:solidFill>
                  <a:srgbClr val="374151"/>
                </a:solidFill>
                <a:effectLst/>
                <a:latin typeface="Söhne"/>
              </a:rPr>
              <a:t> application. It includes user registration and authentication, role-based access control, job posting and application management, coding platform, programming documentation, skills management, and data contribution mechanisms.</a:t>
            </a:r>
            <a:endParaRPr lang="en-US" sz="2000" b="0" i="0" dirty="0">
              <a:solidFill>
                <a:srgbClr val="374151"/>
              </a:solidFill>
              <a:effectLst/>
              <a:latin typeface="Söhne"/>
            </a:endParaRPr>
          </a:p>
        </p:txBody>
      </p:sp>
    </p:spTree>
    <p:extLst>
      <p:ext uri="{BB962C8B-B14F-4D97-AF65-F5344CB8AC3E}">
        <p14:creationId xmlns:p14="http://schemas.microsoft.com/office/powerpoint/2010/main" val="256539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6247864"/>
          </a:xfrm>
          <a:prstGeom prst="rect">
            <a:avLst/>
          </a:prstGeom>
        </p:spPr>
        <p:txBody>
          <a:bodyPr wrap="square">
            <a:spAutoFit/>
          </a:bodyPr>
          <a:lstStyle/>
          <a:p>
            <a:r>
              <a:rPr lang="en-US" sz="3600" b="1" i="0" dirty="0" smtClean="0">
                <a:effectLst/>
                <a:latin typeface="Söhne"/>
              </a:rPr>
              <a:t>3. System Design</a:t>
            </a:r>
          </a:p>
          <a:p>
            <a:endParaRPr lang="en-US" sz="3600" b="1" i="0" dirty="0" smtClean="0">
              <a:effectLst/>
              <a:latin typeface="Söhne"/>
            </a:endParaRPr>
          </a:p>
          <a:p>
            <a:r>
              <a:rPr lang="en-US" sz="2400" b="1" i="0" dirty="0" smtClean="0">
                <a:effectLst/>
                <a:latin typeface="Söhne"/>
              </a:rPr>
              <a:t>3.1 Module Design</a:t>
            </a:r>
          </a:p>
          <a:p>
            <a:r>
              <a:rPr lang="en-US" sz="2000" b="0" i="0" dirty="0" smtClean="0">
                <a:solidFill>
                  <a:srgbClr val="374151"/>
                </a:solidFill>
                <a:effectLst/>
                <a:latin typeface="Söhne"/>
              </a:rPr>
              <a:t>The system is designed with modular components, including user authentication, job management, coding platform, skills management, and data contribution. Each module is developed independently to ensure modularity and scalability.</a:t>
            </a:r>
          </a:p>
          <a:p>
            <a:endParaRPr lang="en-US" sz="2000" b="0" i="0" dirty="0" smtClean="0">
              <a:solidFill>
                <a:srgbClr val="374151"/>
              </a:solidFill>
              <a:effectLst/>
              <a:latin typeface="Söhne"/>
            </a:endParaRPr>
          </a:p>
          <a:p>
            <a:r>
              <a:rPr lang="en-US" sz="2400" b="1" i="0" dirty="0" smtClean="0">
                <a:effectLst/>
                <a:latin typeface="Söhne"/>
              </a:rPr>
              <a:t>3.2 Input Design</a:t>
            </a:r>
          </a:p>
          <a:p>
            <a:r>
              <a:rPr lang="en-US" sz="2000" b="0" i="0" dirty="0" smtClean="0">
                <a:solidFill>
                  <a:srgbClr val="374151"/>
                </a:solidFill>
                <a:effectLst/>
                <a:latin typeface="Söhne"/>
              </a:rPr>
              <a:t>User interfaces are designed for user registration, login, job posting, skills management, and other functionalities. Forms, buttons, and interactive elements provide user-friendly interactions.</a:t>
            </a:r>
          </a:p>
          <a:p>
            <a:endParaRPr lang="en-US" sz="2000" dirty="0">
              <a:solidFill>
                <a:srgbClr val="374151"/>
              </a:solidFill>
              <a:latin typeface="Söhne"/>
            </a:endParaRPr>
          </a:p>
          <a:p>
            <a:r>
              <a:rPr lang="en-US" sz="2000" b="1" i="0" dirty="0" smtClean="0">
                <a:effectLst/>
                <a:latin typeface="Söhne"/>
              </a:rPr>
              <a:t>3.3 Output Design</a:t>
            </a:r>
          </a:p>
          <a:p>
            <a:r>
              <a:rPr lang="en-US" sz="2000" b="0" i="0" dirty="0" smtClean="0">
                <a:solidFill>
                  <a:srgbClr val="374151"/>
                </a:solidFill>
                <a:effectLst/>
                <a:latin typeface="Söhne"/>
              </a:rPr>
              <a:t>The application will provide dynamic outputs, including job listings, application statuses, coding outputs, skills summaries, and data contribution confirmations. Clear and intuitive designs enhance user experience.</a:t>
            </a:r>
          </a:p>
        </p:txBody>
      </p:sp>
    </p:spTree>
    <p:extLst>
      <p:ext uri="{BB962C8B-B14F-4D97-AF65-F5344CB8AC3E}">
        <p14:creationId xmlns:p14="http://schemas.microsoft.com/office/powerpoint/2010/main" val="71149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1384995"/>
          </a:xfrm>
          <a:prstGeom prst="rect">
            <a:avLst/>
          </a:prstGeom>
        </p:spPr>
        <p:txBody>
          <a:bodyPr wrap="square">
            <a:spAutoFit/>
          </a:bodyPr>
          <a:lstStyle/>
          <a:p>
            <a:pPr lvl="0"/>
            <a:r>
              <a:rPr lang="en-US" sz="2400" b="1" dirty="0">
                <a:solidFill>
                  <a:prstClr val="black"/>
                </a:solidFill>
                <a:latin typeface="Söhne"/>
              </a:rPr>
              <a:t>3.4 Database Design</a:t>
            </a:r>
          </a:p>
          <a:p>
            <a:pPr lvl="0"/>
            <a:r>
              <a:rPr lang="en-US" sz="2000" dirty="0">
                <a:solidFill>
                  <a:srgbClr val="374151"/>
                </a:solidFill>
                <a:latin typeface="Söhne"/>
              </a:rPr>
              <a:t>The database will consist of collections for users, skills, jobs, applications, companies, and salaries. </a:t>
            </a:r>
            <a:r>
              <a:rPr lang="en-US" sz="2000" dirty="0" err="1">
                <a:solidFill>
                  <a:srgbClr val="374151"/>
                </a:solidFill>
                <a:latin typeface="Söhne"/>
              </a:rPr>
              <a:t>MongoDB</a:t>
            </a:r>
            <a:r>
              <a:rPr lang="en-US" sz="2000" dirty="0">
                <a:solidFill>
                  <a:srgbClr val="374151"/>
                </a:solidFill>
                <a:latin typeface="Söhne"/>
              </a:rPr>
              <a:t> is chosen for its flexibility and ability to handle structured and unstructured data.</a:t>
            </a:r>
          </a:p>
        </p:txBody>
      </p:sp>
    </p:spTree>
    <p:extLst>
      <p:ext uri="{BB962C8B-B14F-4D97-AF65-F5344CB8AC3E}">
        <p14:creationId xmlns:p14="http://schemas.microsoft.com/office/powerpoint/2010/main" val="46698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2800767"/>
          </a:xfrm>
          <a:prstGeom prst="rect">
            <a:avLst/>
          </a:prstGeom>
        </p:spPr>
        <p:txBody>
          <a:bodyPr wrap="square">
            <a:spAutoFit/>
          </a:bodyPr>
          <a:lstStyle/>
          <a:p>
            <a:r>
              <a:rPr lang="en-US" sz="3600" b="1" i="0" dirty="0" smtClean="0">
                <a:effectLst/>
                <a:latin typeface="Söhne"/>
              </a:rPr>
              <a:t>4. System Development</a:t>
            </a:r>
          </a:p>
          <a:p>
            <a:endParaRPr lang="en-US" sz="3600" b="1" i="0" dirty="0" smtClean="0">
              <a:effectLst/>
              <a:latin typeface="Söhne"/>
            </a:endParaRPr>
          </a:p>
          <a:p>
            <a:r>
              <a:rPr lang="en-US" sz="2400" b="1" i="0" dirty="0" smtClean="0">
                <a:effectLst/>
                <a:latin typeface="Söhne"/>
              </a:rPr>
              <a:t>4.1 Technology Used</a:t>
            </a:r>
          </a:p>
          <a:p>
            <a:r>
              <a:rPr lang="en-US" sz="2000" b="0" i="0" dirty="0" smtClean="0">
                <a:solidFill>
                  <a:srgbClr val="374151"/>
                </a:solidFill>
                <a:effectLst/>
                <a:latin typeface="Söhne"/>
              </a:rPr>
              <a:t>The system is developed using the following technologies:</a:t>
            </a:r>
          </a:p>
          <a:p>
            <a:pPr>
              <a:buFont typeface="Arial"/>
              <a:buChar char="•"/>
            </a:pPr>
            <a:r>
              <a:rPr lang="en-US" sz="2000" b="0" i="0" dirty="0" smtClean="0">
                <a:solidFill>
                  <a:srgbClr val="374151"/>
                </a:solidFill>
                <a:effectLst/>
                <a:latin typeface="Söhne"/>
              </a:rPr>
              <a:t>Backend: Node.js, Express.js, </a:t>
            </a:r>
            <a:r>
              <a:rPr lang="en-US" sz="2000" b="0" i="0" dirty="0" err="1" smtClean="0">
                <a:solidFill>
                  <a:srgbClr val="374151"/>
                </a:solidFill>
                <a:effectLst/>
                <a:latin typeface="Söhne"/>
              </a:rPr>
              <a:t>MongoDB</a:t>
            </a:r>
            <a:r>
              <a:rPr lang="en-US" sz="2000" b="0" i="0" dirty="0" smtClean="0">
                <a:solidFill>
                  <a:srgbClr val="374151"/>
                </a:solidFill>
                <a:effectLst/>
                <a:latin typeface="Söhne"/>
              </a:rPr>
              <a:t>, Mongoose, JWT, </a:t>
            </a:r>
            <a:r>
              <a:rPr lang="en-US" sz="2000" b="0" i="0" dirty="0" err="1" smtClean="0">
                <a:solidFill>
                  <a:srgbClr val="374151"/>
                </a:solidFill>
                <a:effectLst/>
                <a:latin typeface="Söhne"/>
              </a:rPr>
              <a:t>Nodemailer</a:t>
            </a:r>
            <a:endParaRPr lang="en-US" sz="2000" b="0" i="0" dirty="0" smtClean="0">
              <a:solidFill>
                <a:srgbClr val="374151"/>
              </a:solidFill>
              <a:effectLst/>
              <a:latin typeface="Söhne"/>
            </a:endParaRPr>
          </a:p>
          <a:p>
            <a:pPr>
              <a:buFont typeface="Arial"/>
              <a:buChar char="•"/>
            </a:pPr>
            <a:r>
              <a:rPr lang="en-US" sz="2000" b="0" i="0" dirty="0" smtClean="0">
                <a:solidFill>
                  <a:srgbClr val="374151"/>
                </a:solidFill>
                <a:effectLst/>
                <a:latin typeface="Söhne"/>
              </a:rPr>
              <a:t>Frontend: React, React Router, </a:t>
            </a:r>
            <a:r>
              <a:rPr lang="en-US" sz="2000" b="0" i="0" dirty="0" err="1" smtClean="0">
                <a:solidFill>
                  <a:srgbClr val="374151"/>
                </a:solidFill>
                <a:effectLst/>
                <a:latin typeface="Söhne"/>
              </a:rPr>
              <a:t>Axios</a:t>
            </a:r>
            <a:endParaRPr lang="en-US" sz="2000" b="0" i="0" dirty="0">
              <a:solidFill>
                <a:srgbClr val="374151"/>
              </a:solidFill>
              <a:effectLst/>
              <a:latin typeface="Söhne"/>
            </a:endParaRPr>
          </a:p>
        </p:txBody>
      </p:sp>
    </p:spTree>
    <p:extLst>
      <p:ext uri="{BB962C8B-B14F-4D97-AF65-F5344CB8AC3E}">
        <p14:creationId xmlns:p14="http://schemas.microsoft.com/office/powerpoint/2010/main" val="281603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3108543"/>
          </a:xfrm>
          <a:prstGeom prst="rect">
            <a:avLst/>
          </a:prstGeom>
        </p:spPr>
        <p:txBody>
          <a:bodyPr wrap="square">
            <a:spAutoFit/>
          </a:bodyPr>
          <a:lstStyle/>
          <a:p>
            <a:r>
              <a:rPr lang="en-US" sz="3600" b="1" dirty="0" smtClean="0"/>
              <a:t>5. System Testing and Implementation</a:t>
            </a:r>
          </a:p>
          <a:p>
            <a:endParaRPr lang="en-US" sz="3600" b="1" i="0" dirty="0" smtClean="0">
              <a:effectLst/>
              <a:latin typeface="Söhne"/>
            </a:endParaRPr>
          </a:p>
          <a:p>
            <a:r>
              <a:rPr lang="en-US" sz="2400" b="1" dirty="0" smtClean="0"/>
              <a:t>5.1 </a:t>
            </a:r>
            <a:r>
              <a:rPr lang="en-US" sz="2400" b="1" dirty="0"/>
              <a:t>Test Cases</a:t>
            </a:r>
          </a:p>
          <a:p>
            <a:r>
              <a:rPr lang="en-US" sz="2000" dirty="0"/>
              <a:t>Comprehensive test cases are developed to ensure the functionality, security, and performance of the application. Unit testing, integration testing, and end-to-end testing are conducted. Test cases cover user registration, login, role-based access, job posting, skills management, and data contribution.</a:t>
            </a:r>
          </a:p>
        </p:txBody>
      </p:sp>
    </p:spTree>
    <p:extLst>
      <p:ext uri="{BB962C8B-B14F-4D97-AF65-F5344CB8AC3E}">
        <p14:creationId xmlns:p14="http://schemas.microsoft.com/office/powerpoint/2010/main" val="81706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2431435"/>
          </a:xfrm>
          <a:prstGeom prst="rect">
            <a:avLst/>
          </a:prstGeom>
        </p:spPr>
        <p:txBody>
          <a:bodyPr wrap="square">
            <a:spAutoFit/>
          </a:bodyPr>
          <a:lstStyle/>
          <a:p>
            <a:r>
              <a:rPr lang="en-US" sz="3600" b="1" dirty="0"/>
              <a:t>6. </a:t>
            </a:r>
            <a:r>
              <a:rPr lang="en-US" sz="3600" b="1" dirty="0" smtClean="0"/>
              <a:t>Conclusion</a:t>
            </a:r>
          </a:p>
          <a:p>
            <a:endParaRPr lang="en-US" sz="3600" b="1" dirty="0"/>
          </a:p>
          <a:p>
            <a:r>
              <a:rPr lang="en-US" sz="2000" dirty="0"/>
              <a:t>The </a:t>
            </a:r>
            <a:r>
              <a:rPr lang="en-US" sz="2000" dirty="0" err="1"/>
              <a:t>CareerBoost</a:t>
            </a:r>
            <a:r>
              <a:rPr lang="en-US" sz="2000" dirty="0"/>
              <a:t> project aims to address the challenges faced by students, HR professionals, and institutions in the placement process. The application offers an integrated solution for efficient placement management, skills enhancement, and collaborative data contribution.</a:t>
            </a:r>
          </a:p>
        </p:txBody>
      </p:sp>
    </p:spTree>
    <p:extLst>
      <p:ext uri="{BB962C8B-B14F-4D97-AF65-F5344CB8AC3E}">
        <p14:creationId xmlns:p14="http://schemas.microsoft.com/office/powerpoint/2010/main" val="160990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52" y="609600"/>
            <a:ext cx="7848600" cy="400110"/>
          </a:xfrm>
          <a:prstGeom prst="rect">
            <a:avLst/>
          </a:prstGeom>
        </p:spPr>
        <p:txBody>
          <a:bodyPr wrap="square">
            <a:spAutoFit/>
          </a:bodyPr>
          <a:lstStyle/>
          <a:p>
            <a:endParaRPr lang="en-US" sz="2000" dirty="0"/>
          </a:p>
        </p:txBody>
      </p:sp>
      <p:sp>
        <p:nvSpPr>
          <p:cNvPr id="2" name="Rectangle 1"/>
          <p:cNvSpPr/>
          <p:nvPr/>
        </p:nvSpPr>
        <p:spPr>
          <a:xfrm>
            <a:off x="624840" y="457200"/>
            <a:ext cx="7848600" cy="2185214"/>
          </a:xfrm>
          <a:prstGeom prst="rect">
            <a:avLst/>
          </a:prstGeom>
        </p:spPr>
        <p:txBody>
          <a:bodyPr wrap="square">
            <a:spAutoFit/>
          </a:bodyPr>
          <a:lstStyle/>
          <a:p>
            <a:r>
              <a:rPr lang="en-US" sz="3600" b="1" i="0" dirty="0" smtClean="0">
                <a:effectLst/>
                <a:latin typeface="Söhne"/>
              </a:rPr>
              <a:t>7. Bibliography</a:t>
            </a:r>
          </a:p>
          <a:p>
            <a:endParaRPr lang="en-US" sz="3600" b="1" i="0" dirty="0" smtClean="0">
              <a:effectLst/>
              <a:latin typeface="Söhne"/>
            </a:endParaRPr>
          </a:p>
          <a:p>
            <a:r>
              <a:rPr lang="en-US" sz="2400" b="1" i="0" dirty="0" smtClean="0">
                <a:effectLst/>
                <a:latin typeface="Söhne"/>
              </a:rPr>
              <a:t>7.1 Reference</a:t>
            </a:r>
          </a:p>
          <a:p>
            <a:r>
              <a:rPr lang="en-US" sz="2000" b="0" i="0" dirty="0" smtClean="0">
                <a:solidFill>
                  <a:srgbClr val="374151"/>
                </a:solidFill>
                <a:effectLst/>
                <a:latin typeface="Söhne"/>
              </a:rPr>
              <a:t>List of references to resources, documentation, and tools used during the project development.</a:t>
            </a:r>
            <a:endParaRPr lang="en-US" sz="2000" b="0" i="0" dirty="0">
              <a:solidFill>
                <a:srgbClr val="374151"/>
              </a:solidFill>
              <a:effectLst/>
              <a:latin typeface="Söhne"/>
            </a:endParaRPr>
          </a:p>
        </p:txBody>
      </p:sp>
    </p:spTree>
    <p:extLst>
      <p:ext uri="{BB962C8B-B14F-4D97-AF65-F5344CB8AC3E}">
        <p14:creationId xmlns:p14="http://schemas.microsoft.com/office/powerpoint/2010/main" val="2700664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656</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KOSHTA</dc:creator>
  <cp:lastModifiedBy>RITESH KOSHTA</cp:lastModifiedBy>
  <cp:revision>3</cp:revision>
  <dcterms:created xsi:type="dcterms:W3CDTF">2023-08-22T02:33:02Z</dcterms:created>
  <dcterms:modified xsi:type="dcterms:W3CDTF">2023-08-22T03:03:39Z</dcterms:modified>
</cp:coreProperties>
</file>