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532B3C-3C98-43D6-A914-055E762BD5E9}">
  <a:tblStyle styleId="{07532B3C-3C98-43D6-A914-055E762BD5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avenPr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7c7e177a3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7c7e177a3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7c7e177a3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7c7e177a3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7c7e177a3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17c7e177a3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7c7e177a3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7c7e177a3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7c7e177a3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7c7e177a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7c7e177a3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7c7e177a3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7c7e177a3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7c7e177a3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7c7e177a3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7c7e177a3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7c7e177a3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7c7e177a3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7c7e177a3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17c7e177a3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7c7e177a3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7c7e177a3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7c7e177a3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7c7e177a3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eeexplore.ieee.org/document/10117715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057675"/>
            <a:ext cx="7796700" cy="24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Docker and DevOps Principles in Django-React Web Project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70071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Reference Paper - </a:t>
            </a:r>
            <a:r>
              <a:rPr lang="en" sz="12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https://ieeexplore.ieee.org/document/10117715</a:t>
            </a:r>
            <a:br>
              <a:rPr lang="en" sz="1200"/>
            </a:b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Team Members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Sachchida Nand Tiwari (M23CSA527)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Balakrishna Kariveda (M23CSA511)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Ritesh Lamba (M23CSA544)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 Configuration </a:t>
            </a:r>
            <a:endParaRPr/>
          </a:p>
        </p:txBody>
      </p:sp>
      <p:sp>
        <p:nvSpPr>
          <p:cNvPr id="335" name="Google Shape;335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postgres-pv.yaml: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PersistentVolume for database storage.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postgres-secret.yaml: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Secret for PostgreSQL credentials.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postgres-deployment.yaml: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Deploys PostgreSQL container on port 5432.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Configuration </a:t>
            </a:r>
            <a:endParaRPr/>
          </a:p>
        </p:txBody>
      </p:sp>
      <p:sp>
        <p:nvSpPr>
          <p:cNvPr id="341" name="Google Shape;341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react-deployment.yaml: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Deploys frontend container.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react-service.yaml: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Exposes React app on port 3000.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ingress.yaml: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Manages traffic routing for React and Django.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Integrated Docker, Kubernetes, and DevOps principles.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Achieved a scalable, efficient, and maintainable architecture.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Monitoring ensures proactive issue resolution.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Implements principles from the IEEE paper on Docker and DevOps.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Focus: Scalable and maintainable deployment for a Django-React web app.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Maven Pro"/>
              <a:buChar char="●"/>
            </a:pPr>
            <a:r>
              <a:rPr lang="en" sz="1400">
                <a:latin typeface="Maven Pro"/>
                <a:ea typeface="Maven Pro"/>
                <a:cs typeface="Maven Pro"/>
                <a:sym typeface="Maven Pro"/>
              </a:rPr>
              <a:t>Tools: Docker, Kubernetes, Prometheus/Grafana.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637225"/>
            <a:ext cx="7030500" cy="28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Backend: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Django + PostgreSQL.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Frontend: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React.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Containerization: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Docker for all components.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Orchestration: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Kubernetes for scalability and high availability.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 with Paper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916275" y="1707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7" name="Google Shape;297;p16"/>
          <p:cNvGraphicFramePr/>
          <p:nvPr/>
        </p:nvGraphicFramePr>
        <p:xfrm>
          <a:off x="916275" y="170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{07532B3C-3C98-43D6-A914-055E762BD5E9}</a:tableStyleId>
              </a:tblPr>
              <a:tblGrid>
                <a:gridCol w="2343500"/>
                <a:gridCol w="2343500"/>
                <a:gridCol w="2343500"/>
              </a:tblGrid>
              <a:tr h="76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Aspect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Paper Recommendations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Our Implementation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7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Containerization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Docker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Docker for Django, React, PostgreSQL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Microservices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Modularize services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Separate containers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Alignment with Paper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916275" y="17075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4" name="Google Shape;304;p17"/>
          <p:cNvGraphicFramePr/>
          <p:nvPr/>
        </p:nvGraphicFramePr>
        <p:xfrm>
          <a:off x="916275" y="170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{07532B3C-3C98-43D6-A914-055E762BD5E9}</a:tableStyleId>
              </a:tblPr>
              <a:tblGrid>
                <a:gridCol w="2343500"/>
                <a:gridCol w="2343500"/>
                <a:gridCol w="2343500"/>
              </a:tblGrid>
              <a:tr h="767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Aspect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Paper Recommendations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Our Implementation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7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Orchestration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 Kubernetes for cluster management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Kubernetes for scalability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Availability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Redundancy, self-healing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Kubernetes manages failovers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Containerized Deployment:</a:t>
            </a:r>
            <a:endParaRPr b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Django, React, PostgreSQL in isolated Docker environments.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Kubernetes Orchestration:</a:t>
            </a:r>
            <a:endParaRPr b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Ensures availability and resource optimization.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Load Balancing:</a:t>
            </a:r>
            <a:endParaRPr b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aven Pro"/>
              <a:buChar char="●"/>
            </a:pP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Kubernetes ingress for routing and load handling.</a:t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Achieved</a:t>
            </a:r>
            <a:endParaRPr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Scalability: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 Adjusts to workload changes dynamically.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Reliability: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Redundancy and Kubernetes self-healing.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Efficiency: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Optimized resource usage.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29749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Observability: 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Actionable insights via monitoring tools.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Configurations Overview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3" name="Google Shape;323;p20"/>
          <p:cNvGraphicFramePr/>
          <p:nvPr/>
        </p:nvGraphicFramePr>
        <p:xfrm>
          <a:off x="1095300" y="213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{07532B3C-3C98-43D6-A914-055E762BD5E9}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File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Purpose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namespace.yaml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Isolates CRS resources.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django-config.yaml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Configures Django settings.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django-deployment.yaml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Deploys Django backend.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postgres-pv.yaml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Defines PostgreSQL storage.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ingress.yaml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Routes frontend/backend traffic.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 Configuration</a:t>
            </a:r>
            <a:endParaRPr/>
          </a:p>
        </p:txBody>
      </p:sp>
      <p:sp>
        <p:nvSpPr>
          <p:cNvPr id="329" name="Google Shape;32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django-config.yaml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 ConfigMap for environment variables.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django-secret.yaml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 Secret for database credentials.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django-deployment.yaml</a:t>
            </a:r>
            <a:r>
              <a:rPr lang="en" sz="14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: Deploys backend container on port 8000.</a:t>
            </a:r>
            <a:endParaRPr sz="1400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