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4" r:id="rId10"/>
    <p:sldId id="274" r:id="rId11"/>
    <p:sldId id="275" r:id="rId12"/>
    <p:sldId id="276"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6B74-67C8-4F46-9E8B-90C2C72A8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153A5A-C6F7-489A-844B-DA4ECBCBE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70BEDB-2C3A-4F14-AA40-11523D7BEED2}"/>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5" name="Footer Placeholder 4">
            <a:extLst>
              <a:ext uri="{FF2B5EF4-FFF2-40B4-BE49-F238E27FC236}">
                <a16:creationId xmlns:a16="http://schemas.microsoft.com/office/drawing/2014/main" id="{FB06CAED-F1A6-4E75-9361-47B4CD6AC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4E1A6-BBEF-482D-A710-4B244A663DDA}"/>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388816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81D3-179E-4B4D-BF7D-FB96F5591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3086E-EDAA-464C-B199-22DC32F559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8A6D5-4BF1-4495-9D67-91D707DCDA31}"/>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5" name="Footer Placeholder 4">
            <a:extLst>
              <a:ext uri="{FF2B5EF4-FFF2-40B4-BE49-F238E27FC236}">
                <a16:creationId xmlns:a16="http://schemas.microsoft.com/office/drawing/2014/main" id="{5FEC713F-F5AD-4ECC-9E83-39261589A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E42BD-85AC-4902-8E46-F06A45E12CBD}"/>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163190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2ACF16-EE85-461E-8C35-FFF1295404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85736-57E5-451A-BA83-5FA74D958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0ADEC-C30E-4510-A453-E5097EA286C6}"/>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5" name="Footer Placeholder 4">
            <a:extLst>
              <a:ext uri="{FF2B5EF4-FFF2-40B4-BE49-F238E27FC236}">
                <a16:creationId xmlns:a16="http://schemas.microsoft.com/office/drawing/2014/main" id="{19EAE777-49D3-4114-8108-F439F73B8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B4D38-7E08-4E62-8459-976B45D2743C}"/>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24905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4A21-CFCC-4074-84AD-6DF3D0A73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92121-5EFA-4369-8D57-42974129A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13886-20A1-4B49-9FA9-8464011008FC}"/>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5" name="Footer Placeholder 4">
            <a:extLst>
              <a:ext uri="{FF2B5EF4-FFF2-40B4-BE49-F238E27FC236}">
                <a16:creationId xmlns:a16="http://schemas.microsoft.com/office/drawing/2014/main" id="{C1089B45-A8B7-48F1-98DF-00C92B2BB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59DDD-FEAF-413B-8400-67EECC985155}"/>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343585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7F41-E298-4A6D-99FD-0CFF94B3CE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C37A3E-F085-4134-A02E-1015BEE56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5538C-5343-4E88-89B6-9E35DC980ED4}"/>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5" name="Footer Placeholder 4">
            <a:extLst>
              <a:ext uri="{FF2B5EF4-FFF2-40B4-BE49-F238E27FC236}">
                <a16:creationId xmlns:a16="http://schemas.microsoft.com/office/drawing/2014/main" id="{E0A3B9E3-6371-4888-AC62-50C25DF2E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FBE18-A0B0-4A5B-9E79-B35E8152A92C}"/>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207849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75B4-73F9-4970-8390-2F5BD86D49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7D855-2024-403A-B329-D8FB4FA94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13C53-DB30-4877-B2EB-9B01F7AA48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1CA826-7CAB-4CA8-860C-559659F40E9B}"/>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6" name="Footer Placeholder 5">
            <a:extLst>
              <a:ext uri="{FF2B5EF4-FFF2-40B4-BE49-F238E27FC236}">
                <a16:creationId xmlns:a16="http://schemas.microsoft.com/office/drawing/2014/main" id="{BE86A3EB-BCD1-4AFB-AA8B-0E346A7A6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08118-7E71-4914-B19E-1575913B523D}"/>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4532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8916-6A31-4B4D-908B-020017C577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BCC8E-197D-4DCB-99EF-B48E045A9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8D6874-28E9-4421-B80B-8BA1292B1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400C0E-3806-4BED-9A8D-172168603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3D0C45-3541-4D61-8DF1-F2E1889EA3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4E5CC-4906-4AF5-9A5E-B1DE46F91AA9}"/>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8" name="Footer Placeholder 7">
            <a:extLst>
              <a:ext uri="{FF2B5EF4-FFF2-40B4-BE49-F238E27FC236}">
                <a16:creationId xmlns:a16="http://schemas.microsoft.com/office/drawing/2014/main" id="{583D4AD3-6A99-4DA8-B2BF-F8D4612F0B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A1AE0-4C9A-4DCB-A152-087C80944ADC}"/>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262379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01B2-4617-45A5-B675-8DC196878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DD6B0E-D4E5-454A-906B-F313056EB192}"/>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4" name="Footer Placeholder 3">
            <a:extLst>
              <a:ext uri="{FF2B5EF4-FFF2-40B4-BE49-F238E27FC236}">
                <a16:creationId xmlns:a16="http://schemas.microsoft.com/office/drawing/2014/main" id="{99DF2860-DAF3-40F1-9C13-BDC6E6CA8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12433-9901-4BA4-BA0F-1C3EE9C8A316}"/>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53227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E7D19-191F-44CA-AC52-682DAE922326}"/>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3" name="Footer Placeholder 2">
            <a:extLst>
              <a:ext uri="{FF2B5EF4-FFF2-40B4-BE49-F238E27FC236}">
                <a16:creationId xmlns:a16="http://schemas.microsoft.com/office/drawing/2014/main" id="{4D712F2A-D737-4E2C-9E47-155ADDA24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E69222-95E0-4FA0-9178-B1CDD8E2AD53}"/>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395838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03C1-694F-4B51-BC05-DD1C76CCA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7D880-37A6-4956-AC1D-D9BD99398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BEAEFF-C1C6-4D34-BC0B-BCBD642CB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351A2-D81C-47E9-B53A-5EAEB4F08434}"/>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6" name="Footer Placeholder 5">
            <a:extLst>
              <a:ext uri="{FF2B5EF4-FFF2-40B4-BE49-F238E27FC236}">
                <a16:creationId xmlns:a16="http://schemas.microsoft.com/office/drawing/2014/main" id="{7DD8D435-A7A4-4895-9991-AAB9E022F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BE24F-5A17-45B8-91F7-AFAFA780D2AF}"/>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181519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726A-7377-436E-9959-A23D98F1F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570717-7429-4650-8408-BE2E702CF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0A836-2C76-44EE-93A1-5D8EC835F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941CA-B625-473A-B2AE-A4ED68B20C80}"/>
              </a:ext>
            </a:extLst>
          </p:cNvPr>
          <p:cNvSpPr>
            <a:spLocks noGrp="1"/>
          </p:cNvSpPr>
          <p:nvPr>
            <p:ph type="dt" sz="half" idx="10"/>
          </p:nvPr>
        </p:nvSpPr>
        <p:spPr/>
        <p:txBody>
          <a:bodyPr/>
          <a:lstStyle/>
          <a:p>
            <a:fld id="{747EBFFD-C195-4C67-A0FE-BFB5EF64195E}" type="datetimeFigureOut">
              <a:rPr lang="en-US" smtClean="0"/>
              <a:t>9/21/2019</a:t>
            </a:fld>
            <a:endParaRPr lang="en-US"/>
          </a:p>
        </p:txBody>
      </p:sp>
      <p:sp>
        <p:nvSpPr>
          <p:cNvPr id="6" name="Footer Placeholder 5">
            <a:extLst>
              <a:ext uri="{FF2B5EF4-FFF2-40B4-BE49-F238E27FC236}">
                <a16:creationId xmlns:a16="http://schemas.microsoft.com/office/drawing/2014/main" id="{8E3D0579-969B-4958-8586-29A1E8D34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EF182-F1BA-4D9B-8CF8-3DF64A2930C6}"/>
              </a:ext>
            </a:extLst>
          </p:cNvPr>
          <p:cNvSpPr>
            <a:spLocks noGrp="1"/>
          </p:cNvSpPr>
          <p:nvPr>
            <p:ph type="sldNum" sz="quarter" idx="12"/>
          </p:nvPr>
        </p:nvSpPr>
        <p:spPr/>
        <p:txBody>
          <a:bodyPr/>
          <a:lstStyle/>
          <a:p>
            <a:fld id="{9E695368-6464-4AC0-A6E4-032B27605397}" type="slidenum">
              <a:rPr lang="en-US" smtClean="0"/>
              <a:t>‹#›</a:t>
            </a:fld>
            <a:endParaRPr lang="en-US"/>
          </a:p>
        </p:txBody>
      </p:sp>
    </p:spTree>
    <p:extLst>
      <p:ext uri="{BB962C8B-B14F-4D97-AF65-F5344CB8AC3E}">
        <p14:creationId xmlns:p14="http://schemas.microsoft.com/office/powerpoint/2010/main" val="72575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0E20C-42AD-4944-ACF2-E01401D5A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09A29-DEDE-49F8-9DBF-155E5AD75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B5C37-DE69-4E02-98FE-10F12F4DE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EBFFD-C195-4C67-A0FE-BFB5EF64195E}" type="datetimeFigureOut">
              <a:rPr lang="en-US" smtClean="0"/>
              <a:t>9/21/2019</a:t>
            </a:fld>
            <a:endParaRPr lang="en-US"/>
          </a:p>
        </p:txBody>
      </p:sp>
      <p:sp>
        <p:nvSpPr>
          <p:cNvPr id="5" name="Footer Placeholder 4">
            <a:extLst>
              <a:ext uri="{FF2B5EF4-FFF2-40B4-BE49-F238E27FC236}">
                <a16:creationId xmlns:a16="http://schemas.microsoft.com/office/drawing/2014/main" id="{9F8BB20C-5E71-4843-B6CB-6186B8D28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63EB8-ADAA-4D11-BD2B-E304EAC05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95368-6464-4AC0-A6E4-032B27605397}" type="slidenum">
              <a:rPr lang="en-US" smtClean="0"/>
              <a:t>‹#›</a:t>
            </a:fld>
            <a:endParaRPr lang="en-US"/>
          </a:p>
        </p:txBody>
      </p:sp>
    </p:spTree>
    <p:extLst>
      <p:ext uri="{BB962C8B-B14F-4D97-AF65-F5344CB8AC3E}">
        <p14:creationId xmlns:p14="http://schemas.microsoft.com/office/powerpoint/2010/main" val="389342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353-6A9C-4F58-8937-1C579F50CB26}"/>
              </a:ext>
            </a:extLst>
          </p:cNvPr>
          <p:cNvSpPr>
            <a:spLocks noGrp="1"/>
          </p:cNvSpPr>
          <p:nvPr>
            <p:ph type="ctrTitle"/>
          </p:nvPr>
        </p:nvSpPr>
        <p:spPr/>
        <p:txBody>
          <a:bodyPr>
            <a:noAutofit/>
          </a:bodyPr>
          <a:lstStyle/>
          <a:p>
            <a:r>
              <a:rPr lang="en-US" sz="4000" b="1" dirty="0"/>
              <a:t>The association of C-reactive protein and incidence of stroke in African American population of Jackson Heart Study</a:t>
            </a:r>
            <a:br>
              <a:rPr lang="en-US" sz="4400" dirty="0"/>
            </a:br>
            <a:endParaRPr lang="en-US" sz="4400" dirty="0"/>
          </a:p>
        </p:txBody>
      </p:sp>
      <p:sp>
        <p:nvSpPr>
          <p:cNvPr id="3" name="Subtitle 2">
            <a:extLst>
              <a:ext uri="{FF2B5EF4-FFF2-40B4-BE49-F238E27FC236}">
                <a16:creationId xmlns:a16="http://schemas.microsoft.com/office/drawing/2014/main" id="{61166A98-9CD7-45E3-A5D3-37716EFE7736}"/>
              </a:ext>
            </a:extLst>
          </p:cNvPr>
          <p:cNvSpPr>
            <a:spLocks noGrp="1"/>
          </p:cNvSpPr>
          <p:nvPr>
            <p:ph type="subTitle" idx="1"/>
          </p:nvPr>
        </p:nvSpPr>
        <p:spPr/>
        <p:txBody>
          <a:bodyPr/>
          <a:lstStyle/>
          <a:p>
            <a:r>
              <a:rPr lang="en-US" dirty="0"/>
              <a:t>Jun Pan, Brian Liles, </a:t>
            </a:r>
            <a:r>
              <a:rPr lang="en-US" dirty="0" err="1"/>
              <a:t>Ritesh</a:t>
            </a:r>
            <a:r>
              <a:rPr lang="en-US" dirty="0"/>
              <a:t> </a:t>
            </a:r>
            <a:r>
              <a:rPr lang="en-US" dirty="0" err="1"/>
              <a:t>Lohiya</a:t>
            </a:r>
            <a:endParaRPr lang="en-US" dirty="0"/>
          </a:p>
          <a:p>
            <a:r>
              <a:rPr lang="en-US" dirty="0"/>
              <a:t>CUNY MSDS Fall 2019</a:t>
            </a:r>
          </a:p>
        </p:txBody>
      </p:sp>
    </p:spTree>
    <p:extLst>
      <p:ext uri="{BB962C8B-B14F-4D97-AF65-F5344CB8AC3E}">
        <p14:creationId xmlns:p14="http://schemas.microsoft.com/office/powerpoint/2010/main" val="375145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Anova</a:t>
            </a:r>
            <a:r>
              <a:rPr lang="en-US" dirty="0"/>
              <a:t> of Cox Model</a:t>
            </a:r>
          </a:p>
        </p:txBody>
      </p:sp>
      <p:pic>
        <p:nvPicPr>
          <p:cNvPr id="4098" name="Picture 2"/>
          <p:cNvPicPr>
            <a:picLocks noGrp="1" noChangeAspect="1" noChangeArrowheads="1"/>
          </p:cNvPicPr>
          <p:nvPr>
            <p:ph idx="1"/>
          </p:nvPr>
        </p:nvPicPr>
        <p:blipFill>
          <a:blip r:embed="rId2"/>
          <a:srcRect/>
          <a:stretch>
            <a:fillRect/>
          </a:stretch>
        </p:blipFill>
        <p:spPr bwMode="auto">
          <a:xfrm>
            <a:off x="3228975" y="1986756"/>
            <a:ext cx="5734050" cy="37528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Survive Curve of Cox Model with 95% CI</a:t>
            </a:r>
          </a:p>
        </p:txBody>
      </p:sp>
      <p:pic>
        <p:nvPicPr>
          <p:cNvPr id="5122" name="Picture 2"/>
          <p:cNvPicPr>
            <a:picLocks noGrp="1" noChangeAspect="1" noChangeArrowheads="1"/>
          </p:cNvPicPr>
          <p:nvPr>
            <p:ph idx="1"/>
          </p:nvPr>
        </p:nvPicPr>
        <p:blipFill>
          <a:blip r:embed="rId2"/>
          <a:srcRect t="15964"/>
          <a:stretch>
            <a:fillRect/>
          </a:stretch>
        </p:blipFill>
        <p:spPr bwMode="auto">
          <a:xfrm>
            <a:off x="2349708" y="1447800"/>
            <a:ext cx="7406756" cy="484949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Weibull</a:t>
            </a:r>
            <a:r>
              <a:rPr lang="en-US" dirty="0"/>
              <a:t> </a:t>
            </a:r>
            <a:r>
              <a:rPr lang="en-US" altLang="zh-CN" dirty="0"/>
              <a:t>Model</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066925" y="1634331"/>
            <a:ext cx="8058150" cy="44577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7D2EE183-9774-4FE3-975E-B211B3FA4A3B}"/>
              </a:ext>
            </a:extLst>
          </p:cNvPr>
          <p:cNvSpPr/>
          <p:nvPr/>
        </p:nvSpPr>
        <p:spPr>
          <a:xfrm>
            <a:off x="718932" y="2274814"/>
            <a:ext cx="2660373" cy="22964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Try to build more models to evaluate the association of CRP and stroke.</a:t>
            </a:r>
          </a:p>
          <a:p>
            <a:r>
              <a:rPr lang="en-US"/>
              <a:t>2. Test the models using AUC, R² and other relate</a:t>
            </a:r>
          </a:p>
        </p:txBody>
      </p:sp>
      <p:sp>
        <p:nvSpPr>
          <p:cNvPr id="6" name="Arrow: Pentagon 5">
            <a:extLst>
              <a:ext uri="{FF2B5EF4-FFF2-40B4-BE49-F238E27FC236}">
                <a16:creationId xmlns:a16="http://schemas.microsoft.com/office/drawing/2014/main" id="{93CFC69E-7572-4DC7-8AF4-CDFAF5D89A5C}"/>
              </a:ext>
            </a:extLst>
          </p:cNvPr>
          <p:cNvSpPr/>
          <p:nvPr/>
        </p:nvSpPr>
        <p:spPr>
          <a:xfrm>
            <a:off x="3521765" y="2294694"/>
            <a:ext cx="2660373" cy="22964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the models using AUC, R² and other related methods.</a:t>
            </a:r>
          </a:p>
        </p:txBody>
      </p:sp>
      <p:sp>
        <p:nvSpPr>
          <p:cNvPr id="7" name="Arrow: Pentagon 6">
            <a:extLst>
              <a:ext uri="{FF2B5EF4-FFF2-40B4-BE49-F238E27FC236}">
                <a16:creationId xmlns:a16="http://schemas.microsoft.com/office/drawing/2014/main" id="{65496180-B006-49A2-AEE4-20730E4F7698}"/>
              </a:ext>
            </a:extLst>
          </p:cNvPr>
          <p:cNvSpPr/>
          <p:nvPr/>
        </p:nvSpPr>
        <p:spPr>
          <a:xfrm>
            <a:off x="6311353" y="2288066"/>
            <a:ext cx="2660373" cy="22964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 to find more inflammation related risk factors.</a:t>
            </a:r>
          </a:p>
        </p:txBody>
      </p:sp>
      <p:sp>
        <p:nvSpPr>
          <p:cNvPr id="8" name="Arrow: Pentagon 7">
            <a:extLst>
              <a:ext uri="{FF2B5EF4-FFF2-40B4-BE49-F238E27FC236}">
                <a16:creationId xmlns:a16="http://schemas.microsoft.com/office/drawing/2014/main" id="{DE57D747-50EC-4197-AF12-13A878A937DC}"/>
              </a:ext>
            </a:extLst>
          </p:cNvPr>
          <p:cNvSpPr/>
          <p:nvPr/>
        </p:nvSpPr>
        <p:spPr>
          <a:xfrm>
            <a:off x="9114192" y="2281445"/>
            <a:ext cx="2660373" cy="22964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more literatures and try to establish a theory based on our</a:t>
            </a:r>
          </a:p>
        </p:txBody>
      </p:sp>
      <p:sp>
        <p:nvSpPr>
          <p:cNvPr id="12" name="Wave 11">
            <a:extLst>
              <a:ext uri="{FF2B5EF4-FFF2-40B4-BE49-F238E27FC236}">
                <a16:creationId xmlns:a16="http://schemas.microsoft.com/office/drawing/2014/main" id="{B724325A-F2AB-45CC-9D7C-C2A54F205006}"/>
              </a:ext>
            </a:extLst>
          </p:cNvPr>
          <p:cNvSpPr/>
          <p:nvPr/>
        </p:nvSpPr>
        <p:spPr>
          <a:xfrm>
            <a:off x="4088294" y="503231"/>
            <a:ext cx="3962400" cy="1537253"/>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To Do List</a:t>
            </a:r>
          </a:p>
        </p:txBody>
      </p:sp>
    </p:spTree>
    <p:extLst>
      <p:ext uri="{BB962C8B-B14F-4D97-AF65-F5344CB8AC3E}">
        <p14:creationId xmlns:p14="http://schemas.microsoft.com/office/powerpoint/2010/main" val="5850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66A2-69D4-4D79-B2CB-3B71584E6180}"/>
              </a:ext>
            </a:extLst>
          </p:cNvPr>
          <p:cNvSpPr>
            <a:spLocks noGrp="1"/>
          </p:cNvSpPr>
          <p:nvPr>
            <p:ph type="title"/>
          </p:nvPr>
        </p:nvSpPr>
        <p:spPr>
          <a:xfrm>
            <a:off x="838200" y="365125"/>
            <a:ext cx="10515600" cy="999849"/>
          </a:xfrm>
        </p:spPr>
        <p:txBody>
          <a:bodyPr/>
          <a:lstStyle/>
          <a:p>
            <a:r>
              <a:rPr lang="en-US" dirty="0"/>
              <a:t>Stroke among top 10 leading causes of death</a:t>
            </a:r>
          </a:p>
        </p:txBody>
      </p:sp>
      <p:pic>
        <p:nvPicPr>
          <p:cNvPr id="4" name="Content Placeholder 3">
            <a:extLst>
              <a:ext uri="{FF2B5EF4-FFF2-40B4-BE49-F238E27FC236}">
                <a16:creationId xmlns:a16="http://schemas.microsoft.com/office/drawing/2014/main" id="{BABBA93A-D447-421B-9EEF-E4C01E41A8FA}"/>
              </a:ext>
            </a:extLst>
          </p:cNvPr>
          <p:cNvPicPr>
            <a:picLocks noGrp="1" noChangeAspect="1"/>
          </p:cNvPicPr>
          <p:nvPr>
            <p:ph idx="1"/>
          </p:nvPr>
        </p:nvPicPr>
        <p:blipFill>
          <a:blip r:embed="rId2"/>
          <a:stretch>
            <a:fillRect/>
          </a:stretch>
        </p:blipFill>
        <p:spPr>
          <a:xfrm>
            <a:off x="2637183" y="1539730"/>
            <a:ext cx="6268278" cy="5318270"/>
          </a:xfrm>
          <a:prstGeom prst="rect">
            <a:avLst/>
          </a:prstGeom>
        </p:spPr>
      </p:pic>
    </p:spTree>
    <p:extLst>
      <p:ext uri="{BB962C8B-B14F-4D97-AF65-F5344CB8AC3E}">
        <p14:creationId xmlns:p14="http://schemas.microsoft.com/office/powerpoint/2010/main" val="43510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1271-30EF-47C8-8337-94C5231565C5}"/>
              </a:ext>
            </a:extLst>
          </p:cNvPr>
          <p:cNvSpPr>
            <a:spLocks noGrp="1"/>
          </p:cNvSpPr>
          <p:nvPr>
            <p:ph type="title"/>
          </p:nvPr>
        </p:nvSpPr>
        <p:spPr/>
        <p:txBody>
          <a:bodyPr/>
          <a:lstStyle/>
          <a:p>
            <a:r>
              <a:rPr lang="en-US" dirty="0"/>
              <a:t>Risk Scores fit for CHD, but not for stroke</a:t>
            </a:r>
          </a:p>
        </p:txBody>
      </p:sp>
      <p:pic>
        <p:nvPicPr>
          <p:cNvPr id="4" name="Content Placeholder 3">
            <a:extLst>
              <a:ext uri="{FF2B5EF4-FFF2-40B4-BE49-F238E27FC236}">
                <a16:creationId xmlns:a16="http://schemas.microsoft.com/office/drawing/2014/main" id="{7CDFDDB4-0C9B-4A96-85B8-B78B23FA10AA}"/>
              </a:ext>
            </a:extLst>
          </p:cNvPr>
          <p:cNvPicPr>
            <a:picLocks noGrp="1" noChangeAspect="1"/>
          </p:cNvPicPr>
          <p:nvPr>
            <p:ph idx="1"/>
          </p:nvPr>
        </p:nvPicPr>
        <p:blipFill>
          <a:blip r:embed="rId2"/>
          <a:stretch>
            <a:fillRect/>
          </a:stretch>
        </p:blipFill>
        <p:spPr>
          <a:xfrm>
            <a:off x="1081446" y="1865381"/>
            <a:ext cx="3350014" cy="4351338"/>
          </a:xfrm>
          <a:prstGeom prst="rect">
            <a:avLst/>
          </a:prstGeom>
        </p:spPr>
      </p:pic>
      <p:pic>
        <p:nvPicPr>
          <p:cNvPr id="5" name="Picture 4">
            <a:extLst>
              <a:ext uri="{FF2B5EF4-FFF2-40B4-BE49-F238E27FC236}">
                <a16:creationId xmlns:a16="http://schemas.microsoft.com/office/drawing/2014/main" id="{0C5868A0-6C42-43ED-AF16-6B6C78B10B6F}"/>
              </a:ext>
            </a:extLst>
          </p:cNvPr>
          <p:cNvPicPr>
            <a:picLocks noChangeAspect="1"/>
          </p:cNvPicPr>
          <p:nvPr/>
        </p:nvPicPr>
        <p:blipFill>
          <a:blip r:embed="rId3"/>
          <a:stretch>
            <a:fillRect/>
          </a:stretch>
        </p:blipFill>
        <p:spPr>
          <a:xfrm>
            <a:off x="5257800" y="2064415"/>
            <a:ext cx="5211417" cy="3953269"/>
          </a:xfrm>
          <a:prstGeom prst="rect">
            <a:avLst/>
          </a:prstGeom>
        </p:spPr>
      </p:pic>
    </p:spTree>
    <p:extLst>
      <p:ext uri="{BB962C8B-B14F-4D97-AF65-F5344CB8AC3E}">
        <p14:creationId xmlns:p14="http://schemas.microsoft.com/office/powerpoint/2010/main" val="5294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3EA4-0FA2-4CF4-AD98-567D9424C519}"/>
              </a:ext>
            </a:extLst>
          </p:cNvPr>
          <p:cNvSpPr>
            <a:spLocks noGrp="1"/>
          </p:cNvSpPr>
          <p:nvPr>
            <p:ph type="title"/>
          </p:nvPr>
        </p:nvSpPr>
        <p:spPr/>
        <p:txBody>
          <a:bodyPr/>
          <a:lstStyle/>
          <a:p>
            <a:r>
              <a:rPr lang="en-US" dirty="0"/>
              <a:t>Framingham            ARIC               JHS</a:t>
            </a:r>
          </a:p>
        </p:txBody>
      </p:sp>
      <p:pic>
        <p:nvPicPr>
          <p:cNvPr id="6" name="Content Placeholder 5">
            <a:extLst>
              <a:ext uri="{FF2B5EF4-FFF2-40B4-BE49-F238E27FC236}">
                <a16:creationId xmlns:a16="http://schemas.microsoft.com/office/drawing/2014/main" id="{998DE418-52BE-47D3-A9EB-16D55C625188}"/>
              </a:ext>
            </a:extLst>
          </p:cNvPr>
          <p:cNvPicPr>
            <a:picLocks noGrp="1" noChangeAspect="1"/>
          </p:cNvPicPr>
          <p:nvPr>
            <p:ph idx="1"/>
          </p:nvPr>
        </p:nvPicPr>
        <p:blipFill>
          <a:blip r:embed="rId2"/>
          <a:stretch>
            <a:fillRect/>
          </a:stretch>
        </p:blipFill>
        <p:spPr>
          <a:xfrm>
            <a:off x="838200" y="1977645"/>
            <a:ext cx="2276475" cy="866775"/>
          </a:xfrm>
          <a:prstGeom prst="rect">
            <a:avLst/>
          </a:prstGeom>
        </p:spPr>
      </p:pic>
      <p:sp>
        <p:nvSpPr>
          <p:cNvPr id="4" name="Arrow: Right 3">
            <a:extLst>
              <a:ext uri="{FF2B5EF4-FFF2-40B4-BE49-F238E27FC236}">
                <a16:creationId xmlns:a16="http://schemas.microsoft.com/office/drawing/2014/main" id="{2B1CFEBE-EF50-4732-AD8C-2560D64CF348}"/>
              </a:ext>
            </a:extLst>
          </p:cNvPr>
          <p:cNvSpPr/>
          <p:nvPr/>
        </p:nvSpPr>
        <p:spPr>
          <a:xfrm>
            <a:off x="4333461" y="927652"/>
            <a:ext cx="71561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E6C3658F-D6F7-43D2-BEF7-486E3F9CCDF2}"/>
              </a:ext>
            </a:extLst>
          </p:cNvPr>
          <p:cNvSpPr/>
          <p:nvPr/>
        </p:nvSpPr>
        <p:spPr>
          <a:xfrm>
            <a:off x="6685723" y="894524"/>
            <a:ext cx="71561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CBA84A-C5C4-435B-9D8A-B1F651208B91}"/>
              </a:ext>
            </a:extLst>
          </p:cNvPr>
          <p:cNvSpPr txBox="1"/>
          <p:nvPr/>
        </p:nvSpPr>
        <p:spPr>
          <a:xfrm>
            <a:off x="4572000" y="1977645"/>
            <a:ext cx="1524000" cy="769441"/>
          </a:xfrm>
          <a:prstGeom prst="rect">
            <a:avLst/>
          </a:prstGeom>
          <a:noFill/>
        </p:spPr>
        <p:txBody>
          <a:bodyPr wrap="square" rtlCol="0">
            <a:spAutoFit/>
          </a:bodyPr>
          <a:lstStyle/>
          <a:p>
            <a:r>
              <a:rPr lang="en-US" sz="4400" dirty="0"/>
              <a:t>1987</a:t>
            </a:r>
          </a:p>
        </p:txBody>
      </p:sp>
      <p:pic>
        <p:nvPicPr>
          <p:cNvPr id="9" name="Picture 8">
            <a:extLst>
              <a:ext uri="{FF2B5EF4-FFF2-40B4-BE49-F238E27FC236}">
                <a16:creationId xmlns:a16="http://schemas.microsoft.com/office/drawing/2014/main" id="{2FB0AEC2-CF49-4EBE-BFB0-36060EF2F530}"/>
              </a:ext>
            </a:extLst>
          </p:cNvPr>
          <p:cNvPicPr>
            <a:picLocks noChangeAspect="1"/>
          </p:cNvPicPr>
          <p:nvPr/>
        </p:nvPicPr>
        <p:blipFill>
          <a:blip r:embed="rId3"/>
          <a:stretch>
            <a:fillRect/>
          </a:stretch>
        </p:blipFill>
        <p:spPr>
          <a:xfrm>
            <a:off x="1200149" y="3763490"/>
            <a:ext cx="1552575" cy="1485900"/>
          </a:xfrm>
          <a:prstGeom prst="rect">
            <a:avLst/>
          </a:prstGeom>
        </p:spPr>
      </p:pic>
      <p:sp>
        <p:nvSpPr>
          <p:cNvPr id="10" name="TextBox 9">
            <a:extLst>
              <a:ext uri="{FF2B5EF4-FFF2-40B4-BE49-F238E27FC236}">
                <a16:creationId xmlns:a16="http://schemas.microsoft.com/office/drawing/2014/main" id="{B9D095F7-0E8E-46A5-B136-C32ACC724825}"/>
              </a:ext>
            </a:extLst>
          </p:cNvPr>
          <p:cNvSpPr txBox="1"/>
          <p:nvPr/>
        </p:nvSpPr>
        <p:spPr>
          <a:xfrm>
            <a:off x="4578628" y="3905840"/>
            <a:ext cx="1524000" cy="769441"/>
          </a:xfrm>
          <a:prstGeom prst="rect">
            <a:avLst/>
          </a:prstGeom>
          <a:noFill/>
        </p:spPr>
        <p:txBody>
          <a:bodyPr wrap="square" rtlCol="0">
            <a:spAutoFit/>
          </a:bodyPr>
          <a:lstStyle/>
          <a:p>
            <a:r>
              <a:rPr lang="en-US" sz="4400" dirty="0"/>
              <a:t>1997</a:t>
            </a:r>
          </a:p>
        </p:txBody>
      </p:sp>
    </p:spTree>
    <p:extLst>
      <p:ext uri="{BB962C8B-B14F-4D97-AF65-F5344CB8AC3E}">
        <p14:creationId xmlns:p14="http://schemas.microsoft.com/office/powerpoint/2010/main" val="184847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D9D443-12D6-4DDA-B192-2D3064C5B08E}"/>
              </a:ext>
            </a:extLst>
          </p:cNvPr>
          <p:cNvPicPr>
            <a:picLocks noGrp="1" noChangeAspect="1"/>
          </p:cNvPicPr>
          <p:nvPr>
            <p:ph idx="1"/>
          </p:nvPr>
        </p:nvPicPr>
        <p:blipFill>
          <a:blip r:embed="rId2"/>
          <a:stretch>
            <a:fillRect/>
          </a:stretch>
        </p:blipFill>
        <p:spPr>
          <a:xfrm>
            <a:off x="5592417" y="1641128"/>
            <a:ext cx="5847156" cy="5037277"/>
          </a:xfrm>
          <a:prstGeom prst="rect">
            <a:avLst/>
          </a:prstGeom>
        </p:spPr>
      </p:pic>
      <p:pic>
        <p:nvPicPr>
          <p:cNvPr id="5" name="Picture 4">
            <a:extLst>
              <a:ext uri="{FF2B5EF4-FFF2-40B4-BE49-F238E27FC236}">
                <a16:creationId xmlns:a16="http://schemas.microsoft.com/office/drawing/2014/main" id="{06C96A44-6B4E-465F-8D10-DE55C9D8E781}"/>
              </a:ext>
            </a:extLst>
          </p:cNvPr>
          <p:cNvPicPr>
            <a:picLocks noChangeAspect="1"/>
          </p:cNvPicPr>
          <p:nvPr/>
        </p:nvPicPr>
        <p:blipFill>
          <a:blip r:embed="rId3"/>
          <a:stretch>
            <a:fillRect/>
          </a:stretch>
        </p:blipFill>
        <p:spPr>
          <a:xfrm>
            <a:off x="649771" y="623680"/>
            <a:ext cx="4133850" cy="2933700"/>
          </a:xfrm>
          <a:prstGeom prst="rect">
            <a:avLst/>
          </a:prstGeom>
        </p:spPr>
      </p:pic>
    </p:spTree>
    <p:extLst>
      <p:ext uri="{BB962C8B-B14F-4D97-AF65-F5344CB8AC3E}">
        <p14:creationId xmlns:p14="http://schemas.microsoft.com/office/powerpoint/2010/main" val="33429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C982F-F38C-4E76-864B-87EA7DBDB6BB}"/>
              </a:ext>
            </a:extLst>
          </p:cNvPr>
          <p:cNvPicPr>
            <a:picLocks noChangeAspect="1"/>
          </p:cNvPicPr>
          <p:nvPr/>
        </p:nvPicPr>
        <p:blipFill>
          <a:blip r:embed="rId2"/>
          <a:stretch>
            <a:fillRect/>
          </a:stretch>
        </p:blipFill>
        <p:spPr>
          <a:xfrm>
            <a:off x="1781175" y="112843"/>
            <a:ext cx="8629650" cy="1914525"/>
          </a:xfrm>
          <a:prstGeom prst="rect">
            <a:avLst/>
          </a:prstGeom>
        </p:spPr>
      </p:pic>
      <p:pic>
        <p:nvPicPr>
          <p:cNvPr id="4" name="Content Placeholder 3">
            <a:extLst>
              <a:ext uri="{FF2B5EF4-FFF2-40B4-BE49-F238E27FC236}">
                <a16:creationId xmlns:a16="http://schemas.microsoft.com/office/drawing/2014/main" id="{B5C8584D-D4DD-4385-A22F-01D957C966B7}"/>
              </a:ext>
            </a:extLst>
          </p:cNvPr>
          <p:cNvPicPr>
            <a:picLocks noGrp="1" noChangeAspect="1"/>
          </p:cNvPicPr>
          <p:nvPr>
            <p:ph idx="1"/>
          </p:nvPr>
        </p:nvPicPr>
        <p:blipFill>
          <a:blip r:embed="rId3"/>
          <a:stretch>
            <a:fillRect/>
          </a:stretch>
        </p:blipFill>
        <p:spPr>
          <a:xfrm>
            <a:off x="2835964" y="2101500"/>
            <a:ext cx="6014218" cy="4625393"/>
          </a:xfrm>
          <a:prstGeom prst="rect">
            <a:avLst/>
          </a:prstGeom>
        </p:spPr>
      </p:pic>
    </p:spTree>
    <p:extLst>
      <p:ext uri="{BB962C8B-B14F-4D97-AF65-F5344CB8AC3E}">
        <p14:creationId xmlns:p14="http://schemas.microsoft.com/office/powerpoint/2010/main" val="302389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C17C-E341-432F-967F-8AFB3A694BDD}"/>
              </a:ext>
            </a:extLst>
          </p:cNvPr>
          <p:cNvSpPr>
            <a:spLocks noGrp="1"/>
          </p:cNvSpPr>
          <p:nvPr>
            <p:ph type="title"/>
          </p:nvPr>
        </p:nvSpPr>
        <p:spPr/>
        <p:txBody>
          <a:bodyPr/>
          <a:lstStyle/>
          <a:p>
            <a:pPr algn="ctr"/>
            <a:r>
              <a:rPr lang="en-US" dirty="0"/>
              <a:t>DATA EXPLORATION</a:t>
            </a:r>
          </a:p>
        </p:txBody>
      </p:sp>
      <p:sp>
        <p:nvSpPr>
          <p:cNvPr id="3" name="Content Placeholder 2">
            <a:extLst>
              <a:ext uri="{FF2B5EF4-FFF2-40B4-BE49-F238E27FC236}">
                <a16:creationId xmlns:a16="http://schemas.microsoft.com/office/drawing/2014/main" id="{D532BF2E-345C-4182-A02E-A4FBC8A3EEB2}"/>
              </a:ext>
            </a:extLst>
          </p:cNvPr>
          <p:cNvSpPr>
            <a:spLocks noGrp="1"/>
          </p:cNvSpPr>
          <p:nvPr>
            <p:ph idx="1"/>
          </p:nvPr>
        </p:nvSpPr>
        <p:spPr/>
        <p:txBody>
          <a:bodyPr>
            <a:normAutofit lnSpcReduction="10000"/>
          </a:bodyPr>
          <a:lstStyle/>
          <a:p>
            <a:r>
              <a:rPr lang="en-US" dirty="0"/>
              <a:t>In this section, we are going to using "incevtstroke.csv" file, with 8 columns.  This file includes stroke incidence information.  "analysiswide.csv" includes V1, V2, V3 information with 628 columns.  For "incevtstroke.csv" file, we need to dealing with missing stroke status information, which means deleting rows will be implement.  For "analysiswide.csv", there are so many columns complete missing information.  We are going to delete those columns.</a:t>
            </a:r>
          </a:p>
          <a:p>
            <a:r>
              <a:rPr lang="en-US" dirty="0"/>
              <a:t>We found 139 patients with missing information whether had stroke incidence or not.  So we have to exclude those participants for this project.  Finally, we got 79 patients with stroke and 2435 non-stroke case in this project. </a:t>
            </a:r>
            <a:r>
              <a:rPr lang="en-US" i="1" dirty="0"/>
              <a:t>p</a:t>
            </a:r>
            <a:r>
              <a:rPr lang="en-US" dirty="0"/>
              <a:t>&lt;0.05 was considered as statistical significance.</a:t>
            </a:r>
          </a:p>
        </p:txBody>
      </p:sp>
    </p:spTree>
    <p:extLst>
      <p:ext uri="{BB962C8B-B14F-4D97-AF65-F5344CB8AC3E}">
        <p14:creationId xmlns:p14="http://schemas.microsoft.com/office/powerpoint/2010/main" val="38644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97CD-E149-4B52-AA56-C64E4B2F5BC9}"/>
              </a:ext>
            </a:extLst>
          </p:cNvPr>
          <p:cNvSpPr>
            <a:spLocks noGrp="1"/>
          </p:cNvSpPr>
          <p:nvPr>
            <p:ph type="title"/>
          </p:nvPr>
        </p:nvSpPr>
        <p:spPr>
          <a:xfrm>
            <a:off x="838200" y="245857"/>
            <a:ext cx="10515600" cy="708301"/>
          </a:xfrm>
        </p:spPr>
        <p:txBody>
          <a:bodyPr>
            <a:normAutofit/>
          </a:bodyPr>
          <a:lstStyle/>
          <a:p>
            <a:r>
              <a:rPr lang="en-US" sz="2000" b="1" dirty="0"/>
              <a:t>Overview Difference Between Stroke and Non-stroke participants I</a:t>
            </a:r>
          </a:p>
        </p:txBody>
      </p:sp>
      <p:graphicFrame>
        <p:nvGraphicFramePr>
          <p:cNvPr id="8" name="Table 8">
            <a:extLst>
              <a:ext uri="{FF2B5EF4-FFF2-40B4-BE49-F238E27FC236}">
                <a16:creationId xmlns:a16="http://schemas.microsoft.com/office/drawing/2014/main" id="{17CD8748-5241-44D4-B578-A6885EE59291}"/>
              </a:ext>
            </a:extLst>
          </p:cNvPr>
          <p:cNvGraphicFramePr>
            <a:graphicFrameLocks noGrp="1"/>
          </p:cNvGraphicFramePr>
          <p:nvPr>
            <p:ph idx="1"/>
          </p:nvPr>
        </p:nvGraphicFramePr>
        <p:xfrm>
          <a:off x="838200" y="964231"/>
          <a:ext cx="10515597" cy="556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57314465"/>
                    </a:ext>
                  </a:extLst>
                </a:gridCol>
                <a:gridCol w="3505199">
                  <a:extLst>
                    <a:ext uri="{9D8B030D-6E8A-4147-A177-3AD203B41FA5}">
                      <a16:colId xmlns:a16="http://schemas.microsoft.com/office/drawing/2014/main" val="2630141504"/>
                    </a:ext>
                  </a:extLst>
                </a:gridCol>
                <a:gridCol w="3505199">
                  <a:extLst>
                    <a:ext uri="{9D8B030D-6E8A-4147-A177-3AD203B41FA5}">
                      <a16:colId xmlns:a16="http://schemas.microsoft.com/office/drawing/2014/main" val="3227343040"/>
                    </a:ext>
                  </a:extLst>
                </a:gridCol>
              </a:tblGrid>
              <a:tr h="370840">
                <a:tc>
                  <a:txBody>
                    <a:bodyPr/>
                    <a:lstStyle/>
                    <a:p>
                      <a:endParaRPr lang="en-US"/>
                    </a:p>
                  </a:txBody>
                  <a:tcPr/>
                </a:tc>
                <a:tc>
                  <a:txBody>
                    <a:bodyPr/>
                    <a:lstStyle/>
                    <a:p>
                      <a:r>
                        <a:rPr lang="en-US" dirty="0"/>
                        <a:t>Stroke</a:t>
                      </a:r>
                    </a:p>
                  </a:txBody>
                  <a:tcPr/>
                </a:tc>
                <a:tc>
                  <a:txBody>
                    <a:bodyPr/>
                    <a:lstStyle/>
                    <a:p>
                      <a:r>
                        <a:rPr lang="en-US" dirty="0"/>
                        <a:t>Non-stroke</a:t>
                      </a:r>
                    </a:p>
                  </a:txBody>
                  <a:tcPr/>
                </a:tc>
                <a:extLst>
                  <a:ext uri="{0D108BD9-81ED-4DB2-BD59-A6C34878D82A}">
                    <a16:rowId xmlns:a16="http://schemas.microsoft.com/office/drawing/2014/main" val="3636366779"/>
                  </a:ext>
                </a:extLst>
              </a:tr>
              <a:tr h="370840">
                <a:tc>
                  <a:txBody>
                    <a:bodyPr/>
                    <a:lstStyle/>
                    <a:p>
                      <a:r>
                        <a:rPr lang="en-US" dirty="0"/>
                        <a:t>Age (</a:t>
                      </a:r>
                      <a:r>
                        <a:rPr lang="en-US" dirty="0" err="1"/>
                        <a:t>yr</a:t>
                      </a:r>
                      <a:r>
                        <a:rPr lang="en-US" dirty="0"/>
                        <a:t>, </a:t>
                      </a:r>
                      <a:r>
                        <a:rPr lang="en-US" dirty="0" err="1"/>
                        <a:t>mean±sd</a:t>
                      </a:r>
                      <a:r>
                        <a:rPr lang="en-US" dirty="0"/>
                        <a:t>) </a:t>
                      </a:r>
                    </a:p>
                  </a:txBody>
                  <a:tcPr/>
                </a:tc>
                <a:tc>
                  <a:txBody>
                    <a:bodyPr/>
                    <a:lstStyle/>
                    <a:p>
                      <a:r>
                        <a:rPr lang="en-US" dirty="0"/>
                        <a:t>70.67 ± 11.04</a:t>
                      </a:r>
                    </a:p>
                  </a:txBody>
                  <a:tcPr/>
                </a:tc>
                <a:tc>
                  <a:txBody>
                    <a:bodyPr/>
                    <a:lstStyle/>
                    <a:p>
                      <a:r>
                        <a:rPr lang="en-US" dirty="0"/>
                        <a:t>61.87± 11.66  ***</a:t>
                      </a:r>
                    </a:p>
                  </a:txBody>
                  <a:tcPr/>
                </a:tc>
                <a:extLst>
                  <a:ext uri="{0D108BD9-81ED-4DB2-BD59-A6C34878D82A}">
                    <a16:rowId xmlns:a16="http://schemas.microsoft.com/office/drawing/2014/main" val="410172778"/>
                  </a:ext>
                </a:extLst>
              </a:tr>
              <a:tr h="370840">
                <a:tc>
                  <a:txBody>
                    <a:bodyPr/>
                    <a:lstStyle/>
                    <a:p>
                      <a:r>
                        <a:rPr lang="en-US" dirty="0"/>
                        <a:t>% of Male</a:t>
                      </a:r>
                    </a:p>
                  </a:txBody>
                  <a:tcPr/>
                </a:tc>
                <a:tc>
                  <a:txBody>
                    <a:bodyPr/>
                    <a:lstStyle/>
                    <a:p>
                      <a:r>
                        <a:rPr lang="en-US" dirty="0"/>
                        <a:t>41.77</a:t>
                      </a:r>
                    </a:p>
                  </a:txBody>
                  <a:tcPr/>
                </a:tc>
                <a:tc>
                  <a:txBody>
                    <a:bodyPr/>
                    <a:lstStyle/>
                    <a:p>
                      <a:r>
                        <a:rPr lang="en-US" dirty="0"/>
                        <a:t>37.17</a:t>
                      </a:r>
                    </a:p>
                  </a:txBody>
                  <a:tcPr/>
                </a:tc>
                <a:extLst>
                  <a:ext uri="{0D108BD9-81ED-4DB2-BD59-A6C34878D82A}">
                    <a16:rowId xmlns:a16="http://schemas.microsoft.com/office/drawing/2014/main" val="2087310859"/>
                  </a:ext>
                </a:extLst>
              </a:tr>
              <a:tr h="370840">
                <a:tc>
                  <a:txBody>
                    <a:bodyPr/>
                    <a:lstStyle/>
                    <a:p>
                      <a:r>
                        <a:rPr lang="en-US" dirty="0"/>
                        <a:t>% of Current Smoker</a:t>
                      </a:r>
                    </a:p>
                  </a:txBody>
                  <a:tcPr/>
                </a:tc>
                <a:tc>
                  <a:txBody>
                    <a:bodyPr/>
                    <a:lstStyle/>
                    <a:p>
                      <a:r>
                        <a:rPr lang="en-US" dirty="0"/>
                        <a:t>19.00</a:t>
                      </a:r>
                    </a:p>
                  </a:txBody>
                  <a:tcPr/>
                </a:tc>
                <a:tc>
                  <a:txBody>
                    <a:bodyPr/>
                    <a:lstStyle/>
                    <a:p>
                      <a:r>
                        <a:rPr lang="en-US" dirty="0"/>
                        <a:t>11.17</a:t>
                      </a:r>
                    </a:p>
                  </a:txBody>
                  <a:tcPr/>
                </a:tc>
                <a:extLst>
                  <a:ext uri="{0D108BD9-81ED-4DB2-BD59-A6C34878D82A}">
                    <a16:rowId xmlns:a16="http://schemas.microsoft.com/office/drawing/2014/main" val="2300599837"/>
                  </a:ext>
                </a:extLst>
              </a:tr>
              <a:tr h="370840">
                <a:tc>
                  <a:txBody>
                    <a:bodyPr/>
                    <a:lstStyle/>
                    <a:p>
                      <a:r>
                        <a:rPr lang="en-US" dirty="0"/>
                        <a:t>BMI</a:t>
                      </a:r>
                    </a:p>
                  </a:txBody>
                  <a:tcPr/>
                </a:tc>
                <a:tc>
                  <a:txBody>
                    <a:bodyPr/>
                    <a:lstStyle/>
                    <a:p>
                      <a:r>
                        <a:rPr lang="en-US" dirty="0"/>
                        <a:t>31.55±7.48</a:t>
                      </a:r>
                    </a:p>
                  </a:txBody>
                  <a:tcPr/>
                </a:tc>
                <a:tc>
                  <a:txBody>
                    <a:bodyPr/>
                    <a:lstStyle/>
                    <a:p>
                      <a:r>
                        <a:rPr lang="en-US" dirty="0"/>
                        <a:t>32.29±7.22</a:t>
                      </a:r>
                    </a:p>
                  </a:txBody>
                  <a:tcPr/>
                </a:tc>
                <a:extLst>
                  <a:ext uri="{0D108BD9-81ED-4DB2-BD59-A6C34878D82A}">
                    <a16:rowId xmlns:a16="http://schemas.microsoft.com/office/drawing/2014/main" val="843970088"/>
                  </a:ext>
                </a:extLst>
              </a:tr>
              <a:tr h="370840">
                <a:tc>
                  <a:txBody>
                    <a:bodyPr/>
                    <a:lstStyle/>
                    <a:p>
                      <a:r>
                        <a:rPr lang="en-US" dirty="0"/>
                        <a:t>% of BP medication</a:t>
                      </a:r>
                    </a:p>
                  </a:txBody>
                  <a:tcPr/>
                </a:tc>
                <a:tc>
                  <a:txBody>
                    <a:bodyPr/>
                    <a:lstStyle/>
                    <a:p>
                      <a:r>
                        <a:rPr lang="en-US" dirty="0"/>
                        <a:t>88.46</a:t>
                      </a:r>
                    </a:p>
                  </a:txBody>
                  <a:tcPr/>
                </a:tc>
                <a:tc>
                  <a:txBody>
                    <a:bodyPr/>
                    <a:lstStyle/>
                    <a:p>
                      <a:r>
                        <a:rPr lang="en-US" dirty="0"/>
                        <a:t>73.99 **</a:t>
                      </a:r>
                    </a:p>
                  </a:txBody>
                  <a:tcPr/>
                </a:tc>
                <a:extLst>
                  <a:ext uri="{0D108BD9-81ED-4DB2-BD59-A6C34878D82A}">
                    <a16:rowId xmlns:a16="http://schemas.microsoft.com/office/drawing/2014/main" val="121256572"/>
                  </a:ext>
                </a:extLst>
              </a:tr>
              <a:tr h="370840">
                <a:tc>
                  <a:txBody>
                    <a:bodyPr/>
                    <a:lstStyle/>
                    <a:p>
                      <a:r>
                        <a:rPr lang="en-US" dirty="0"/>
                        <a:t>% of Diabetes Medication</a:t>
                      </a:r>
                    </a:p>
                  </a:txBody>
                  <a:tcPr/>
                </a:tc>
                <a:tc>
                  <a:txBody>
                    <a:bodyPr/>
                    <a:lstStyle/>
                    <a:p>
                      <a:r>
                        <a:rPr lang="en-US" dirty="0"/>
                        <a:t>35.44</a:t>
                      </a:r>
                    </a:p>
                  </a:txBody>
                  <a:tcPr/>
                </a:tc>
                <a:tc>
                  <a:txBody>
                    <a:bodyPr/>
                    <a:lstStyle/>
                    <a:p>
                      <a:r>
                        <a:rPr lang="en-US" dirty="0"/>
                        <a:t>22.27**</a:t>
                      </a:r>
                    </a:p>
                  </a:txBody>
                  <a:tcPr/>
                </a:tc>
                <a:extLst>
                  <a:ext uri="{0D108BD9-81ED-4DB2-BD59-A6C34878D82A}">
                    <a16:rowId xmlns:a16="http://schemas.microsoft.com/office/drawing/2014/main" val="4202300084"/>
                  </a:ext>
                </a:extLst>
              </a:tr>
              <a:tr h="370840">
                <a:tc>
                  <a:txBody>
                    <a:bodyPr/>
                    <a:lstStyle/>
                    <a:p>
                      <a:r>
                        <a:rPr lang="en-US" dirty="0"/>
                        <a:t>% of Statin Medication</a:t>
                      </a:r>
                    </a:p>
                  </a:txBody>
                  <a:tcPr/>
                </a:tc>
                <a:tc>
                  <a:txBody>
                    <a:bodyPr/>
                    <a:lstStyle/>
                    <a:p>
                      <a:r>
                        <a:rPr lang="en-US" dirty="0"/>
                        <a:t>50.63</a:t>
                      </a:r>
                    </a:p>
                  </a:txBody>
                  <a:tcPr/>
                </a:tc>
                <a:tc>
                  <a:txBody>
                    <a:bodyPr/>
                    <a:lstStyle/>
                    <a:p>
                      <a:r>
                        <a:rPr lang="en-US" dirty="0"/>
                        <a:t>37.62*</a:t>
                      </a:r>
                    </a:p>
                  </a:txBody>
                  <a:tcPr/>
                </a:tc>
                <a:extLst>
                  <a:ext uri="{0D108BD9-81ED-4DB2-BD59-A6C34878D82A}">
                    <a16:rowId xmlns:a16="http://schemas.microsoft.com/office/drawing/2014/main" val="830412725"/>
                  </a:ext>
                </a:extLst>
              </a:tr>
              <a:tr h="370840">
                <a:tc>
                  <a:txBody>
                    <a:bodyPr/>
                    <a:lstStyle/>
                    <a:p>
                      <a:r>
                        <a:rPr lang="en-US" dirty="0"/>
                        <a:t>Systolic BP (mmHg)</a:t>
                      </a:r>
                    </a:p>
                  </a:txBody>
                  <a:tcPr/>
                </a:tc>
                <a:tc>
                  <a:txBody>
                    <a:bodyPr/>
                    <a:lstStyle/>
                    <a:p>
                      <a:r>
                        <a:rPr lang="en-US" dirty="0"/>
                        <a:t>134.01±24.74</a:t>
                      </a:r>
                    </a:p>
                  </a:txBody>
                  <a:tcPr/>
                </a:tc>
                <a:tc>
                  <a:txBody>
                    <a:bodyPr/>
                    <a:lstStyle/>
                    <a:p>
                      <a:r>
                        <a:rPr lang="en-US" dirty="0"/>
                        <a:t>127.14±18.59*</a:t>
                      </a:r>
                    </a:p>
                  </a:txBody>
                  <a:tcPr/>
                </a:tc>
                <a:extLst>
                  <a:ext uri="{0D108BD9-81ED-4DB2-BD59-A6C34878D82A}">
                    <a16:rowId xmlns:a16="http://schemas.microsoft.com/office/drawing/2014/main" val="3179134587"/>
                  </a:ext>
                </a:extLst>
              </a:tr>
              <a:tr h="370840">
                <a:tc>
                  <a:txBody>
                    <a:bodyPr/>
                    <a:lstStyle/>
                    <a:p>
                      <a:r>
                        <a:rPr lang="en-US" dirty="0"/>
                        <a:t>Diastolic BP (mmHg)</a:t>
                      </a:r>
                    </a:p>
                  </a:txBody>
                  <a:tcPr/>
                </a:tc>
                <a:tc>
                  <a:txBody>
                    <a:bodyPr/>
                    <a:lstStyle/>
                    <a:p>
                      <a:r>
                        <a:rPr lang="en-US" dirty="0"/>
                        <a:t>72.50±14.31</a:t>
                      </a:r>
                    </a:p>
                  </a:txBody>
                  <a:tcPr/>
                </a:tc>
                <a:tc>
                  <a:txBody>
                    <a:bodyPr/>
                    <a:lstStyle/>
                    <a:p>
                      <a:r>
                        <a:rPr lang="en-US" dirty="0"/>
                        <a:t>75.04±10.84</a:t>
                      </a:r>
                    </a:p>
                  </a:txBody>
                  <a:tcPr/>
                </a:tc>
                <a:extLst>
                  <a:ext uri="{0D108BD9-81ED-4DB2-BD59-A6C34878D82A}">
                    <a16:rowId xmlns:a16="http://schemas.microsoft.com/office/drawing/2014/main" val="3885170551"/>
                  </a:ext>
                </a:extLst>
              </a:tr>
              <a:tr h="370840">
                <a:tc>
                  <a:txBody>
                    <a:bodyPr/>
                    <a:lstStyle/>
                    <a:p>
                      <a:r>
                        <a:rPr lang="en-US" dirty="0"/>
                        <a:t>% of Hypertension</a:t>
                      </a:r>
                    </a:p>
                  </a:txBody>
                  <a:tcPr/>
                </a:tc>
                <a:tc>
                  <a:txBody>
                    <a:bodyPr/>
                    <a:lstStyle/>
                    <a:p>
                      <a:r>
                        <a:rPr lang="en-US" dirty="0"/>
                        <a:t>92.41</a:t>
                      </a:r>
                    </a:p>
                  </a:txBody>
                  <a:tcPr/>
                </a:tc>
                <a:tc>
                  <a:txBody>
                    <a:bodyPr/>
                    <a:lstStyle/>
                    <a:p>
                      <a:r>
                        <a:rPr lang="en-US" dirty="0"/>
                        <a:t>72.73***</a:t>
                      </a:r>
                    </a:p>
                  </a:txBody>
                  <a:tcPr/>
                </a:tc>
                <a:extLst>
                  <a:ext uri="{0D108BD9-81ED-4DB2-BD59-A6C34878D82A}">
                    <a16:rowId xmlns:a16="http://schemas.microsoft.com/office/drawing/2014/main" val="1019514168"/>
                  </a:ext>
                </a:extLst>
              </a:tr>
              <a:tr h="370840">
                <a:tc>
                  <a:txBody>
                    <a:bodyPr/>
                    <a:lstStyle/>
                    <a:p>
                      <a:r>
                        <a:rPr lang="en-US" dirty="0"/>
                        <a:t>Ankle Branchial Index</a:t>
                      </a:r>
                    </a:p>
                  </a:txBody>
                  <a:tcPr/>
                </a:tc>
                <a:tc>
                  <a:txBody>
                    <a:bodyPr/>
                    <a:lstStyle/>
                    <a:p>
                      <a:r>
                        <a:rPr lang="en-US" dirty="0"/>
                        <a:t>1.17±0.18</a:t>
                      </a:r>
                    </a:p>
                  </a:txBody>
                  <a:tcPr/>
                </a:tc>
                <a:tc>
                  <a:txBody>
                    <a:bodyPr/>
                    <a:lstStyle/>
                    <a:p>
                      <a:r>
                        <a:rPr lang="en-US" dirty="0"/>
                        <a:t>1.25±0.14***</a:t>
                      </a:r>
                    </a:p>
                  </a:txBody>
                  <a:tcPr/>
                </a:tc>
                <a:extLst>
                  <a:ext uri="{0D108BD9-81ED-4DB2-BD59-A6C34878D82A}">
                    <a16:rowId xmlns:a16="http://schemas.microsoft.com/office/drawing/2014/main" val="1439319960"/>
                  </a:ext>
                </a:extLst>
              </a:tr>
              <a:tr h="370840">
                <a:tc>
                  <a:txBody>
                    <a:bodyPr/>
                    <a:lstStyle/>
                    <a:p>
                      <a:r>
                        <a:rPr lang="en-US" dirty="0"/>
                        <a:t>Fasting plasma glucose (mg/dL)</a:t>
                      </a:r>
                    </a:p>
                  </a:txBody>
                  <a:tcPr/>
                </a:tc>
                <a:tc>
                  <a:txBody>
                    <a:bodyPr/>
                    <a:lstStyle/>
                    <a:p>
                      <a:r>
                        <a:rPr lang="en-US" dirty="0"/>
                        <a:t>117.15±55.31</a:t>
                      </a:r>
                    </a:p>
                  </a:txBody>
                  <a:tcPr/>
                </a:tc>
                <a:tc>
                  <a:txBody>
                    <a:bodyPr/>
                    <a:lstStyle/>
                    <a:p>
                      <a:r>
                        <a:rPr lang="en-US" dirty="0"/>
                        <a:t>105.10±31.60</a:t>
                      </a:r>
                    </a:p>
                  </a:txBody>
                  <a:tcPr/>
                </a:tc>
                <a:extLst>
                  <a:ext uri="{0D108BD9-81ED-4DB2-BD59-A6C34878D82A}">
                    <a16:rowId xmlns:a16="http://schemas.microsoft.com/office/drawing/2014/main" val="448794835"/>
                  </a:ext>
                </a:extLst>
              </a:tr>
              <a:tr h="370840">
                <a:tc>
                  <a:txBody>
                    <a:bodyPr/>
                    <a:lstStyle/>
                    <a:p>
                      <a:r>
                        <a:rPr lang="en-US" dirty="0"/>
                        <a:t>HbA1C  (%)</a:t>
                      </a:r>
                    </a:p>
                  </a:txBody>
                  <a:tcPr/>
                </a:tc>
                <a:tc>
                  <a:txBody>
                    <a:bodyPr/>
                    <a:lstStyle/>
                    <a:p>
                      <a:r>
                        <a:rPr lang="en-US" dirty="0"/>
                        <a:t>6.64±1.50</a:t>
                      </a:r>
                    </a:p>
                  </a:txBody>
                  <a:tcPr/>
                </a:tc>
                <a:tc>
                  <a:txBody>
                    <a:bodyPr/>
                    <a:lstStyle/>
                    <a:p>
                      <a:r>
                        <a:rPr lang="en-US" dirty="0"/>
                        <a:t>6.18±1.22</a:t>
                      </a:r>
                    </a:p>
                  </a:txBody>
                  <a:tcPr/>
                </a:tc>
                <a:extLst>
                  <a:ext uri="{0D108BD9-81ED-4DB2-BD59-A6C34878D82A}">
                    <a16:rowId xmlns:a16="http://schemas.microsoft.com/office/drawing/2014/main" val="2722665048"/>
                  </a:ext>
                </a:extLst>
              </a:tr>
              <a:tr h="370840">
                <a:tc>
                  <a:txBody>
                    <a:bodyPr/>
                    <a:lstStyle/>
                    <a:p>
                      <a:r>
                        <a:rPr lang="en-US" dirty="0"/>
                        <a:t>Fasting insulin(</a:t>
                      </a:r>
                      <a:r>
                        <a:rPr lang="en-US" dirty="0" err="1"/>
                        <a:t>ui</a:t>
                      </a:r>
                      <a:r>
                        <a:rPr lang="en-US" dirty="0"/>
                        <a:t>/ml)</a:t>
                      </a:r>
                    </a:p>
                  </a:txBody>
                  <a:tcPr/>
                </a:tc>
                <a:tc>
                  <a:txBody>
                    <a:bodyPr/>
                    <a:lstStyle/>
                    <a:p>
                      <a:r>
                        <a:rPr lang="en-US" dirty="0"/>
                        <a:t>11.88±7.59 </a:t>
                      </a:r>
                    </a:p>
                  </a:txBody>
                  <a:tcPr/>
                </a:tc>
                <a:tc>
                  <a:txBody>
                    <a:bodyPr/>
                    <a:lstStyle/>
                    <a:p>
                      <a:r>
                        <a:rPr lang="en-US" dirty="0"/>
                        <a:t>14.22±11.27</a:t>
                      </a:r>
                    </a:p>
                  </a:txBody>
                  <a:tcPr/>
                </a:tc>
                <a:extLst>
                  <a:ext uri="{0D108BD9-81ED-4DB2-BD59-A6C34878D82A}">
                    <a16:rowId xmlns:a16="http://schemas.microsoft.com/office/drawing/2014/main" val="978037433"/>
                  </a:ext>
                </a:extLst>
              </a:tr>
            </a:tbl>
          </a:graphicData>
        </a:graphic>
      </p:graphicFrame>
      <p:sp>
        <p:nvSpPr>
          <p:cNvPr id="10" name="TextBox 9">
            <a:extLst>
              <a:ext uri="{FF2B5EF4-FFF2-40B4-BE49-F238E27FC236}">
                <a16:creationId xmlns:a16="http://schemas.microsoft.com/office/drawing/2014/main" id="{4D5A84D9-4B14-4FA4-B063-3A50853485D5}"/>
              </a:ext>
            </a:extLst>
          </p:cNvPr>
          <p:cNvSpPr txBox="1"/>
          <p:nvPr/>
        </p:nvSpPr>
        <p:spPr>
          <a:xfrm>
            <a:off x="7248939" y="6460571"/>
            <a:ext cx="3684104" cy="369332"/>
          </a:xfrm>
          <a:prstGeom prst="rect">
            <a:avLst/>
          </a:prstGeom>
          <a:noFill/>
        </p:spPr>
        <p:txBody>
          <a:bodyPr wrap="square" rtlCol="0">
            <a:spAutoFit/>
          </a:bodyPr>
          <a:lstStyle/>
          <a:p>
            <a:r>
              <a:rPr lang="en-US" dirty="0"/>
              <a:t>* p&lt;0.05, ** p&lt;0.01, *** p&lt;0.001</a:t>
            </a:r>
          </a:p>
        </p:txBody>
      </p:sp>
    </p:spTree>
    <p:extLst>
      <p:ext uri="{BB962C8B-B14F-4D97-AF65-F5344CB8AC3E}">
        <p14:creationId xmlns:p14="http://schemas.microsoft.com/office/powerpoint/2010/main" val="250674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97CD-E149-4B52-AA56-C64E4B2F5BC9}"/>
              </a:ext>
            </a:extLst>
          </p:cNvPr>
          <p:cNvSpPr>
            <a:spLocks noGrp="1"/>
          </p:cNvSpPr>
          <p:nvPr>
            <p:ph type="title"/>
          </p:nvPr>
        </p:nvSpPr>
        <p:spPr>
          <a:xfrm>
            <a:off x="838200" y="245857"/>
            <a:ext cx="10515600" cy="708301"/>
          </a:xfrm>
        </p:spPr>
        <p:txBody>
          <a:bodyPr>
            <a:normAutofit/>
          </a:bodyPr>
          <a:lstStyle/>
          <a:p>
            <a:r>
              <a:rPr lang="en-US" sz="2000" b="1" dirty="0"/>
              <a:t>Overview Difference Between Stroke and Non-stroke participants II</a:t>
            </a:r>
          </a:p>
        </p:txBody>
      </p:sp>
      <p:graphicFrame>
        <p:nvGraphicFramePr>
          <p:cNvPr id="8" name="Table 8">
            <a:extLst>
              <a:ext uri="{FF2B5EF4-FFF2-40B4-BE49-F238E27FC236}">
                <a16:creationId xmlns:a16="http://schemas.microsoft.com/office/drawing/2014/main" id="{17CD8748-5241-44D4-B578-A6885EE59291}"/>
              </a:ext>
            </a:extLst>
          </p:cNvPr>
          <p:cNvGraphicFramePr>
            <a:graphicFrameLocks noGrp="1"/>
          </p:cNvGraphicFramePr>
          <p:nvPr>
            <p:ph idx="1"/>
          </p:nvPr>
        </p:nvGraphicFramePr>
        <p:xfrm>
          <a:off x="838200" y="964231"/>
          <a:ext cx="10162602" cy="5562600"/>
        </p:xfrm>
        <a:graphic>
          <a:graphicData uri="http://schemas.openxmlformats.org/drawingml/2006/table">
            <a:tbl>
              <a:tblPr firstRow="1" bandRow="1">
                <a:tableStyleId>{5C22544A-7EE6-4342-B048-85BDC9FD1C3A}</a:tableStyleId>
              </a:tblPr>
              <a:tblGrid>
                <a:gridCol w="3322983">
                  <a:extLst>
                    <a:ext uri="{9D8B030D-6E8A-4147-A177-3AD203B41FA5}">
                      <a16:colId xmlns:a16="http://schemas.microsoft.com/office/drawing/2014/main" val="3457314465"/>
                    </a:ext>
                  </a:extLst>
                </a:gridCol>
                <a:gridCol w="3334420">
                  <a:extLst>
                    <a:ext uri="{9D8B030D-6E8A-4147-A177-3AD203B41FA5}">
                      <a16:colId xmlns:a16="http://schemas.microsoft.com/office/drawing/2014/main" val="2630141504"/>
                    </a:ext>
                  </a:extLst>
                </a:gridCol>
                <a:gridCol w="3505199">
                  <a:extLst>
                    <a:ext uri="{9D8B030D-6E8A-4147-A177-3AD203B41FA5}">
                      <a16:colId xmlns:a16="http://schemas.microsoft.com/office/drawing/2014/main" val="3227343040"/>
                    </a:ext>
                  </a:extLst>
                </a:gridCol>
              </a:tblGrid>
              <a:tr h="370840">
                <a:tc>
                  <a:txBody>
                    <a:bodyPr/>
                    <a:lstStyle/>
                    <a:p>
                      <a:endParaRPr lang="en-US"/>
                    </a:p>
                  </a:txBody>
                  <a:tcPr/>
                </a:tc>
                <a:tc>
                  <a:txBody>
                    <a:bodyPr/>
                    <a:lstStyle/>
                    <a:p>
                      <a:r>
                        <a:rPr lang="en-US" dirty="0"/>
                        <a:t>Stroke</a:t>
                      </a:r>
                    </a:p>
                  </a:txBody>
                  <a:tcPr/>
                </a:tc>
                <a:tc>
                  <a:txBody>
                    <a:bodyPr/>
                    <a:lstStyle/>
                    <a:p>
                      <a:r>
                        <a:rPr lang="en-US" dirty="0"/>
                        <a:t>Non-stroke</a:t>
                      </a:r>
                    </a:p>
                  </a:txBody>
                  <a:tcPr/>
                </a:tc>
                <a:extLst>
                  <a:ext uri="{0D108BD9-81ED-4DB2-BD59-A6C34878D82A}">
                    <a16:rowId xmlns:a16="http://schemas.microsoft.com/office/drawing/2014/main" val="3636366779"/>
                  </a:ext>
                </a:extLst>
              </a:tr>
              <a:tr h="370840">
                <a:tc>
                  <a:txBody>
                    <a:bodyPr/>
                    <a:lstStyle/>
                    <a:p>
                      <a:r>
                        <a:rPr lang="en-US" dirty="0"/>
                        <a:t>HOMA_B</a:t>
                      </a:r>
                    </a:p>
                  </a:txBody>
                  <a:tcPr/>
                </a:tc>
                <a:tc>
                  <a:txBody>
                    <a:bodyPr/>
                    <a:lstStyle/>
                    <a:p>
                      <a:r>
                        <a:rPr lang="en-US" dirty="0"/>
                        <a:t>188.32±105.74</a:t>
                      </a:r>
                    </a:p>
                  </a:txBody>
                  <a:tcPr/>
                </a:tc>
                <a:tc>
                  <a:txBody>
                    <a:bodyPr/>
                    <a:lstStyle/>
                    <a:p>
                      <a:r>
                        <a:rPr lang="en-US" dirty="0"/>
                        <a:t>226.70±128.46* </a:t>
                      </a:r>
                    </a:p>
                  </a:txBody>
                  <a:tcPr/>
                </a:tc>
                <a:extLst>
                  <a:ext uri="{0D108BD9-81ED-4DB2-BD59-A6C34878D82A}">
                    <a16:rowId xmlns:a16="http://schemas.microsoft.com/office/drawing/2014/main" val="410172778"/>
                  </a:ext>
                </a:extLst>
              </a:tr>
              <a:tr h="370840">
                <a:tc>
                  <a:txBody>
                    <a:bodyPr/>
                    <a:lstStyle/>
                    <a:p>
                      <a:r>
                        <a:rPr lang="en-US" dirty="0"/>
                        <a:t>HOMA_IR</a:t>
                      </a:r>
                    </a:p>
                  </a:txBody>
                  <a:tcPr/>
                </a:tc>
                <a:tc>
                  <a:txBody>
                    <a:bodyPr/>
                    <a:lstStyle/>
                    <a:p>
                      <a:r>
                        <a:rPr lang="en-US" dirty="0"/>
                        <a:t> 2.61±2.14</a:t>
                      </a:r>
                    </a:p>
                  </a:txBody>
                  <a:tcPr/>
                </a:tc>
                <a:tc>
                  <a:txBody>
                    <a:bodyPr/>
                    <a:lstStyle/>
                    <a:p>
                      <a:r>
                        <a:rPr lang="en-US" dirty="0"/>
                        <a:t>3.02±2.13</a:t>
                      </a:r>
                    </a:p>
                  </a:txBody>
                  <a:tcPr/>
                </a:tc>
                <a:extLst>
                  <a:ext uri="{0D108BD9-81ED-4DB2-BD59-A6C34878D82A}">
                    <a16:rowId xmlns:a16="http://schemas.microsoft.com/office/drawing/2014/main" val="2087310859"/>
                  </a:ext>
                </a:extLst>
              </a:tr>
              <a:tr h="370840">
                <a:tc>
                  <a:txBody>
                    <a:bodyPr/>
                    <a:lstStyle/>
                    <a:p>
                      <a:r>
                        <a:rPr lang="en-US" dirty="0"/>
                        <a:t>% Diabetes</a:t>
                      </a:r>
                    </a:p>
                  </a:txBody>
                  <a:tcPr/>
                </a:tc>
                <a:tc>
                  <a:txBody>
                    <a:bodyPr/>
                    <a:lstStyle/>
                    <a:p>
                      <a:r>
                        <a:rPr lang="en-US" dirty="0"/>
                        <a:t>50.63</a:t>
                      </a:r>
                    </a:p>
                  </a:txBody>
                  <a:tcPr/>
                </a:tc>
                <a:tc>
                  <a:txBody>
                    <a:bodyPr/>
                    <a:lstStyle/>
                    <a:p>
                      <a:r>
                        <a:rPr lang="en-US" dirty="0"/>
                        <a:t>30.60*</a:t>
                      </a:r>
                    </a:p>
                  </a:txBody>
                  <a:tcPr/>
                </a:tc>
                <a:extLst>
                  <a:ext uri="{0D108BD9-81ED-4DB2-BD59-A6C34878D82A}">
                    <a16:rowId xmlns:a16="http://schemas.microsoft.com/office/drawing/2014/main" val="2300599837"/>
                  </a:ext>
                </a:extLst>
              </a:tr>
              <a:tr h="370840">
                <a:tc>
                  <a:txBody>
                    <a:bodyPr/>
                    <a:lstStyle/>
                    <a:p>
                      <a:r>
                        <a:rPr lang="en-US" dirty="0"/>
                        <a:t>Fasting LDL (mg/dL)</a:t>
                      </a:r>
                    </a:p>
                  </a:txBody>
                  <a:tcPr/>
                </a:tc>
                <a:tc>
                  <a:txBody>
                    <a:bodyPr/>
                    <a:lstStyle/>
                    <a:p>
                      <a:r>
                        <a:rPr lang="en-US" dirty="0"/>
                        <a:t>127.65±46.63</a:t>
                      </a:r>
                    </a:p>
                  </a:txBody>
                  <a:tcPr/>
                </a:tc>
                <a:tc>
                  <a:txBody>
                    <a:bodyPr/>
                    <a:lstStyle/>
                    <a:p>
                      <a:r>
                        <a:rPr lang="en-US" dirty="0"/>
                        <a:t>119.57±35.67*</a:t>
                      </a:r>
                    </a:p>
                  </a:txBody>
                  <a:tcPr/>
                </a:tc>
                <a:extLst>
                  <a:ext uri="{0D108BD9-81ED-4DB2-BD59-A6C34878D82A}">
                    <a16:rowId xmlns:a16="http://schemas.microsoft.com/office/drawing/2014/main" val="843970088"/>
                  </a:ext>
                </a:extLst>
              </a:tr>
              <a:tr h="370840">
                <a:tc>
                  <a:txBody>
                    <a:bodyPr/>
                    <a:lstStyle/>
                    <a:p>
                      <a:r>
                        <a:rPr lang="en-US" dirty="0"/>
                        <a:t>Fasting HDL (mg/dL)</a:t>
                      </a:r>
                    </a:p>
                  </a:txBody>
                  <a:tcPr/>
                </a:tc>
                <a:tc>
                  <a:txBody>
                    <a:bodyPr/>
                    <a:lstStyle/>
                    <a:p>
                      <a:r>
                        <a:rPr lang="en-US" dirty="0"/>
                        <a:t>56.71±15.80</a:t>
                      </a:r>
                    </a:p>
                  </a:txBody>
                  <a:tcPr/>
                </a:tc>
                <a:tc>
                  <a:txBody>
                    <a:bodyPr/>
                    <a:lstStyle/>
                    <a:p>
                      <a:r>
                        <a:rPr lang="en-US" dirty="0"/>
                        <a:t>57.58±15.82</a:t>
                      </a:r>
                    </a:p>
                  </a:txBody>
                  <a:tcPr/>
                </a:tc>
                <a:extLst>
                  <a:ext uri="{0D108BD9-81ED-4DB2-BD59-A6C34878D82A}">
                    <a16:rowId xmlns:a16="http://schemas.microsoft.com/office/drawing/2014/main" val="121256572"/>
                  </a:ext>
                </a:extLst>
              </a:tr>
              <a:tr h="370840">
                <a:tc>
                  <a:txBody>
                    <a:bodyPr/>
                    <a:lstStyle/>
                    <a:p>
                      <a:r>
                        <a:rPr lang="en-US" dirty="0"/>
                        <a:t>Fasting Triglyceride (mg/dL)</a:t>
                      </a:r>
                    </a:p>
                  </a:txBody>
                  <a:tcPr/>
                </a:tc>
                <a:tc>
                  <a:txBody>
                    <a:bodyPr/>
                    <a:lstStyle/>
                    <a:p>
                      <a:r>
                        <a:rPr lang="en-US" dirty="0"/>
                        <a:t>120.59±75.28</a:t>
                      </a:r>
                    </a:p>
                  </a:txBody>
                  <a:tcPr/>
                </a:tc>
                <a:tc>
                  <a:txBody>
                    <a:bodyPr/>
                    <a:lstStyle/>
                    <a:p>
                      <a:r>
                        <a:rPr lang="en-US" dirty="0"/>
                        <a:t>98.63±56.35*</a:t>
                      </a:r>
                    </a:p>
                  </a:txBody>
                  <a:tcPr/>
                </a:tc>
                <a:extLst>
                  <a:ext uri="{0D108BD9-81ED-4DB2-BD59-A6C34878D82A}">
                    <a16:rowId xmlns:a16="http://schemas.microsoft.com/office/drawing/2014/main" val="4202300084"/>
                  </a:ext>
                </a:extLst>
              </a:tr>
              <a:tr h="370840">
                <a:tc>
                  <a:txBody>
                    <a:bodyPr/>
                    <a:lstStyle/>
                    <a:p>
                      <a:r>
                        <a:rPr lang="en-US" dirty="0"/>
                        <a:t>Fasting Total Cholesterol (mg/dL)</a:t>
                      </a:r>
                    </a:p>
                  </a:txBody>
                  <a:tcPr/>
                </a:tc>
                <a:tc>
                  <a:txBody>
                    <a:bodyPr/>
                    <a:lstStyle/>
                    <a:p>
                      <a:r>
                        <a:rPr lang="en-US" dirty="0"/>
                        <a:t>208.18±53.35</a:t>
                      </a:r>
                    </a:p>
                  </a:txBody>
                  <a:tcPr/>
                </a:tc>
                <a:tc>
                  <a:txBody>
                    <a:bodyPr/>
                    <a:lstStyle/>
                    <a:p>
                      <a:r>
                        <a:rPr lang="en-US" dirty="0"/>
                        <a:t>196.72±39.53</a:t>
                      </a:r>
                    </a:p>
                  </a:txBody>
                  <a:tcPr/>
                </a:tc>
                <a:extLst>
                  <a:ext uri="{0D108BD9-81ED-4DB2-BD59-A6C34878D82A}">
                    <a16:rowId xmlns:a16="http://schemas.microsoft.com/office/drawing/2014/main" val="830412725"/>
                  </a:ext>
                </a:extLst>
              </a:tr>
              <a:tr h="370840">
                <a:tc>
                  <a:txBody>
                    <a:bodyPr/>
                    <a:lstStyle/>
                    <a:p>
                      <a:r>
                        <a:rPr lang="en-US" dirty="0" err="1"/>
                        <a:t>hsCRP</a:t>
                      </a:r>
                      <a:r>
                        <a:rPr lang="en-US" dirty="0"/>
                        <a:t> (mg/dL)</a:t>
                      </a:r>
                    </a:p>
                  </a:txBody>
                  <a:tcPr/>
                </a:tc>
                <a:tc>
                  <a:txBody>
                    <a:bodyPr/>
                    <a:lstStyle/>
                    <a:p>
                      <a:r>
                        <a:rPr lang="en-US" dirty="0"/>
                        <a:t>0.67±0.95</a:t>
                      </a:r>
                    </a:p>
                  </a:txBody>
                  <a:tcPr/>
                </a:tc>
                <a:tc>
                  <a:txBody>
                    <a:bodyPr/>
                    <a:lstStyle/>
                    <a:p>
                      <a:r>
                        <a:rPr lang="en-US" dirty="0"/>
                        <a:t>0.56±0.93</a:t>
                      </a:r>
                    </a:p>
                  </a:txBody>
                  <a:tcPr/>
                </a:tc>
                <a:extLst>
                  <a:ext uri="{0D108BD9-81ED-4DB2-BD59-A6C34878D82A}">
                    <a16:rowId xmlns:a16="http://schemas.microsoft.com/office/drawing/2014/main" val="3179134587"/>
                  </a:ext>
                </a:extLst>
              </a:tr>
              <a:tr h="370840">
                <a:tc>
                  <a:txBody>
                    <a:bodyPr/>
                    <a:lstStyle/>
                    <a:p>
                      <a:r>
                        <a:rPr lang="en-US" dirty="0"/>
                        <a:t>Serum e-selectin (ng/mL)</a:t>
                      </a:r>
                    </a:p>
                  </a:txBody>
                  <a:tcPr/>
                </a:tc>
                <a:tc>
                  <a:txBody>
                    <a:bodyPr/>
                    <a:lstStyle/>
                    <a:p>
                      <a:r>
                        <a:rPr lang="en-US" dirty="0"/>
                        <a:t>45.50±21.72</a:t>
                      </a:r>
                    </a:p>
                  </a:txBody>
                  <a:tcPr/>
                </a:tc>
                <a:tc>
                  <a:txBody>
                    <a:bodyPr/>
                    <a:lstStyle/>
                    <a:p>
                      <a:r>
                        <a:rPr lang="en-US" dirty="0"/>
                        <a:t>43.51±19.82</a:t>
                      </a:r>
                    </a:p>
                  </a:txBody>
                  <a:tcPr/>
                </a:tc>
                <a:extLst>
                  <a:ext uri="{0D108BD9-81ED-4DB2-BD59-A6C34878D82A}">
                    <a16:rowId xmlns:a16="http://schemas.microsoft.com/office/drawing/2014/main" val="3885170551"/>
                  </a:ext>
                </a:extLst>
              </a:tr>
              <a:tr h="370840">
                <a:tc>
                  <a:txBody>
                    <a:bodyPr/>
                    <a:lstStyle/>
                    <a:p>
                      <a:r>
                        <a:rPr lang="en-US" dirty="0"/>
                        <a:t>Plasma p-selectin (ng/mL)</a:t>
                      </a:r>
                    </a:p>
                  </a:txBody>
                  <a:tcPr/>
                </a:tc>
                <a:tc>
                  <a:txBody>
                    <a:bodyPr/>
                    <a:lstStyle/>
                    <a:p>
                      <a:r>
                        <a:rPr lang="en-US" dirty="0"/>
                        <a:t>36.09±12.15</a:t>
                      </a:r>
                    </a:p>
                  </a:txBody>
                  <a:tcPr/>
                </a:tc>
                <a:tc>
                  <a:txBody>
                    <a:bodyPr/>
                    <a:lstStyle/>
                    <a:p>
                      <a:r>
                        <a:rPr lang="en-US" dirty="0"/>
                        <a:t>33.54±11.24</a:t>
                      </a:r>
                    </a:p>
                  </a:txBody>
                  <a:tcPr/>
                </a:tc>
                <a:extLst>
                  <a:ext uri="{0D108BD9-81ED-4DB2-BD59-A6C34878D82A}">
                    <a16:rowId xmlns:a16="http://schemas.microsoft.com/office/drawing/2014/main" val="1019514168"/>
                  </a:ext>
                </a:extLst>
              </a:tr>
              <a:tr h="370840">
                <a:tc>
                  <a:txBody>
                    <a:bodyPr/>
                    <a:lstStyle/>
                    <a:p>
                      <a:r>
                        <a:rPr lang="en-US" dirty="0"/>
                        <a:t>Serum cortisol (ug/dL)</a:t>
                      </a:r>
                    </a:p>
                  </a:txBody>
                  <a:tcPr/>
                </a:tc>
                <a:tc>
                  <a:txBody>
                    <a:bodyPr/>
                    <a:lstStyle/>
                    <a:p>
                      <a:r>
                        <a:rPr lang="en-US" dirty="0"/>
                        <a:t>10.66±3.68</a:t>
                      </a:r>
                    </a:p>
                  </a:txBody>
                  <a:tcPr/>
                </a:tc>
                <a:tc>
                  <a:txBody>
                    <a:bodyPr/>
                    <a:lstStyle/>
                    <a:p>
                      <a:r>
                        <a:rPr lang="en-US" dirty="0"/>
                        <a:t>9.52±3.90**</a:t>
                      </a:r>
                    </a:p>
                  </a:txBody>
                  <a:tcPr/>
                </a:tc>
                <a:extLst>
                  <a:ext uri="{0D108BD9-81ED-4DB2-BD59-A6C34878D82A}">
                    <a16:rowId xmlns:a16="http://schemas.microsoft.com/office/drawing/2014/main" val="1439319960"/>
                  </a:ext>
                </a:extLst>
              </a:tr>
              <a:tr h="370840">
                <a:tc>
                  <a:txBody>
                    <a:bodyPr/>
                    <a:lstStyle/>
                    <a:p>
                      <a:r>
                        <a:rPr lang="en-US" dirty="0"/>
                        <a:t>eGFR </a:t>
                      </a:r>
                      <a:r>
                        <a:rPr lang="en-US" dirty="0" err="1"/>
                        <a:t>mdrd</a:t>
                      </a:r>
                      <a:r>
                        <a:rPr lang="en-US" dirty="0"/>
                        <a:t>(ml/min/1.73m2)</a:t>
                      </a:r>
                    </a:p>
                  </a:txBody>
                  <a:tcPr/>
                </a:tc>
                <a:tc>
                  <a:txBody>
                    <a:bodyPr/>
                    <a:lstStyle/>
                    <a:p>
                      <a:r>
                        <a:rPr lang="en-US" dirty="0"/>
                        <a:t>74.64±25.52</a:t>
                      </a:r>
                    </a:p>
                  </a:txBody>
                  <a:tcPr/>
                </a:tc>
                <a:tc>
                  <a:txBody>
                    <a:bodyPr/>
                    <a:lstStyle/>
                    <a:p>
                      <a:r>
                        <a:rPr lang="en-US" dirty="0"/>
                        <a:t>85.94±23.81***</a:t>
                      </a:r>
                    </a:p>
                  </a:txBody>
                  <a:tcPr/>
                </a:tc>
                <a:extLst>
                  <a:ext uri="{0D108BD9-81ED-4DB2-BD59-A6C34878D82A}">
                    <a16:rowId xmlns:a16="http://schemas.microsoft.com/office/drawing/2014/main" val="448794835"/>
                  </a:ext>
                </a:extLst>
              </a:tr>
              <a:tr h="370840">
                <a:tc>
                  <a:txBody>
                    <a:bodyPr/>
                    <a:lstStyle/>
                    <a:p>
                      <a:r>
                        <a:rPr lang="en-US" dirty="0" err="1"/>
                        <a:t>eGFRckdepi</a:t>
                      </a:r>
                      <a:r>
                        <a:rPr lang="en-US" dirty="0"/>
                        <a:t>(ml/min/1.73m2) </a:t>
                      </a:r>
                    </a:p>
                  </a:txBody>
                  <a:tcPr/>
                </a:tc>
                <a:tc>
                  <a:txBody>
                    <a:bodyPr/>
                    <a:lstStyle/>
                    <a:p>
                      <a:r>
                        <a:rPr lang="en-US" dirty="0"/>
                        <a:t>72.43±24.67</a:t>
                      </a:r>
                    </a:p>
                  </a:txBody>
                  <a:tcPr/>
                </a:tc>
                <a:tc>
                  <a:txBody>
                    <a:bodyPr/>
                    <a:lstStyle/>
                    <a:p>
                      <a:r>
                        <a:rPr lang="en-US" dirty="0"/>
                        <a:t>86.59±22.91***</a:t>
                      </a:r>
                    </a:p>
                  </a:txBody>
                  <a:tcPr/>
                </a:tc>
                <a:extLst>
                  <a:ext uri="{0D108BD9-81ED-4DB2-BD59-A6C34878D82A}">
                    <a16:rowId xmlns:a16="http://schemas.microsoft.com/office/drawing/2014/main" val="272266504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78037433"/>
                  </a:ext>
                </a:extLst>
              </a:tr>
            </a:tbl>
          </a:graphicData>
        </a:graphic>
      </p:graphicFrame>
      <p:sp>
        <p:nvSpPr>
          <p:cNvPr id="10" name="TextBox 9">
            <a:extLst>
              <a:ext uri="{FF2B5EF4-FFF2-40B4-BE49-F238E27FC236}">
                <a16:creationId xmlns:a16="http://schemas.microsoft.com/office/drawing/2014/main" id="{4D5A84D9-4B14-4FA4-B063-3A50853485D5}"/>
              </a:ext>
            </a:extLst>
          </p:cNvPr>
          <p:cNvSpPr txBox="1"/>
          <p:nvPr/>
        </p:nvSpPr>
        <p:spPr>
          <a:xfrm>
            <a:off x="7248939" y="6460571"/>
            <a:ext cx="3684104" cy="369332"/>
          </a:xfrm>
          <a:prstGeom prst="rect">
            <a:avLst/>
          </a:prstGeom>
          <a:noFill/>
        </p:spPr>
        <p:txBody>
          <a:bodyPr wrap="square" rtlCol="0">
            <a:spAutoFit/>
          </a:bodyPr>
          <a:lstStyle/>
          <a:p>
            <a:r>
              <a:rPr lang="en-US" dirty="0"/>
              <a:t>* p&lt;0.05, ** p&lt;0.01, *** p&lt;0.001</a:t>
            </a:r>
          </a:p>
        </p:txBody>
      </p:sp>
    </p:spTree>
    <p:extLst>
      <p:ext uri="{BB962C8B-B14F-4D97-AF65-F5344CB8AC3E}">
        <p14:creationId xmlns:p14="http://schemas.microsoft.com/office/powerpoint/2010/main" val="305033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536</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association of C-reactive protein and incidence of stroke in African American population of Jackson Heart Study </vt:lpstr>
      <vt:lpstr>Stroke among top 10 leading causes of death</vt:lpstr>
      <vt:lpstr>Risk Scores fit for CHD, but not for stroke</vt:lpstr>
      <vt:lpstr>Framingham            ARIC               JHS</vt:lpstr>
      <vt:lpstr>PowerPoint Presentation</vt:lpstr>
      <vt:lpstr>PowerPoint Presentation</vt:lpstr>
      <vt:lpstr>DATA EXPLORATION</vt:lpstr>
      <vt:lpstr>Overview Difference Between Stroke and Non-stroke participants I</vt:lpstr>
      <vt:lpstr>Overview Difference Between Stroke and Non-stroke participants II</vt:lpstr>
      <vt:lpstr>Anova of Cox Model</vt:lpstr>
      <vt:lpstr>Survive Curve of Cox Model with 95% CI</vt:lpstr>
      <vt:lpstr>Weibull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association of C-reactive protein and incidence of stroke in African American population of Jackson Heart Study</dc:title>
  <dc:creator>Jun Pan</dc:creator>
  <cp:lastModifiedBy>Jun Pan</cp:lastModifiedBy>
  <cp:revision>8</cp:revision>
  <dcterms:created xsi:type="dcterms:W3CDTF">2019-09-21T15:41:14Z</dcterms:created>
  <dcterms:modified xsi:type="dcterms:W3CDTF">2019-09-21T19:31:26Z</dcterms:modified>
</cp:coreProperties>
</file>