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63" r:id="rId5"/>
    <p:sldId id="264"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8"/>
  </p:normalViewPr>
  <p:slideViewPr>
    <p:cSldViewPr snapToGrid="0" snapToObjects="1">
      <p:cViewPr>
        <p:scale>
          <a:sx n="99" d="100"/>
          <a:sy n="99" d="100"/>
        </p:scale>
        <p:origin x="1056"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392D6-B9E8-B645-850C-AB9BBA4FE502}" type="datetimeFigureOut">
              <a:rPr lang="en-US" smtClean="0"/>
              <a:t>3/13/22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39F8B7-6C81-C94D-BE3C-E919C00A56D4}" type="slidenum">
              <a:rPr lang="en-US" smtClean="0"/>
              <a:t>‹#›</a:t>
            </a:fld>
            <a:endParaRPr lang="en-US"/>
          </a:p>
        </p:txBody>
      </p:sp>
    </p:spTree>
    <p:extLst>
      <p:ext uri="{BB962C8B-B14F-4D97-AF65-F5344CB8AC3E}">
        <p14:creationId xmlns:p14="http://schemas.microsoft.com/office/powerpoint/2010/main" val="943732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39F8B7-6C81-C94D-BE3C-E919C00A56D4}" type="slidenum">
              <a:rPr lang="en-US" smtClean="0"/>
              <a:t>4</a:t>
            </a:fld>
            <a:endParaRPr lang="en-US"/>
          </a:p>
        </p:txBody>
      </p:sp>
    </p:spTree>
    <p:extLst>
      <p:ext uri="{BB962C8B-B14F-4D97-AF65-F5344CB8AC3E}">
        <p14:creationId xmlns:p14="http://schemas.microsoft.com/office/powerpoint/2010/main" val="1507199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D7B40-B695-7C48-B3D8-56340E1D32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B40F98-5071-E34E-9718-5D0C89891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26973F-0EF6-C144-BEEB-5D17CE1A22AA}"/>
              </a:ext>
            </a:extLst>
          </p:cNvPr>
          <p:cNvSpPr>
            <a:spLocks noGrp="1"/>
          </p:cNvSpPr>
          <p:nvPr>
            <p:ph type="dt" sz="half" idx="10"/>
          </p:nvPr>
        </p:nvSpPr>
        <p:spPr/>
        <p:txBody>
          <a:bodyPr/>
          <a:lstStyle/>
          <a:p>
            <a:fld id="{EBCBCEFD-7707-5A4B-9421-63C891493F2F}" type="datetimeFigureOut">
              <a:rPr lang="en-US" smtClean="0"/>
              <a:t>3/13/22</a:t>
            </a:fld>
            <a:endParaRPr lang="en-US"/>
          </a:p>
        </p:txBody>
      </p:sp>
      <p:sp>
        <p:nvSpPr>
          <p:cNvPr id="5" name="Footer Placeholder 4">
            <a:extLst>
              <a:ext uri="{FF2B5EF4-FFF2-40B4-BE49-F238E27FC236}">
                <a16:creationId xmlns:a16="http://schemas.microsoft.com/office/drawing/2014/main" id="{36717846-C903-A74D-A12C-91A44A198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139122-72D6-124A-B0A3-229DC9A46CC8}"/>
              </a:ext>
            </a:extLst>
          </p:cNvPr>
          <p:cNvSpPr>
            <a:spLocks noGrp="1"/>
          </p:cNvSpPr>
          <p:nvPr>
            <p:ph type="sldNum" sz="quarter" idx="12"/>
          </p:nvPr>
        </p:nvSpPr>
        <p:spPr/>
        <p:txBody>
          <a:bodyPr/>
          <a:lstStyle/>
          <a:p>
            <a:fld id="{E512B80A-15F3-F140-A15E-8C5EC1A38F5E}" type="slidenum">
              <a:rPr lang="en-US" smtClean="0"/>
              <a:t>‹#›</a:t>
            </a:fld>
            <a:endParaRPr lang="en-US"/>
          </a:p>
        </p:txBody>
      </p:sp>
    </p:spTree>
    <p:extLst>
      <p:ext uri="{BB962C8B-B14F-4D97-AF65-F5344CB8AC3E}">
        <p14:creationId xmlns:p14="http://schemas.microsoft.com/office/powerpoint/2010/main" val="386900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189F-6985-5640-AD37-5CB3DE30B9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5AF66F-6DBB-7E46-8CE4-4CF06DBF68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719C4-ED3C-F14C-94F2-BD932F30C0FE}"/>
              </a:ext>
            </a:extLst>
          </p:cNvPr>
          <p:cNvSpPr>
            <a:spLocks noGrp="1"/>
          </p:cNvSpPr>
          <p:nvPr>
            <p:ph type="dt" sz="half" idx="10"/>
          </p:nvPr>
        </p:nvSpPr>
        <p:spPr/>
        <p:txBody>
          <a:bodyPr/>
          <a:lstStyle/>
          <a:p>
            <a:fld id="{EBCBCEFD-7707-5A4B-9421-63C891493F2F}" type="datetimeFigureOut">
              <a:rPr lang="en-US" smtClean="0"/>
              <a:t>3/13/22</a:t>
            </a:fld>
            <a:endParaRPr lang="en-US"/>
          </a:p>
        </p:txBody>
      </p:sp>
      <p:sp>
        <p:nvSpPr>
          <p:cNvPr id="5" name="Footer Placeholder 4">
            <a:extLst>
              <a:ext uri="{FF2B5EF4-FFF2-40B4-BE49-F238E27FC236}">
                <a16:creationId xmlns:a16="http://schemas.microsoft.com/office/drawing/2014/main" id="{BAB2F4A6-6929-CC45-8219-225868307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FEEE0-A873-D74E-9985-0CAFDF9FF034}"/>
              </a:ext>
            </a:extLst>
          </p:cNvPr>
          <p:cNvSpPr>
            <a:spLocks noGrp="1"/>
          </p:cNvSpPr>
          <p:nvPr>
            <p:ph type="sldNum" sz="quarter" idx="12"/>
          </p:nvPr>
        </p:nvSpPr>
        <p:spPr/>
        <p:txBody>
          <a:bodyPr/>
          <a:lstStyle/>
          <a:p>
            <a:fld id="{E512B80A-15F3-F140-A15E-8C5EC1A38F5E}" type="slidenum">
              <a:rPr lang="en-US" smtClean="0"/>
              <a:t>‹#›</a:t>
            </a:fld>
            <a:endParaRPr lang="en-US"/>
          </a:p>
        </p:txBody>
      </p:sp>
    </p:spTree>
    <p:extLst>
      <p:ext uri="{BB962C8B-B14F-4D97-AF65-F5344CB8AC3E}">
        <p14:creationId xmlns:p14="http://schemas.microsoft.com/office/powerpoint/2010/main" val="360222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FBC397-DD9B-8F40-818B-4CE1C59DE7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A07B1C-73E7-AD4B-ABCC-3E1EE410FF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55EE8-D25C-2042-AEAE-D9711711345D}"/>
              </a:ext>
            </a:extLst>
          </p:cNvPr>
          <p:cNvSpPr>
            <a:spLocks noGrp="1"/>
          </p:cNvSpPr>
          <p:nvPr>
            <p:ph type="dt" sz="half" idx="10"/>
          </p:nvPr>
        </p:nvSpPr>
        <p:spPr/>
        <p:txBody>
          <a:bodyPr/>
          <a:lstStyle/>
          <a:p>
            <a:fld id="{EBCBCEFD-7707-5A4B-9421-63C891493F2F}" type="datetimeFigureOut">
              <a:rPr lang="en-US" smtClean="0"/>
              <a:t>3/13/22</a:t>
            </a:fld>
            <a:endParaRPr lang="en-US"/>
          </a:p>
        </p:txBody>
      </p:sp>
      <p:sp>
        <p:nvSpPr>
          <p:cNvPr id="5" name="Footer Placeholder 4">
            <a:extLst>
              <a:ext uri="{FF2B5EF4-FFF2-40B4-BE49-F238E27FC236}">
                <a16:creationId xmlns:a16="http://schemas.microsoft.com/office/drawing/2014/main" id="{71199F24-2F31-2E45-B517-300459B67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B31B3-FB96-7B41-813C-12AF85127CD3}"/>
              </a:ext>
            </a:extLst>
          </p:cNvPr>
          <p:cNvSpPr>
            <a:spLocks noGrp="1"/>
          </p:cNvSpPr>
          <p:nvPr>
            <p:ph type="sldNum" sz="quarter" idx="12"/>
          </p:nvPr>
        </p:nvSpPr>
        <p:spPr/>
        <p:txBody>
          <a:bodyPr/>
          <a:lstStyle/>
          <a:p>
            <a:fld id="{E512B80A-15F3-F140-A15E-8C5EC1A38F5E}" type="slidenum">
              <a:rPr lang="en-US" smtClean="0"/>
              <a:t>‹#›</a:t>
            </a:fld>
            <a:endParaRPr lang="en-US"/>
          </a:p>
        </p:txBody>
      </p:sp>
    </p:spTree>
    <p:extLst>
      <p:ext uri="{BB962C8B-B14F-4D97-AF65-F5344CB8AC3E}">
        <p14:creationId xmlns:p14="http://schemas.microsoft.com/office/powerpoint/2010/main" val="3036679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6D65-EED8-CB42-B35A-B687A40E8F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034DE9-1358-EA4A-9F26-38454C46D2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60959C-13D2-B347-8AC8-93E8F815975F}"/>
              </a:ext>
            </a:extLst>
          </p:cNvPr>
          <p:cNvSpPr>
            <a:spLocks noGrp="1"/>
          </p:cNvSpPr>
          <p:nvPr>
            <p:ph type="dt" sz="half" idx="10"/>
          </p:nvPr>
        </p:nvSpPr>
        <p:spPr/>
        <p:txBody>
          <a:bodyPr/>
          <a:lstStyle/>
          <a:p>
            <a:fld id="{EBCBCEFD-7707-5A4B-9421-63C891493F2F}" type="datetimeFigureOut">
              <a:rPr lang="en-US" smtClean="0"/>
              <a:t>3/13/22</a:t>
            </a:fld>
            <a:endParaRPr lang="en-US"/>
          </a:p>
        </p:txBody>
      </p:sp>
      <p:sp>
        <p:nvSpPr>
          <p:cNvPr id="5" name="Footer Placeholder 4">
            <a:extLst>
              <a:ext uri="{FF2B5EF4-FFF2-40B4-BE49-F238E27FC236}">
                <a16:creationId xmlns:a16="http://schemas.microsoft.com/office/drawing/2014/main" id="{8F58F3A7-253C-164E-BB1D-430307619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967BF-A6D8-0846-BCD9-EB1D901042F9}"/>
              </a:ext>
            </a:extLst>
          </p:cNvPr>
          <p:cNvSpPr>
            <a:spLocks noGrp="1"/>
          </p:cNvSpPr>
          <p:nvPr>
            <p:ph type="sldNum" sz="quarter" idx="12"/>
          </p:nvPr>
        </p:nvSpPr>
        <p:spPr/>
        <p:txBody>
          <a:bodyPr/>
          <a:lstStyle/>
          <a:p>
            <a:fld id="{E512B80A-15F3-F140-A15E-8C5EC1A38F5E}" type="slidenum">
              <a:rPr lang="en-US" smtClean="0"/>
              <a:t>‹#›</a:t>
            </a:fld>
            <a:endParaRPr lang="en-US"/>
          </a:p>
        </p:txBody>
      </p:sp>
    </p:spTree>
    <p:extLst>
      <p:ext uri="{BB962C8B-B14F-4D97-AF65-F5344CB8AC3E}">
        <p14:creationId xmlns:p14="http://schemas.microsoft.com/office/powerpoint/2010/main" val="135000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CA8A-A732-5F4B-9ACB-EEE477A749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F9929E-6CDA-6741-A04D-3DDE35611D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78B563-6D26-B24F-A656-E7A047419D5B}"/>
              </a:ext>
            </a:extLst>
          </p:cNvPr>
          <p:cNvSpPr>
            <a:spLocks noGrp="1"/>
          </p:cNvSpPr>
          <p:nvPr>
            <p:ph type="dt" sz="half" idx="10"/>
          </p:nvPr>
        </p:nvSpPr>
        <p:spPr/>
        <p:txBody>
          <a:bodyPr/>
          <a:lstStyle/>
          <a:p>
            <a:fld id="{EBCBCEFD-7707-5A4B-9421-63C891493F2F}" type="datetimeFigureOut">
              <a:rPr lang="en-US" smtClean="0"/>
              <a:t>3/13/22</a:t>
            </a:fld>
            <a:endParaRPr lang="en-US"/>
          </a:p>
        </p:txBody>
      </p:sp>
      <p:sp>
        <p:nvSpPr>
          <p:cNvPr id="5" name="Footer Placeholder 4">
            <a:extLst>
              <a:ext uri="{FF2B5EF4-FFF2-40B4-BE49-F238E27FC236}">
                <a16:creationId xmlns:a16="http://schemas.microsoft.com/office/drawing/2014/main" id="{E0AA667A-BD53-2443-A0B9-A4A2476DA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CD2F0-1F2F-E54D-822F-8287B6636600}"/>
              </a:ext>
            </a:extLst>
          </p:cNvPr>
          <p:cNvSpPr>
            <a:spLocks noGrp="1"/>
          </p:cNvSpPr>
          <p:nvPr>
            <p:ph type="sldNum" sz="quarter" idx="12"/>
          </p:nvPr>
        </p:nvSpPr>
        <p:spPr/>
        <p:txBody>
          <a:bodyPr/>
          <a:lstStyle/>
          <a:p>
            <a:fld id="{E512B80A-15F3-F140-A15E-8C5EC1A38F5E}" type="slidenum">
              <a:rPr lang="en-US" smtClean="0"/>
              <a:t>‹#›</a:t>
            </a:fld>
            <a:endParaRPr lang="en-US"/>
          </a:p>
        </p:txBody>
      </p:sp>
    </p:spTree>
    <p:extLst>
      <p:ext uri="{BB962C8B-B14F-4D97-AF65-F5344CB8AC3E}">
        <p14:creationId xmlns:p14="http://schemas.microsoft.com/office/powerpoint/2010/main" val="1949204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786C-AC11-6242-ACF5-B8F49991B8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6BF76F-B195-4648-8D37-0C4275983C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A0861B-1CE3-1345-A6B4-8642F89427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84B959-ADD6-5645-8DFA-D3705DF1EFA4}"/>
              </a:ext>
            </a:extLst>
          </p:cNvPr>
          <p:cNvSpPr>
            <a:spLocks noGrp="1"/>
          </p:cNvSpPr>
          <p:nvPr>
            <p:ph type="dt" sz="half" idx="10"/>
          </p:nvPr>
        </p:nvSpPr>
        <p:spPr/>
        <p:txBody>
          <a:bodyPr/>
          <a:lstStyle/>
          <a:p>
            <a:fld id="{EBCBCEFD-7707-5A4B-9421-63C891493F2F}" type="datetimeFigureOut">
              <a:rPr lang="en-US" smtClean="0"/>
              <a:t>3/13/22</a:t>
            </a:fld>
            <a:endParaRPr lang="en-US"/>
          </a:p>
        </p:txBody>
      </p:sp>
      <p:sp>
        <p:nvSpPr>
          <p:cNvPr id="6" name="Footer Placeholder 5">
            <a:extLst>
              <a:ext uri="{FF2B5EF4-FFF2-40B4-BE49-F238E27FC236}">
                <a16:creationId xmlns:a16="http://schemas.microsoft.com/office/drawing/2014/main" id="{00A06336-9F6C-B942-ABE9-1D82DC484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8BDE2B-FB06-D948-ACE9-8176B991FABB}"/>
              </a:ext>
            </a:extLst>
          </p:cNvPr>
          <p:cNvSpPr>
            <a:spLocks noGrp="1"/>
          </p:cNvSpPr>
          <p:nvPr>
            <p:ph type="sldNum" sz="quarter" idx="12"/>
          </p:nvPr>
        </p:nvSpPr>
        <p:spPr/>
        <p:txBody>
          <a:bodyPr/>
          <a:lstStyle/>
          <a:p>
            <a:fld id="{E512B80A-15F3-F140-A15E-8C5EC1A38F5E}" type="slidenum">
              <a:rPr lang="en-US" smtClean="0"/>
              <a:t>‹#›</a:t>
            </a:fld>
            <a:endParaRPr lang="en-US"/>
          </a:p>
        </p:txBody>
      </p:sp>
    </p:spTree>
    <p:extLst>
      <p:ext uri="{BB962C8B-B14F-4D97-AF65-F5344CB8AC3E}">
        <p14:creationId xmlns:p14="http://schemas.microsoft.com/office/powerpoint/2010/main" val="3542810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C7CB-2365-BD41-892C-4B387A9DDA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7E3926-DE67-444F-B3B0-70960E4BB3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CF878-C8DB-6F4F-B422-1296D5A610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01FBB6-5798-F54B-BC3F-06C08F77CF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B8B73B-C30E-6943-B6DA-6348AF6F75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89C5F2-277D-D243-8201-CCF6FABECFBF}"/>
              </a:ext>
            </a:extLst>
          </p:cNvPr>
          <p:cNvSpPr>
            <a:spLocks noGrp="1"/>
          </p:cNvSpPr>
          <p:nvPr>
            <p:ph type="dt" sz="half" idx="10"/>
          </p:nvPr>
        </p:nvSpPr>
        <p:spPr/>
        <p:txBody>
          <a:bodyPr/>
          <a:lstStyle/>
          <a:p>
            <a:fld id="{EBCBCEFD-7707-5A4B-9421-63C891493F2F}" type="datetimeFigureOut">
              <a:rPr lang="en-US" smtClean="0"/>
              <a:t>3/13/22</a:t>
            </a:fld>
            <a:endParaRPr lang="en-US"/>
          </a:p>
        </p:txBody>
      </p:sp>
      <p:sp>
        <p:nvSpPr>
          <p:cNvPr id="8" name="Footer Placeholder 7">
            <a:extLst>
              <a:ext uri="{FF2B5EF4-FFF2-40B4-BE49-F238E27FC236}">
                <a16:creationId xmlns:a16="http://schemas.microsoft.com/office/drawing/2014/main" id="{037855A9-6289-D941-999E-08FC88F120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12B780-970A-524C-8C42-37DBD171F4D9}"/>
              </a:ext>
            </a:extLst>
          </p:cNvPr>
          <p:cNvSpPr>
            <a:spLocks noGrp="1"/>
          </p:cNvSpPr>
          <p:nvPr>
            <p:ph type="sldNum" sz="quarter" idx="12"/>
          </p:nvPr>
        </p:nvSpPr>
        <p:spPr/>
        <p:txBody>
          <a:bodyPr/>
          <a:lstStyle/>
          <a:p>
            <a:fld id="{E512B80A-15F3-F140-A15E-8C5EC1A38F5E}" type="slidenum">
              <a:rPr lang="en-US" smtClean="0"/>
              <a:t>‹#›</a:t>
            </a:fld>
            <a:endParaRPr lang="en-US"/>
          </a:p>
        </p:txBody>
      </p:sp>
    </p:spTree>
    <p:extLst>
      <p:ext uri="{BB962C8B-B14F-4D97-AF65-F5344CB8AC3E}">
        <p14:creationId xmlns:p14="http://schemas.microsoft.com/office/powerpoint/2010/main" val="330796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820E-1D8B-314C-AE0E-E1A99A0C0F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3FAAF2-7AE7-D743-8639-A807E614A335}"/>
              </a:ext>
            </a:extLst>
          </p:cNvPr>
          <p:cNvSpPr>
            <a:spLocks noGrp="1"/>
          </p:cNvSpPr>
          <p:nvPr>
            <p:ph type="dt" sz="half" idx="10"/>
          </p:nvPr>
        </p:nvSpPr>
        <p:spPr/>
        <p:txBody>
          <a:bodyPr/>
          <a:lstStyle/>
          <a:p>
            <a:fld id="{EBCBCEFD-7707-5A4B-9421-63C891493F2F}" type="datetimeFigureOut">
              <a:rPr lang="en-US" smtClean="0"/>
              <a:t>3/13/22</a:t>
            </a:fld>
            <a:endParaRPr lang="en-US"/>
          </a:p>
        </p:txBody>
      </p:sp>
      <p:sp>
        <p:nvSpPr>
          <p:cNvPr id="4" name="Footer Placeholder 3">
            <a:extLst>
              <a:ext uri="{FF2B5EF4-FFF2-40B4-BE49-F238E27FC236}">
                <a16:creationId xmlns:a16="http://schemas.microsoft.com/office/drawing/2014/main" id="{1D721E28-F2AB-ED4F-A4FA-BB731A21D0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2B0989-E917-5E42-AB91-2ED6C85A5629}"/>
              </a:ext>
            </a:extLst>
          </p:cNvPr>
          <p:cNvSpPr>
            <a:spLocks noGrp="1"/>
          </p:cNvSpPr>
          <p:nvPr>
            <p:ph type="sldNum" sz="quarter" idx="12"/>
          </p:nvPr>
        </p:nvSpPr>
        <p:spPr/>
        <p:txBody>
          <a:bodyPr/>
          <a:lstStyle/>
          <a:p>
            <a:fld id="{E512B80A-15F3-F140-A15E-8C5EC1A38F5E}" type="slidenum">
              <a:rPr lang="en-US" smtClean="0"/>
              <a:t>‹#›</a:t>
            </a:fld>
            <a:endParaRPr lang="en-US"/>
          </a:p>
        </p:txBody>
      </p:sp>
    </p:spTree>
    <p:extLst>
      <p:ext uri="{BB962C8B-B14F-4D97-AF65-F5344CB8AC3E}">
        <p14:creationId xmlns:p14="http://schemas.microsoft.com/office/powerpoint/2010/main" val="4158898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C61A4B-0CFC-3D4D-9EA4-DD7A3759BC5E}"/>
              </a:ext>
            </a:extLst>
          </p:cNvPr>
          <p:cNvSpPr>
            <a:spLocks noGrp="1"/>
          </p:cNvSpPr>
          <p:nvPr>
            <p:ph type="dt" sz="half" idx="10"/>
          </p:nvPr>
        </p:nvSpPr>
        <p:spPr/>
        <p:txBody>
          <a:bodyPr/>
          <a:lstStyle/>
          <a:p>
            <a:fld id="{EBCBCEFD-7707-5A4B-9421-63C891493F2F}" type="datetimeFigureOut">
              <a:rPr lang="en-US" smtClean="0"/>
              <a:t>3/13/22</a:t>
            </a:fld>
            <a:endParaRPr lang="en-US"/>
          </a:p>
        </p:txBody>
      </p:sp>
      <p:sp>
        <p:nvSpPr>
          <p:cNvPr id="3" name="Footer Placeholder 2">
            <a:extLst>
              <a:ext uri="{FF2B5EF4-FFF2-40B4-BE49-F238E27FC236}">
                <a16:creationId xmlns:a16="http://schemas.microsoft.com/office/drawing/2014/main" id="{C723EFCD-7A20-2343-9C6E-8FC0DFED46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A71134-4E3D-154F-B9AA-FCDD9EE1B014}"/>
              </a:ext>
            </a:extLst>
          </p:cNvPr>
          <p:cNvSpPr>
            <a:spLocks noGrp="1"/>
          </p:cNvSpPr>
          <p:nvPr>
            <p:ph type="sldNum" sz="quarter" idx="12"/>
          </p:nvPr>
        </p:nvSpPr>
        <p:spPr/>
        <p:txBody>
          <a:bodyPr/>
          <a:lstStyle/>
          <a:p>
            <a:fld id="{E512B80A-15F3-F140-A15E-8C5EC1A38F5E}" type="slidenum">
              <a:rPr lang="en-US" smtClean="0"/>
              <a:t>‹#›</a:t>
            </a:fld>
            <a:endParaRPr lang="en-US"/>
          </a:p>
        </p:txBody>
      </p:sp>
    </p:spTree>
    <p:extLst>
      <p:ext uri="{BB962C8B-B14F-4D97-AF65-F5344CB8AC3E}">
        <p14:creationId xmlns:p14="http://schemas.microsoft.com/office/powerpoint/2010/main" val="394871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66D9-3FE0-D24E-B7D4-4D1519D42D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58BB3B-EF1C-CC40-8A96-EA664FA9A8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1BFD97-B9E4-F240-B6A7-E3EB605EC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B639CC-1A6A-C542-B8E0-0694B558613E}"/>
              </a:ext>
            </a:extLst>
          </p:cNvPr>
          <p:cNvSpPr>
            <a:spLocks noGrp="1"/>
          </p:cNvSpPr>
          <p:nvPr>
            <p:ph type="dt" sz="half" idx="10"/>
          </p:nvPr>
        </p:nvSpPr>
        <p:spPr/>
        <p:txBody>
          <a:bodyPr/>
          <a:lstStyle/>
          <a:p>
            <a:fld id="{EBCBCEFD-7707-5A4B-9421-63C891493F2F}" type="datetimeFigureOut">
              <a:rPr lang="en-US" smtClean="0"/>
              <a:t>3/13/22</a:t>
            </a:fld>
            <a:endParaRPr lang="en-US"/>
          </a:p>
        </p:txBody>
      </p:sp>
      <p:sp>
        <p:nvSpPr>
          <p:cNvPr id="6" name="Footer Placeholder 5">
            <a:extLst>
              <a:ext uri="{FF2B5EF4-FFF2-40B4-BE49-F238E27FC236}">
                <a16:creationId xmlns:a16="http://schemas.microsoft.com/office/drawing/2014/main" id="{942A9435-EF19-854A-A86D-4C8665C3A7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0210D-0D92-1647-95B7-631DEC3F76AE}"/>
              </a:ext>
            </a:extLst>
          </p:cNvPr>
          <p:cNvSpPr>
            <a:spLocks noGrp="1"/>
          </p:cNvSpPr>
          <p:nvPr>
            <p:ph type="sldNum" sz="quarter" idx="12"/>
          </p:nvPr>
        </p:nvSpPr>
        <p:spPr/>
        <p:txBody>
          <a:bodyPr/>
          <a:lstStyle/>
          <a:p>
            <a:fld id="{E512B80A-15F3-F140-A15E-8C5EC1A38F5E}" type="slidenum">
              <a:rPr lang="en-US" smtClean="0"/>
              <a:t>‹#›</a:t>
            </a:fld>
            <a:endParaRPr lang="en-US"/>
          </a:p>
        </p:txBody>
      </p:sp>
    </p:spTree>
    <p:extLst>
      <p:ext uri="{BB962C8B-B14F-4D97-AF65-F5344CB8AC3E}">
        <p14:creationId xmlns:p14="http://schemas.microsoft.com/office/powerpoint/2010/main" val="3889354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6FE4-0C85-8E42-805E-7E03B29B7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9D8D00-F567-2E4D-9F0A-A905A7A67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406DF9-8E32-454E-80F4-CE4FEAE14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8745B8-AA35-494D-B522-04D3F90BC4F1}"/>
              </a:ext>
            </a:extLst>
          </p:cNvPr>
          <p:cNvSpPr>
            <a:spLocks noGrp="1"/>
          </p:cNvSpPr>
          <p:nvPr>
            <p:ph type="dt" sz="half" idx="10"/>
          </p:nvPr>
        </p:nvSpPr>
        <p:spPr/>
        <p:txBody>
          <a:bodyPr/>
          <a:lstStyle/>
          <a:p>
            <a:fld id="{EBCBCEFD-7707-5A4B-9421-63C891493F2F}" type="datetimeFigureOut">
              <a:rPr lang="en-US" smtClean="0"/>
              <a:t>3/13/22</a:t>
            </a:fld>
            <a:endParaRPr lang="en-US"/>
          </a:p>
        </p:txBody>
      </p:sp>
      <p:sp>
        <p:nvSpPr>
          <p:cNvPr id="6" name="Footer Placeholder 5">
            <a:extLst>
              <a:ext uri="{FF2B5EF4-FFF2-40B4-BE49-F238E27FC236}">
                <a16:creationId xmlns:a16="http://schemas.microsoft.com/office/drawing/2014/main" id="{FECA3901-2255-4942-9F88-8D8E39D6DA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583CC-BDCA-9442-BBE9-781FC59E3710}"/>
              </a:ext>
            </a:extLst>
          </p:cNvPr>
          <p:cNvSpPr>
            <a:spLocks noGrp="1"/>
          </p:cNvSpPr>
          <p:nvPr>
            <p:ph type="sldNum" sz="quarter" idx="12"/>
          </p:nvPr>
        </p:nvSpPr>
        <p:spPr/>
        <p:txBody>
          <a:bodyPr/>
          <a:lstStyle/>
          <a:p>
            <a:fld id="{E512B80A-15F3-F140-A15E-8C5EC1A38F5E}" type="slidenum">
              <a:rPr lang="en-US" smtClean="0"/>
              <a:t>‹#›</a:t>
            </a:fld>
            <a:endParaRPr lang="en-US"/>
          </a:p>
        </p:txBody>
      </p:sp>
    </p:spTree>
    <p:extLst>
      <p:ext uri="{BB962C8B-B14F-4D97-AF65-F5344CB8AC3E}">
        <p14:creationId xmlns:p14="http://schemas.microsoft.com/office/powerpoint/2010/main" val="1098767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80B725-FAE0-A346-8D76-144EE7E2EC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E83A21-1C81-BE42-9159-E0E55B744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873A6-863E-BC41-93DE-1B622F531F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BCEFD-7707-5A4B-9421-63C891493F2F}" type="datetimeFigureOut">
              <a:rPr lang="en-US" smtClean="0"/>
              <a:t>3/13/22</a:t>
            </a:fld>
            <a:endParaRPr lang="en-US"/>
          </a:p>
        </p:txBody>
      </p:sp>
      <p:sp>
        <p:nvSpPr>
          <p:cNvPr id="5" name="Footer Placeholder 4">
            <a:extLst>
              <a:ext uri="{FF2B5EF4-FFF2-40B4-BE49-F238E27FC236}">
                <a16:creationId xmlns:a16="http://schemas.microsoft.com/office/drawing/2014/main" id="{38EDD0FB-F668-A543-9E51-201333861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9C26A8-69D3-7C42-9913-5A07F24C44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2B80A-15F3-F140-A15E-8C5EC1A38F5E}" type="slidenum">
              <a:rPr lang="en-US" smtClean="0"/>
              <a:t>‹#›</a:t>
            </a:fld>
            <a:endParaRPr lang="en-US"/>
          </a:p>
        </p:txBody>
      </p:sp>
    </p:spTree>
    <p:extLst>
      <p:ext uri="{BB962C8B-B14F-4D97-AF65-F5344CB8AC3E}">
        <p14:creationId xmlns:p14="http://schemas.microsoft.com/office/powerpoint/2010/main" val="3685759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5277-4839-474C-97C1-D4372469FFF4}"/>
              </a:ext>
            </a:extLst>
          </p:cNvPr>
          <p:cNvSpPr>
            <a:spLocks noGrp="1"/>
          </p:cNvSpPr>
          <p:nvPr>
            <p:ph type="ctrTitle"/>
          </p:nvPr>
        </p:nvSpPr>
        <p:spPr>
          <a:xfrm>
            <a:off x="1524000" y="1779372"/>
            <a:ext cx="9144000" cy="1434028"/>
          </a:xfrm>
        </p:spPr>
        <p:txBody>
          <a:bodyPr>
            <a:normAutofit fontScale="90000"/>
          </a:bodyPr>
          <a:lstStyle/>
          <a:p>
            <a:r>
              <a:rPr lang="en-US" b="1" dirty="0">
                <a:latin typeface="+mn-lt"/>
                <a:cs typeface="Aharoni" panose="02010803020104030203" pitchFamily="2" charset="-79"/>
              </a:rPr>
              <a:t>Bank Customer Churn Predication </a:t>
            </a:r>
          </a:p>
        </p:txBody>
      </p:sp>
      <p:sp>
        <p:nvSpPr>
          <p:cNvPr id="3" name="Subtitle 2">
            <a:extLst>
              <a:ext uri="{FF2B5EF4-FFF2-40B4-BE49-F238E27FC236}">
                <a16:creationId xmlns:a16="http://schemas.microsoft.com/office/drawing/2014/main" id="{616DF27F-13C7-6647-8B78-611DE8D42E24}"/>
              </a:ext>
            </a:extLst>
          </p:cNvPr>
          <p:cNvSpPr>
            <a:spLocks noGrp="1"/>
          </p:cNvSpPr>
          <p:nvPr>
            <p:ph type="subTitle" idx="1"/>
          </p:nvPr>
        </p:nvSpPr>
        <p:spPr>
          <a:xfrm>
            <a:off x="1524000" y="4079875"/>
            <a:ext cx="9144000" cy="1655762"/>
          </a:xfrm>
        </p:spPr>
        <p:txBody>
          <a:bodyPr/>
          <a:lstStyle/>
          <a:p>
            <a:r>
              <a:rPr lang="en-US" b="1" dirty="0" err="1"/>
              <a:t>Ritesh</a:t>
            </a:r>
            <a:r>
              <a:rPr lang="en-US" b="1" dirty="0"/>
              <a:t> Kumar</a:t>
            </a:r>
          </a:p>
          <a:p>
            <a:r>
              <a:rPr lang="en-US" b="1" dirty="0"/>
              <a:t>March 13th, 2022</a:t>
            </a:r>
          </a:p>
        </p:txBody>
      </p:sp>
    </p:spTree>
    <p:extLst>
      <p:ext uri="{BB962C8B-B14F-4D97-AF65-F5344CB8AC3E}">
        <p14:creationId xmlns:p14="http://schemas.microsoft.com/office/powerpoint/2010/main" val="401254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B5E1-7BEA-BC4B-B8D9-E7D18EB3839A}"/>
              </a:ext>
            </a:extLst>
          </p:cNvPr>
          <p:cNvSpPr>
            <a:spLocks noGrp="1"/>
          </p:cNvSpPr>
          <p:nvPr>
            <p:ph type="title"/>
          </p:nvPr>
        </p:nvSpPr>
        <p:spPr/>
        <p:txBody>
          <a:bodyPr/>
          <a:lstStyle/>
          <a:p>
            <a:pPr algn="ctr"/>
            <a:r>
              <a:rPr lang="en-US" b="1" dirty="0">
                <a:latin typeface="+mn-lt"/>
              </a:rPr>
              <a:t>Overview</a:t>
            </a:r>
            <a:r>
              <a:rPr lang="en-US" dirty="0"/>
              <a:t> </a:t>
            </a:r>
          </a:p>
        </p:txBody>
      </p:sp>
      <p:sp>
        <p:nvSpPr>
          <p:cNvPr id="3" name="TextBox 2">
            <a:extLst>
              <a:ext uri="{FF2B5EF4-FFF2-40B4-BE49-F238E27FC236}">
                <a16:creationId xmlns:a16="http://schemas.microsoft.com/office/drawing/2014/main" id="{E32F59D7-217F-8D4D-9A38-E5730EE4AD27}"/>
              </a:ext>
            </a:extLst>
          </p:cNvPr>
          <p:cNvSpPr txBox="1"/>
          <p:nvPr/>
        </p:nvSpPr>
        <p:spPr>
          <a:xfrm>
            <a:off x="1149179" y="1569308"/>
            <a:ext cx="10515600" cy="2862322"/>
          </a:xfrm>
          <a:prstGeom prst="rect">
            <a:avLst/>
          </a:prstGeom>
          <a:noFill/>
        </p:spPr>
        <p:txBody>
          <a:bodyPr wrap="square" rtlCol="0">
            <a:spAutoFit/>
          </a:bodyPr>
          <a:lstStyle/>
          <a:p>
            <a:r>
              <a:rPr lang="en-US" dirty="0"/>
              <a:t>Customer churn (also known as customer attrition) occurs when a customer stops using a company's products or services. Customer churn affects profitability, especially in industries where revenues are heavily dependent on subscriptions (</a:t>
            </a:r>
            <a:r>
              <a:rPr lang="en-US" dirty="0" err="1"/>
              <a:t>e.g</a:t>
            </a:r>
            <a:r>
              <a:rPr lang="en-US" dirty="0"/>
              <a:t> . banks, telephone and internet service providers, </a:t>
            </a:r>
            <a:r>
              <a:rPr lang="en-US" dirty="0" err="1"/>
              <a:t>pay-TV</a:t>
            </a:r>
            <a:r>
              <a:rPr lang="en-US" dirty="0"/>
              <a:t> companies, insurance firms, etc.). It is estimated that acquiring a new customer can cost up to five times more than retaining an existing one. Therefore, customer churn analysis is essential as it can help a business:</a:t>
            </a:r>
          </a:p>
          <a:p>
            <a:endParaRPr lang="en-US" dirty="0"/>
          </a:p>
          <a:p>
            <a:pPr marL="285750" indent="-285750">
              <a:buFont typeface="Arial" panose="020B0604020202020204" pitchFamily="34" charset="0"/>
              <a:buChar char="•"/>
            </a:pPr>
            <a:r>
              <a:rPr lang="en-US" dirty="0"/>
              <a:t> Identify problems in its services (</a:t>
            </a:r>
            <a:r>
              <a:rPr lang="en-US" dirty="0" err="1"/>
              <a:t>e.g</a:t>
            </a:r>
            <a:r>
              <a:rPr lang="en-US" dirty="0"/>
              <a:t> .poor quality product/service, poor customer support, wrong target     audience, etc.), and</a:t>
            </a:r>
          </a:p>
          <a:p>
            <a:pPr marL="285750" indent="-285750">
              <a:buFont typeface="Arial" panose="020B0604020202020204" pitchFamily="34" charset="0"/>
              <a:buChar char="•"/>
            </a:pPr>
            <a:r>
              <a:rPr lang="en-US" dirty="0"/>
              <a:t>make correct strategic decisions that would lead to higher customer satisfaction and consequently higher customer retention.</a:t>
            </a:r>
          </a:p>
        </p:txBody>
      </p:sp>
    </p:spTree>
    <p:extLst>
      <p:ext uri="{BB962C8B-B14F-4D97-AF65-F5344CB8AC3E}">
        <p14:creationId xmlns:p14="http://schemas.microsoft.com/office/powerpoint/2010/main" val="7111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91275-0925-F548-86C2-D4C43964B7DB}"/>
              </a:ext>
            </a:extLst>
          </p:cNvPr>
          <p:cNvSpPr>
            <a:spLocks noGrp="1"/>
          </p:cNvSpPr>
          <p:nvPr>
            <p:ph type="title"/>
          </p:nvPr>
        </p:nvSpPr>
        <p:spPr>
          <a:xfrm>
            <a:off x="838200" y="478523"/>
            <a:ext cx="10515600" cy="1325563"/>
          </a:xfrm>
        </p:spPr>
        <p:txBody>
          <a:bodyPr/>
          <a:lstStyle/>
          <a:p>
            <a:pPr algn="ctr"/>
            <a:r>
              <a:rPr lang="en-US" b="1" dirty="0">
                <a:latin typeface="+mn-lt"/>
              </a:rPr>
              <a:t>Objective</a:t>
            </a:r>
            <a:br>
              <a:rPr lang="en-US" dirty="0"/>
            </a:br>
            <a:endParaRPr lang="en-US" dirty="0"/>
          </a:p>
        </p:txBody>
      </p:sp>
      <p:sp>
        <p:nvSpPr>
          <p:cNvPr id="3" name="TextBox 2">
            <a:extLst>
              <a:ext uri="{FF2B5EF4-FFF2-40B4-BE49-F238E27FC236}">
                <a16:creationId xmlns:a16="http://schemas.microsoft.com/office/drawing/2014/main" id="{A9817BDA-2DDA-E847-B603-FE3D401A2BB3}"/>
              </a:ext>
            </a:extLst>
          </p:cNvPr>
          <p:cNvSpPr txBox="1"/>
          <p:nvPr/>
        </p:nvSpPr>
        <p:spPr>
          <a:xfrm>
            <a:off x="988541" y="1804086"/>
            <a:ext cx="9761837" cy="2585323"/>
          </a:xfrm>
          <a:prstGeom prst="rect">
            <a:avLst/>
          </a:prstGeom>
          <a:noFill/>
        </p:spPr>
        <p:txBody>
          <a:bodyPr wrap="square" rtlCol="0">
            <a:spAutoFit/>
          </a:bodyPr>
          <a:lstStyle/>
          <a:p>
            <a:r>
              <a:rPr lang="en-US" dirty="0"/>
              <a:t>The goal of this project is to understand and predict customer churn for a bank. Specifically, we will initially perform </a:t>
            </a:r>
            <a:r>
              <a:rPr lang="en-US" b="1" dirty="0"/>
              <a:t>Exploratory Data Analysis</a:t>
            </a:r>
            <a:r>
              <a:rPr lang="en-US" dirty="0"/>
              <a:t> (</a:t>
            </a:r>
            <a:r>
              <a:rPr lang="en-US" b="1" dirty="0"/>
              <a:t>EDA</a:t>
            </a:r>
            <a:r>
              <a:rPr lang="en-US" dirty="0"/>
              <a:t>) to identify and </a:t>
            </a:r>
            <a:r>
              <a:rPr lang="en-US" dirty="0" err="1"/>
              <a:t>visualise</a:t>
            </a:r>
            <a:r>
              <a:rPr lang="en-US" dirty="0"/>
              <a:t> the factors contributing to customer churn. This analysis will later help us build </a:t>
            </a:r>
            <a:r>
              <a:rPr lang="en-US" b="1" dirty="0"/>
              <a:t>Machine Learning</a:t>
            </a:r>
            <a:r>
              <a:rPr lang="en-US" dirty="0"/>
              <a:t> models to predict whether a customer will churn or not.</a:t>
            </a:r>
          </a:p>
          <a:p>
            <a:endParaRPr lang="en-US" dirty="0"/>
          </a:p>
          <a:p>
            <a:r>
              <a:rPr lang="en-US" dirty="0"/>
              <a:t>This problem is a typical </a:t>
            </a:r>
            <a:r>
              <a:rPr lang="en-US" b="1" dirty="0"/>
              <a:t>classification</a:t>
            </a:r>
            <a:r>
              <a:rPr lang="en-US" dirty="0"/>
              <a:t> task. The task does not specify which performance metric to use for </a:t>
            </a:r>
            <a:r>
              <a:rPr lang="en-US" dirty="0" err="1"/>
              <a:t>optimising</a:t>
            </a:r>
            <a:r>
              <a:rPr lang="en-US" dirty="0"/>
              <a:t> our machine learning models. I decided to use</a:t>
            </a:r>
            <a:r>
              <a:rPr lang="en-US" b="1" dirty="0"/>
              <a:t> ROC curve, </a:t>
            </a:r>
            <a:r>
              <a:rPr lang="en-US" dirty="0"/>
              <a:t>it is able to detect more numbers of True positives and True negatives than False negatives and False positives</a:t>
            </a:r>
          </a:p>
          <a:p>
            <a:endParaRPr lang="en-US" dirty="0"/>
          </a:p>
        </p:txBody>
      </p:sp>
    </p:spTree>
    <p:extLst>
      <p:ext uri="{BB962C8B-B14F-4D97-AF65-F5344CB8AC3E}">
        <p14:creationId xmlns:p14="http://schemas.microsoft.com/office/powerpoint/2010/main" val="126666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10435-A65C-C84A-BC25-88B7C1310D15}"/>
              </a:ext>
            </a:extLst>
          </p:cNvPr>
          <p:cNvSpPr>
            <a:spLocks noGrp="1"/>
          </p:cNvSpPr>
          <p:nvPr>
            <p:ph type="title"/>
          </p:nvPr>
        </p:nvSpPr>
        <p:spPr>
          <a:xfrm>
            <a:off x="838200" y="210579"/>
            <a:ext cx="10515600" cy="1325563"/>
          </a:xfrm>
        </p:spPr>
        <p:txBody>
          <a:bodyPr/>
          <a:lstStyle/>
          <a:p>
            <a:pPr algn="ctr"/>
            <a:r>
              <a:rPr lang="en-US" b="1" dirty="0">
                <a:latin typeface="+mn-lt"/>
              </a:rPr>
              <a:t>Exploratory Data Analysis</a:t>
            </a:r>
            <a:r>
              <a:rPr lang="en-US" dirty="0">
                <a:latin typeface="+mn-lt"/>
              </a:rPr>
              <a:t> (</a:t>
            </a:r>
            <a:r>
              <a:rPr lang="en-US" b="1" dirty="0">
                <a:latin typeface="+mn-lt"/>
              </a:rPr>
              <a:t>EDA</a:t>
            </a:r>
            <a:r>
              <a:rPr lang="en-US" dirty="0">
                <a:latin typeface="+mn-lt"/>
              </a:rPr>
              <a:t>)</a:t>
            </a:r>
          </a:p>
        </p:txBody>
      </p:sp>
      <p:sp>
        <p:nvSpPr>
          <p:cNvPr id="3" name="TextBox 2">
            <a:extLst>
              <a:ext uri="{FF2B5EF4-FFF2-40B4-BE49-F238E27FC236}">
                <a16:creationId xmlns:a16="http://schemas.microsoft.com/office/drawing/2014/main" id="{5381A146-0A02-534B-AC0B-5C6F9AE3C4A6}"/>
              </a:ext>
            </a:extLst>
          </p:cNvPr>
          <p:cNvSpPr txBox="1"/>
          <p:nvPr/>
        </p:nvSpPr>
        <p:spPr>
          <a:xfrm>
            <a:off x="838199" y="1384191"/>
            <a:ext cx="1092021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bank kept 80% of its clientele.</a:t>
            </a:r>
          </a:p>
          <a:p>
            <a:pPr marL="285750" indent="-285750">
              <a:buFont typeface="Arial" panose="020B0604020202020204" pitchFamily="34" charset="0"/>
              <a:buChar char="•"/>
            </a:pPr>
            <a:r>
              <a:rPr lang="en-US" dirty="0"/>
              <a:t>Notice that our dataset is </a:t>
            </a:r>
            <a:r>
              <a:rPr lang="en-US" b="1" dirty="0"/>
              <a:t>skewed/imbalanced</a:t>
            </a:r>
            <a:r>
              <a:rPr lang="en-US" dirty="0"/>
              <a:t> since the number of instances in the 'Retained' class outnumbers the number of instances in the 'Churned' class by a lot. Therefore, accuracy is probably not the best metric for model performance.</a:t>
            </a:r>
          </a:p>
          <a:p>
            <a:endParaRPr lang="en-US" dirty="0"/>
          </a:p>
        </p:txBody>
      </p:sp>
      <p:sp>
        <p:nvSpPr>
          <p:cNvPr id="4" name="TextBox 3">
            <a:extLst>
              <a:ext uri="{FF2B5EF4-FFF2-40B4-BE49-F238E27FC236}">
                <a16:creationId xmlns:a16="http://schemas.microsoft.com/office/drawing/2014/main" id="{8D6D7BCC-FA26-BE46-B6C2-A89C5E30FCDD}"/>
              </a:ext>
            </a:extLst>
          </p:cNvPr>
          <p:cNvSpPr txBox="1"/>
          <p:nvPr/>
        </p:nvSpPr>
        <p:spPr>
          <a:xfrm>
            <a:off x="938011" y="2599909"/>
            <a:ext cx="3633989" cy="523220"/>
          </a:xfrm>
          <a:prstGeom prst="rect">
            <a:avLst/>
          </a:prstGeom>
          <a:noFill/>
        </p:spPr>
        <p:txBody>
          <a:bodyPr wrap="square" rtlCol="0">
            <a:spAutoFit/>
          </a:bodyPr>
          <a:lstStyle/>
          <a:p>
            <a:r>
              <a:rPr lang="en-US" sz="2800" b="1" dirty="0"/>
              <a:t>Continuous Feature </a:t>
            </a:r>
            <a:r>
              <a:rPr lang="en-US" dirty="0"/>
              <a:t> </a:t>
            </a:r>
          </a:p>
        </p:txBody>
      </p:sp>
      <p:sp>
        <p:nvSpPr>
          <p:cNvPr id="5" name="TextBox 4">
            <a:extLst>
              <a:ext uri="{FF2B5EF4-FFF2-40B4-BE49-F238E27FC236}">
                <a16:creationId xmlns:a16="http://schemas.microsoft.com/office/drawing/2014/main" id="{AC74BA5D-E324-534F-AC94-02100E3B09F0}"/>
              </a:ext>
            </a:extLst>
          </p:cNvPr>
          <p:cNvSpPr txBox="1"/>
          <p:nvPr/>
        </p:nvSpPr>
        <p:spPr>
          <a:xfrm>
            <a:off x="938011" y="3290884"/>
            <a:ext cx="1031597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older customers are churning at more than the younger ones alluding to a difference in service preference in the age categories. The bank may need to review their target market or review the strategy for retention between the different age groups</a:t>
            </a:r>
          </a:p>
          <a:p>
            <a:pPr marL="285750" indent="-285750">
              <a:buFont typeface="Arial" panose="020B0604020202020204" pitchFamily="34" charset="0"/>
              <a:buChar char="•"/>
            </a:pPr>
            <a:r>
              <a:rPr lang="en-US" dirty="0"/>
              <a:t>There is no significant difference in the credit score distribution between retained and churned customers.</a:t>
            </a:r>
          </a:p>
          <a:p>
            <a:pPr marL="285750" indent="-285750">
              <a:buFont typeface="Arial" panose="020B0604020202020204" pitchFamily="34" charset="0"/>
              <a:buChar char="•"/>
            </a:pPr>
            <a:r>
              <a:rPr lang="en-US" dirty="0"/>
              <a:t>The salary has a significant effect on the likelihood to churn.</a:t>
            </a:r>
          </a:p>
          <a:p>
            <a:pPr marL="285750" indent="-285750">
              <a:buFont typeface="Arial" panose="020B0604020202020204" pitchFamily="34" charset="0"/>
              <a:buChar char="•"/>
            </a:pPr>
            <a:r>
              <a:rPr lang="en-US" dirty="0"/>
              <a:t>Worryingly, the bank is losing customers with significant bank balances which is likely to hit their available capital for lending.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731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F395-8894-A34B-9723-8D927E8D944E}"/>
              </a:ext>
            </a:extLst>
          </p:cNvPr>
          <p:cNvSpPr>
            <a:spLocks noGrp="1"/>
          </p:cNvSpPr>
          <p:nvPr>
            <p:ph type="title"/>
          </p:nvPr>
        </p:nvSpPr>
        <p:spPr>
          <a:xfrm>
            <a:off x="606382" y="442397"/>
            <a:ext cx="7970949" cy="897005"/>
          </a:xfrm>
        </p:spPr>
        <p:txBody>
          <a:bodyPr>
            <a:normAutofit/>
          </a:bodyPr>
          <a:lstStyle/>
          <a:p>
            <a:r>
              <a:rPr lang="en-US" sz="2400" b="1" dirty="0">
                <a:latin typeface="+mn-lt"/>
              </a:rPr>
              <a:t>C</a:t>
            </a:r>
            <a:r>
              <a:rPr lang="en-US" sz="2400" b="1" dirty="0">
                <a:effectLst/>
                <a:latin typeface="+mn-lt"/>
              </a:rPr>
              <a:t>ategorical Feature</a:t>
            </a:r>
            <a:endParaRPr lang="en-US" sz="2400" b="1" dirty="0">
              <a:latin typeface="+mn-lt"/>
            </a:endParaRPr>
          </a:p>
        </p:txBody>
      </p:sp>
      <p:sp>
        <p:nvSpPr>
          <p:cNvPr id="5" name="TextBox 4">
            <a:extLst>
              <a:ext uri="{FF2B5EF4-FFF2-40B4-BE49-F238E27FC236}">
                <a16:creationId xmlns:a16="http://schemas.microsoft.com/office/drawing/2014/main" id="{0654494F-E43D-1340-8CD6-F6BF1E8CA10B}"/>
              </a:ext>
            </a:extLst>
          </p:cNvPr>
          <p:cNvSpPr txBox="1"/>
          <p:nvPr/>
        </p:nvSpPr>
        <p:spPr>
          <a:xfrm>
            <a:off x="825322" y="1149774"/>
            <a:ext cx="9669886" cy="6463308"/>
          </a:xfrm>
          <a:prstGeom prst="rect">
            <a:avLst/>
          </a:prstGeom>
          <a:noFill/>
        </p:spPr>
        <p:txBody>
          <a:bodyPr wrap="square" rtlCol="0">
            <a:spAutoFit/>
          </a:bodyPr>
          <a:lstStyle/>
          <a:p>
            <a:pPr marL="285750" indent="-285750">
              <a:buFont typeface="Arial" panose="020B0604020202020204" pitchFamily="34" charset="0"/>
              <a:buChar char="•"/>
            </a:pPr>
            <a:r>
              <a:rPr lang="en-US" dirty="0"/>
              <a:t>Majority of the data is from persons from France. However, Customers in Germany are more likely to churn than customers in the other two countries (the churn rate is almost double compared to Spain and France)  Many reasons could explain this finding, such as higher competition or different preferences for German customers.</a:t>
            </a:r>
          </a:p>
          <a:p>
            <a:pPr marL="285750" indent="-285750">
              <a:buFont typeface="Arial" panose="020B0604020202020204" pitchFamily="34" charset="0"/>
              <a:buChar char="•"/>
            </a:pPr>
            <a:r>
              <a:rPr lang="en-US" dirty="0"/>
              <a:t>There are more male customers than females, However, proportion of female customers churning is greater than that of male customers.</a:t>
            </a:r>
          </a:p>
          <a:p>
            <a:pPr marL="285750" indent="-285750">
              <a:buFont typeface="Arial" panose="020B0604020202020204" pitchFamily="34" charset="0"/>
              <a:buChar char="•"/>
            </a:pPr>
            <a:r>
              <a:rPr lang="en-US" dirty="0"/>
              <a:t>Only a small percentage leaves within the first year. The count of customers in tenure years between 1 and 9 is almost the same. The number of years (tenure) does not seem to affect the churn rate.</a:t>
            </a:r>
          </a:p>
          <a:p>
            <a:pPr marL="285750" indent="-285750">
              <a:buFont typeface="Arial" panose="020B0604020202020204" pitchFamily="34" charset="0"/>
              <a:buChar char="•"/>
            </a:pPr>
            <a:r>
              <a:rPr lang="en-US" dirty="0"/>
              <a:t>Most of the customers have purchased 1 or 2 products, while a small portion has purchased 3 and 4. And having 3 or 4 products significantly increases the likelihood of churn. It could potentially mean that the bank cannot properly support customers with more products which in turn increases customer dissatisfaction.</a:t>
            </a:r>
          </a:p>
          <a:p>
            <a:pPr marL="285750" indent="-285750">
              <a:buFont typeface="Arial" panose="020B0604020202020204" pitchFamily="34" charset="0"/>
              <a:buChar char="•"/>
            </a:pPr>
            <a:r>
              <a:rPr lang="en-US" dirty="0"/>
              <a:t>A significant majority of customers has a credit card and, but it seems having a credit card does not affect the churn rate.</a:t>
            </a:r>
          </a:p>
          <a:p>
            <a:pPr marL="285750" indent="-285750">
              <a:buFont typeface="Arial" panose="020B0604020202020204" pitchFamily="34" charset="0"/>
              <a:buChar char="•"/>
            </a:pPr>
            <a:r>
              <a:rPr lang="en-US" dirty="0"/>
              <a:t>Almost 50% of customers are not active. And it's not a surprise that inactive customers are more likely to churn .Therefore, the bank will benefit from changing its policy so that more customers become active.</a:t>
            </a:r>
          </a:p>
          <a:p>
            <a:pPr marL="285750" indent="-285750">
              <a:buFont typeface="Arial" panose="020B0604020202020204" pitchFamily="34" charset="0"/>
              <a:buChar char="•"/>
            </a:pPr>
            <a:endParaRPr lang="en-US" dirty="0"/>
          </a:p>
          <a:p>
            <a:br>
              <a:rPr lang="en-US" dirty="0"/>
            </a:b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0257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2A630-E7AF-7747-812C-2AEE0FA1641A}"/>
              </a:ext>
            </a:extLst>
          </p:cNvPr>
          <p:cNvSpPr>
            <a:spLocks noGrp="1"/>
          </p:cNvSpPr>
          <p:nvPr>
            <p:ph type="title"/>
          </p:nvPr>
        </p:nvSpPr>
        <p:spPr>
          <a:xfrm>
            <a:off x="838200" y="184805"/>
            <a:ext cx="10515600" cy="1505883"/>
          </a:xfrm>
        </p:spPr>
        <p:txBody>
          <a:bodyPr anchor="ctr">
            <a:normAutofit/>
          </a:bodyPr>
          <a:lstStyle/>
          <a:p>
            <a:pPr algn="ctr"/>
            <a:r>
              <a:rPr lang="en-US" dirty="0">
                <a:latin typeface="+mn-lt"/>
              </a:rPr>
              <a:t>Model/ Algorithm Performance Train Data </a:t>
            </a:r>
          </a:p>
        </p:txBody>
      </p:sp>
      <p:pic>
        <p:nvPicPr>
          <p:cNvPr id="4" name="Picture 3">
            <a:extLst>
              <a:ext uri="{FF2B5EF4-FFF2-40B4-BE49-F238E27FC236}">
                <a16:creationId xmlns:a16="http://schemas.microsoft.com/office/drawing/2014/main" id="{08040806-E19E-F141-86F9-8F940A0064FC}"/>
              </a:ext>
            </a:extLst>
          </p:cNvPr>
          <p:cNvPicPr>
            <a:picLocks noChangeAspect="1"/>
          </p:cNvPicPr>
          <p:nvPr/>
        </p:nvPicPr>
        <p:blipFill>
          <a:blip r:embed="rId2"/>
          <a:stretch>
            <a:fillRect/>
          </a:stretch>
        </p:blipFill>
        <p:spPr>
          <a:xfrm>
            <a:off x="1773789" y="1845426"/>
            <a:ext cx="8641368" cy="4450303"/>
          </a:xfrm>
          <a:prstGeom prst="rect">
            <a:avLst/>
          </a:prstGeom>
        </p:spPr>
      </p:pic>
    </p:spTree>
    <p:extLst>
      <p:ext uri="{BB962C8B-B14F-4D97-AF65-F5344CB8AC3E}">
        <p14:creationId xmlns:p14="http://schemas.microsoft.com/office/powerpoint/2010/main" val="1750281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03E0-66E0-D443-AAEC-5D7C6C63AFF9}"/>
              </a:ext>
            </a:extLst>
          </p:cNvPr>
          <p:cNvSpPr>
            <a:spLocks noGrp="1"/>
          </p:cNvSpPr>
          <p:nvPr>
            <p:ph type="title"/>
          </p:nvPr>
        </p:nvSpPr>
        <p:spPr/>
        <p:txBody>
          <a:bodyPr/>
          <a:lstStyle/>
          <a:p>
            <a:r>
              <a:rPr lang="en-US" b="1" dirty="0">
                <a:latin typeface="+mn-lt"/>
              </a:rPr>
              <a:t>Model/ Algorithm Performance Test Data </a:t>
            </a:r>
          </a:p>
        </p:txBody>
      </p:sp>
      <p:pic>
        <p:nvPicPr>
          <p:cNvPr id="4" name="Picture 3">
            <a:extLst>
              <a:ext uri="{FF2B5EF4-FFF2-40B4-BE49-F238E27FC236}">
                <a16:creationId xmlns:a16="http://schemas.microsoft.com/office/drawing/2014/main" id="{DDA9003B-A6AC-A948-B563-C7A3C1416F7A}"/>
              </a:ext>
            </a:extLst>
          </p:cNvPr>
          <p:cNvPicPr>
            <a:picLocks noChangeAspect="1"/>
          </p:cNvPicPr>
          <p:nvPr/>
        </p:nvPicPr>
        <p:blipFill>
          <a:blip r:embed="rId2"/>
          <a:stretch>
            <a:fillRect/>
          </a:stretch>
        </p:blipFill>
        <p:spPr>
          <a:xfrm>
            <a:off x="558800" y="1558344"/>
            <a:ext cx="10795000" cy="5096814"/>
          </a:xfrm>
          <a:prstGeom prst="rect">
            <a:avLst/>
          </a:prstGeom>
        </p:spPr>
      </p:pic>
    </p:spTree>
    <p:extLst>
      <p:ext uri="{BB962C8B-B14F-4D97-AF65-F5344CB8AC3E}">
        <p14:creationId xmlns:p14="http://schemas.microsoft.com/office/powerpoint/2010/main" val="298237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7C2A-8655-4245-B8AC-0A26AF0D969E}"/>
              </a:ext>
            </a:extLst>
          </p:cNvPr>
          <p:cNvSpPr>
            <a:spLocks noGrp="1"/>
          </p:cNvSpPr>
          <p:nvPr>
            <p:ph type="title"/>
          </p:nvPr>
        </p:nvSpPr>
        <p:spPr>
          <a:xfrm>
            <a:off x="838200" y="596945"/>
            <a:ext cx="10515600" cy="884126"/>
          </a:xfrm>
        </p:spPr>
        <p:txBody>
          <a:bodyPr>
            <a:normAutofit fontScale="90000"/>
          </a:bodyPr>
          <a:lstStyle/>
          <a:p>
            <a:pPr algn="ctr"/>
            <a:r>
              <a:rPr lang="en-US" sz="4900" b="1" dirty="0">
                <a:latin typeface="+mn-lt"/>
              </a:rPr>
              <a:t>Conclusions</a:t>
            </a:r>
            <a:br>
              <a:rPr lang="en-US" dirty="0"/>
            </a:br>
            <a:endParaRPr lang="en-US" dirty="0"/>
          </a:p>
        </p:txBody>
      </p:sp>
      <p:sp>
        <p:nvSpPr>
          <p:cNvPr id="3" name="TextBox 2">
            <a:extLst>
              <a:ext uri="{FF2B5EF4-FFF2-40B4-BE49-F238E27FC236}">
                <a16:creationId xmlns:a16="http://schemas.microsoft.com/office/drawing/2014/main" id="{ACB5468A-DAA9-1F46-A691-53CD345CD7AE}"/>
              </a:ext>
            </a:extLst>
          </p:cNvPr>
          <p:cNvSpPr txBox="1"/>
          <p:nvPr/>
        </p:nvSpPr>
        <p:spPr>
          <a:xfrm>
            <a:off x="1017431" y="1777286"/>
            <a:ext cx="990385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 ROC Curve , all classifiers, apart from Logistic Regression, perform similarly. It seems that LGBM performs marginally better, as evidenced by the slightly higher AUC (0.91) on Train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Test Data also LGBM perform better with AUC (.78).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Perhaps, adding more features or/and records could help us improve predictive performance. Therefore, the bank could benefit from investing in gathering more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34481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753</Words>
  <Application>Microsoft Macintosh PowerPoint</Application>
  <PresentationFormat>Widescreen</PresentationFormat>
  <Paragraphs>38</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Bank Customer Churn Predication </vt:lpstr>
      <vt:lpstr>Overview </vt:lpstr>
      <vt:lpstr>Objective </vt:lpstr>
      <vt:lpstr>Exploratory Data Analysis (EDA)</vt:lpstr>
      <vt:lpstr>Categorical Feature</vt:lpstr>
      <vt:lpstr>Model/ Algorithm Performance Train Data </vt:lpstr>
      <vt:lpstr>Model/ Algorithm Performance Test Data </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Customer Churn Predication </dc:title>
  <dc:creator>Ritesh KUMAR</dc:creator>
  <cp:lastModifiedBy>Ritesh KUMAR</cp:lastModifiedBy>
  <cp:revision>1</cp:revision>
  <dcterms:created xsi:type="dcterms:W3CDTF">2022-03-13T07:48:18Z</dcterms:created>
  <dcterms:modified xsi:type="dcterms:W3CDTF">2022-03-13T10:54:46Z</dcterms:modified>
</cp:coreProperties>
</file>