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7"/>
  </p:notesMasterIdLst>
  <p:sldIdLst>
    <p:sldId id="1282" r:id="rId6"/>
    <p:sldId id="1290" r:id="rId7"/>
    <p:sldId id="1291" r:id="rId8"/>
    <p:sldId id="1292" r:id="rId9"/>
    <p:sldId id="1293" r:id="rId10"/>
    <p:sldId id="1294" r:id="rId11"/>
    <p:sldId id="1298" r:id="rId12"/>
    <p:sldId id="1296" r:id="rId13"/>
    <p:sldId id="1297" r:id="rId14"/>
    <p:sldId id="1295" r:id="rId15"/>
    <p:sldId id="125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94305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 </a:t>
              </a:r>
              <a:r>
                <a:rPr lang="en-US" sz="1600" dirty="0"/>
                <a:t>Power BI Enabled Comprehensive Analysis on Unicorn Businesses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41903" y="1244736"/>
            <a:ext cx="44450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 conclusion, the project provides a detailed analysis of unicorn companies, highlighting their financial standing, industry trends, and key visualizations to in understanding this unique segment of the business world.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Analyze unicorn companies globally using Power BI.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Explore industries with the highest average valuation and annual unicorn production.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Creating visually appealing dashboards to illustrate unicorn company data.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Focus on companies valued over $1 billion, their funding, industry, country of origin, select investors, and founding years.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Finding the investors  who has funded the most of the Unicorn.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D768F2E-971D-3F3B-2302-F30FF93A22A6}"/>
              </a:ext>
            </a:extLst>
          </p:cNvPr>
          <p:cNvSpPr txBox="1"/>
          <p:nvPr/>
        </p:nvSpPr>
        <p:spPr>
          <a:xfrm>
            <a:off x="142494" y="2001879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Which industry had both highest valuation and funding?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2EECD-04E8-FD62-022D-B18409494D24}"/>
              </a:ext>
            </a:extLst>
          </p:cNvPr>
          <p:cNvSpPr txBox="1"/>
          <p:nvPr/>
        </p:nvSpPr>
        <p:spPr>
          <a:xfrm>
            <a:off x="142493" y="2628090"/>
            <a:ext cx="505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Which continent had the most industries?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DA809-3CAB-9E61-9A40-D9665D5DAFC7}"/>
              </a:ext>
            </a:extLst>
          </p:cNvPr>
          <p:cNvSpPr txBox="1"/>
          <p:nvPr/>
        </p:nvSpPr>
        <p:spPr>
          <a:xfrm>
            <a:off x="142492" y="3232626"/>
            <a:ext cx="5058525" cy="62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+mn-lt"/>
              </a:rPr>
              <a:t>Also which is the top 4 emerging industries?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933" y="1092996"/>
            <a:ext cx="5055021" cy="372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 Data Collection, Cleaning Process and Pre-processing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Applying DAX Functions and Creating  basic visualization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Utilize Power BI for data visualization and analysis of unicorn companies’ data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Formatting and testing the data and visuals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Focus on companies valued over $1 billion, their funding, industry, country of origin, select investors, and founding years</a:t>
            </a:r>
          </a:p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b="1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C95E4C-F09E-9DDF-8765-4BF02372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49" y="1022237"/>
            <a:ext cx="3881251" cy="31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DE4B3-13FA-CB03-F0F9-84140AFCAD7B}"/>
              </a:ext>
            </a:extLst>
          </p:cNvPr>
          <p:cNvSpPr txBox="1"/>
          <p:nvPr/>
        </p:nvSpPr>
        <p:spPr>
          <a:xfrm>
            <a:off x="143933" y="1092996"/>
            <a:ext cx="5055021" cy="379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There are 1074 Companies and 15 Industries in total in different countries.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Bytedance, SHEIN, SpaceX, Stripe, Klarna are the top 5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n-lt"/>
              </a:rPr>
              <a:t>Emerging companies</a:t>
            </a:r>
            <a:r>
              <a:rPr lang="en-US" b="1" dirty="0">
                <a:latin typeface="+mn-lt"/>
              </a:rPr>
              <a:t>.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In 2021 most of the companies have joined UNICORNS.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Fintech, Internet software &amp; service, E-commerce &amp; direct-to – customer, Artificial Intelligence are top 4 emerging industries.</a:t>
            </a:r>
          </a:p>
          <a:p>
            <a:pPr marL="173736" indent="-173736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n-lt"/>
              </a:rPr>
              <a:t>United States and China have more number of Industries and Companies.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835CA-107A-FDF9-BA29-2DC2693D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516" y="790326"/>
            <a:ext cx="3371854" cy="1577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9611D8-2D8D-E10A-4BB9-2D3CB76E5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96" y="2695203"/>
            <a:ext cx="3296093" cy="203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236441" y="1139928"/>
            <a:ext cx="4519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>
                <a:latin typeface="+mn-lt"/>
              </a:rPr>
              <a:t>POWER BI 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: Dashboard-01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D6662-AABB-BCCA-5683-F65E99EE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53" y="1022237"/>
            <a:ext cx="6882810" cy="3881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57091C-D535-40FC-6384-0A9D799DF308}"/>
              </a:ext>
            </a:extLst>
          </p:cNvPr>
          <p:cNvSpPr txBox="1"/>
          <p:nvPr/>
        </p:nvSpPr>
        <p:spPr>
          <a:xfrm>
            <a:off x="143933" y="1279451"/>
            <a:ext cx="10618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404040"/>
                </a:solidFill>
                <a:effectLst/>
                <a:latin typeface="Open Sans" panose="020F0502020204030204" pitchFamily="34" charset="0"/>
              </a:rPr>
              <a:t>This page shows an overall Dashboard of the Unicorns with distribution by unicorn country and industry.</a:t>
            </a:r>
            <a:endParaRPr lang="en-IN" sz="1100" b="1" i="0" dirty="0">
              <a:solidFill>
                <a:srgbClr val="213163"/>
              </a:solidFill>
              <a:effectLst/>
              <a:latin typeface="Open Sans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97275" y="683683"/>
            <a:ext cx="442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 : Dashboard-02</a:t>
            </a:r>
            <a:br>
              <a:rPr lang="en-US" sz="2000" dirty="0"/>
            </a:br>
            <a:endParaRPr lang="en-IN" sz="1600" b="1" dirty="0">
              <a:solidFill>
                <a:srgbClr val="21316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309B3-F7FA-F0A8-13B8-72440DD99BE3}"/>
              </a:ext>
            </a:extLst>
          </p:cNvPr>
          <p:cNvSpPr txBox="1"/>
          <p:nvPr/>
        </p:nvSpPr>
        <p:spPr>
          <a:xfrm>
            <a:off x="0" y="1268458"/>
            <a:ext cx="1403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2C313F"/>
                </a:solidFill>
                <a:effectLst/>
                <a:latin typeface="Open Sans" panose="020F0502020204030204" pitchFamily="34" charset="0"/>
              </a:rPr>
              <a:t>Valuation $ Decomposition</a:t>
            </a:r>
            <a:endParaRPr lang="en-US" sz="1400" b="0" i="0" dirty="0">
              <a:solidFill>
                <a:srgbClr val="2C313F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en-US" sz="1400" b="0" i="0" dirty="0">
                <a:solidFill>
                  <a:srgbClr val="404040"/>
                </a:solidFill>
                <a:effectLst/>
                <a:latin typeface="Open Sans" panose="020F0502020204030204" pitchFamily="34" charset="0"/>
              </a:rPr>
              <a:t>In this visual we decompose the valuation ($B) and break it down by Country, Industry and Investor to have a tree like visual.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D4C80-A455-42F1-5A58-FB1476C3E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32" y="1243418"/>
            <a:ext cx="4648823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D7E7B-8BF5-B29C-5697-FC36712C9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763" y="1243418"/>
            <a:ext cx="3476666" cy="3483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606D28-5EAC-2611-C0AA-B01D7F8A186E}"/>
              </a:ext>
            </a:extLst>
          </p:cNvPr>
          <p:cNvSpPr txBox="1"/>
          <p:nvPr/>
        </p:nvSpPr>
        <p:spPr>
          <a:xfrm>
            <a:off x="1609060" y="1708298"/>
            <a:ext cx="24809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shows the selected investors who had invested in many no. of companies,</a:t>
            </a:r>
          </a:p>
          <a:p>
            <a:r>
              <a:rPr lang="en-IN" dirty="0"/>
              <a:t>In which, Tiger Global Management, Accel and Sequoia Capital are the top 3 investors</a:t>
            </a:r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Words>406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Ritesh Singh</cp:lastModifiedBy>
  <cp:revision>59</cp:revision>
  <dcterms:modified xsi:type="dcterms:W3CDTF">2025-08-05T12:36:37Z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