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1" r:id="rId5"/>
    <p:sldId id="263" r:id="rId6"/>
    <p:sldId id="262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iCWqo/5NnyDiGL71q6AY7+rRJa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14" y="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46437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9"/>
          <p:cNvSpPr/>
          <p:nvPr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9"/>
          <p:cNvSpPr/>
          <p:nvPr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dk2"/>
          </a:solidFill>
          <a:ln w="12700" cap="flat" cmpd="sng">
            <a:solidFill>
              <a:srgbClr val="004B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9"/>
          <p:cNvSpPr/>
          <p:nvPr/>
        </p:nvSpPr>
        <p:spPr>
          <a:xfrm>
            <a:off x="1" y="4571999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9"/>
          <p:cNvSpPr/>
          <p:nvPr/>
        </p:nvSpPr>
        <p:spPr>
          <a:xfrm>
            <a:off x="1" y="5739492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9"/>
          <p:cNvGrpSpPr/>
          <p:nvPr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23" name="Google Shape;23;p9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9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9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9"/>
          <p:cNvSpPr/>
          <p:nvPr/>
        </p:nvSpPr>
        <p:spPr>
          <a:xfrm>
            <a:off x="11024507" y="4580708"/>
            <a:ext cx="1167493" cy="2277292"/>
          </a:xfrm>
          <a:custGeom>
            <a:avLst/>
            <a:gdLst/>
            <a:ahLst/>
            <a:cxnLst/>
            <a:rect l="l" t="t" r="r" b="b"/>
            <a:pathLst>
              <a:path w="1167493" h="2272167" extrusionOk="0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>
            <a:spLocks noGrp="1"/>
          </p:cNvSpPr>
          <p:nvPr>
            <p:ph type="pic" idx="2"/>
          </p:nvPr>
        </p:nvSpPr>
        <p:spPr>
          <a:xfrm>
            <a:off x="750429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2123351" y="2426400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3"/>
          </p:nvPr>
        </p:nvSpPr>
        <p:spPr>
          <a:xfrm>
            <a:off x="2123350" y="2811646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>
            <a:spLocks noGrp="1"/>
          </p:cNvSpPr>
          <p:nvPr>
            <p:ph type="pic" idx="4"/>
          </p:nvPr>
        </p:nvSpPr>
        <p:spPr>
          <a:xfrm>
            <a:off x="5495813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8"/>
          <p:cNvSpPr txBox="1">
            <a:spLocks noGrp="1"/>
          </p:cNvSpPr>
          <p:nvPr>
            <p:ph type="body" idx="5"/>
          </p:nvPr>
        </p:nvSpPr>
        <p:spPr>
          <a:xfrm>
            <a:off x="6870817" y="242256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6"/>
          </p:nvPr>
        </p:nvSpPr>
        <p:spPr>
          <a:xfrm>
            <a:off x="6870816" y="280781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>
            <a:spLocks noGrp="1"/>
          </p:cNvSpPr>
          <p:nvPr>
            <p:ph type="pic" idx="7"/>
          </p:nvPr>
        </p:nvSpPr>
        <p:spPr>
          <a:xfrm>
            <a:off x="750429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8"/>
          <p:cNvSpPr txBox="1">
            <a:spLocks noGrp="1"/>
          </p:cNvSpPr>
          <p:nvPr>
            <p:ph type="body" idx="8"/>
          </p:nvPr>
        </p:nvSpPr>
        <p:spPr>
          <a:xfrm>
            <a:off x="2123351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9"/>
          </p:nvPr>
        </p:nvSpPr>
        <p:spPr>
          <a:xfrm>
            <a:off x="2123350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>
            <a:spLocks noGrp="1"/>
          </p:cNvSpPr>
          <p:nvPr>
            <p:ph type="pic" idx="13"/>
          </p:nvPr>
        </p:nvSpPr>
        <p:spPr>
          <a:xfrm>
            <a:off x="5495813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18"/>
          <p:cNvSpPr txBox="1">
            <a:spLocks noGrp="1"/>
          </p:cNvSpPr>
          <p:nvPr>
            <p:ph type="body" idx="14"/>
          </p:nvPr>
        </p:nvSpPr>
        <p:spPr>
          <a:xfrm>
            <a:off x="6870817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5"/>
          </p:nvPr>
        </p:nvSpPr>
        <p:spPr>
          <a:xfrm>
            <a:off x="6870816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5698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ftr" idx="11"/>
          </p:nvPr>
        </p:nvSpPr>
        <p:spPr>
          <a:xfrm>
            <a:off x="2871106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ldNum" idx="12"/>
          </p:nvPr>
        </p:nvSpPr>
        <p:spPr>
          <a:xfrm>
            <a:off x="8332334" y="6356350"/>
            <a:ext cx="11674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18"/>
          <p:cNvSpPr/>
          <p:nvPr/>
        </p:nvSpPr>
        <p:spPr>
          <a:xfrm rot="5400000" flipH="1">
            <a:off x="9499940" y="355410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8"/>
          <p:cNvSpPr/>
          <p:nvPr/>
        </p:nvSpPr>
        <p:spPr>
          <a:xfrm flipH="1">
            <a:off x="10866436" y="1879977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11024507" y="-1664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8"/>
          <p:cNvSpPr/>
          <p:nvPr/>
        </p:nvSpPr>
        <p:spPr>
          <a:xfrm rot="-5400000" flipH="1">
            <a:off x="10667432" y="5333432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8"/>
          <p:cNvSpPr/>
          <p:nvPr/>
        </p:nvSpPr>
        <p:spPr>
          <a:xfrm rot="10800000" flipH="1">
            <a:off x="9857012" y="3651505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8"/>
          <p:cNvSpPr/>
          <p:nvPr/>
        </p:nvSpPr>
        <p:spPr>
          <a:xfrm rot="10800000">
            <a:off x="9857013" y="4976359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ole team">
  <p:cSld name="Whole team">
    <p:bg>
      <p:bgPr>
        <a:solidFill>
          <a:schemeClr val="accent2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9"/>
          <p:cNvSpPr>
            <a:spLocks noGrp="1"/>
          </p:cNvSpPr>
          <p:nvPr>
            <p:ph type="pic" idx="2"/>
          </p:nvPr>
        </p:nvSpPr>
        <p:spPr>
          <a:xfrm>
            <a:off x="750429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750430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3"/>
          </p:nvPr>
        </p:nvSpPr>
        <p:spPr>
          <a:xfrm>
            <a:off x="750429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9"/>
          <p:cNvSpPr>
            <a:spLocks noGrp="1"/>
          </p:cNvSpPr>
          <p:nvPr>
            <p:ph type="pic" idx="4"/>
          </p:nvPr>
        </p:nvSpPr>
        <p:spPr>
          <a:xfrm>
            <a:off x="354939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9"/>
          <p:cNvSpPr txBox="1">
            <a:spLocks noGrp="1"/>
          </p:cNvSpPr>
          <p:nvPr>
            <p:ph type="body" idx="5"/>
          </p:nvPr>
        </p:nvSpPr>
        <p:spPr>
          <a:xfrm>
            <a:off x="354939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body" idx="6"/>
          </p:nvPr>
        </p:nvSpPr>
        <p:spPr>
          <a:xfrm>
            <a:off x="354939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>
            <a:spLocks noGrp="1"/>
          </p:cNvSpPr>
          <p:nvPr>
            <p:ph type="pic" idx="7"/>
          </p:nvPr>
        </p:nvSpPr>
        <p:spPr>
          <a:xfrm>
            <a:off x="634836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19"/>
          <p:cNvSpPr txBox="1">
            <a:spLocks noGrp="1"/>
          </p:cNvSpPr>
          <p:nvPr>
            <p:ph type="body" idx="8"/>
          </p:nvPr>
        </p:nvSpPr>
        <p:spPr>
          <a:xfrm>
            <a:off x="634836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9"/>
          </p:nvPr>
        </p:nvSpPr>
        <p:spPr>
          <a:xfrm>
            <a:off x="634836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>
            <a:spLocks noGrp="1"/>
          </p:cNvSpPr>
          <p:nvPr>
            <p:ph type="pic" idx="13"/>
          </p:nvPr>
        </p:nvSpPr>
        <p:spPr>
          <a:xfrm>
            <a:off x="9147335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19"/>
          <p:cNvSpPr txBox="1">
            <a:spLocks noGrp="1"/>
          </p:cNvSpPr>
          <p:nvPr>
            <p:ph type="body" idx="14"/>
          </p:nvPr>
        </p:nvSpPr>
        <p:spPr>
          <a:xfrm>
            <a:off x="9147336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body" idx="15"/>
          </p:nvPr>
        </p:nvSpPr>
        <p:spPr>
          <a:xfrm>
            <a:off x="9147335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>
            <a:spLocks noGrp="1"/>
          </p:cNvSpPr>
          <p:nvPr>
            <p:ph type="pic" idx="16"/>
          </p:nvPr>
        </p:nvSpPr>
        <p:spPr>
          <a:xfrm>
            <a:off x="750429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19"/>
          <p:cNvSpPr txBox="1">
            <a:spLocks noGrp="1"/>
          </p:cNvSpPr>
          <p:nvPr>
            <p:ph type="body" idx="17"/>
          </p:nvPr>
        </p:nvSpPr>
        <p:spPr>
          <a:xfrm>
            <a:off x="750430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body" idx="18"/>
          </p:nvPr>
        </p:nvSpPr>
        <p:spPr>
          <a:xfrm>
            <a:off x="750429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9"/>
          <p:cNvSpPr>
            <a:spLocks noGrp="1"/>
          </p:cNvSpPr>
          <p:nvPr>
            <p:ph type="pic" idx="19"/>
          </p:nvPr>
        </p:nvSpPr>
        <p:spPr>
          <a:xfrm>
            <a:off x="354939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19"/>
          <p:cNvSpPr txBox="1">
            <a:spLocks noGrp="1"/>
          </p:cNvSpPr>
          <p:nvPr>
            <p:ph type="body" idx="20"/>
          </p:nvPr>
        </p:nvSpPr>
        <p:spPr>
          <a:xfrm>
            <a:off x="354939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body" idx="21"/>
          </p:nvPr>
        </p:nvSpPr>
        <p:spPr>
          <a:xfrm>
            <a:off x="354939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9"/>
          <p:cNvSpPr>
            <a:spLocks noGrp="1"/>
          </p:cNvSpPr>
          <p:nvPr>
            <p:ph type="pic" idx="22"/>
          </p:nvPr>
        </p:nvSpPr>
        <p:spPr>
          <a:xfrm>
            <a:off x="634836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19"/>
          <p:cNvSpPr txBox="1">
            <a:spLocks noGrp="1"/>
          </p:cNvSpPr>
          <p:nvPr>
            <p:ph type="body" idx="23"/>
          </p:nvPr>
        </p:nvSpPr>
        <p:spPr>
          <a:xfrm>
            <a:off x="634836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body" idx="24"/>
          </p:nvPr>
        </p:nvSpPr>
        <p:spPr>
          <a:xfrm>
            <a:off x="634836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>
            <a:spLocks noGrp="1"/>
          </p:cNvSpPr>
          <p:nvPr>
            <p:ph type="pic" idx="25"/>
          </p:nvPr>
        </p:nvSpPr>
        <p:spPr>
          <a:xfrm>
            <a:off x="9147335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Google Shape;156;p19"/>
          <p:cNvSpPr txBox="1">
            <a:spLocks noGrp="1"/>
          </p:cNvSpPr>
          <p:nvPr>
            <p:ph type="body" idx="26"/>
          </p:nvPr>
        </p:nvSpPr>
        <p:spPr>
          <a:xfrm>
            <a:off x="9147336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body" idx="27"/>
          </p:nvPr>
        </p:nvSpPr>
        <p:spPr>
          <a:xfrm>
            <a:off x="9147335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bg>
      <p:bgPr>
        <a:solidFill>
          <a:schemeClr val="accen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0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Title and Content">
  <p:cSld name="3 Title and Conten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1"/>
          </p:nvPr>
        </p:nvSpPr>
        <p:spPr>
          <a:xfrm>
            <a:off x="1167491" y="2526318"/>
            <a:ext cx="3218688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21"/>
          <p:cNvSpPr/>
          <p:nvPr/>
        </p:nvSpPr>
        <p:spPr>
          <a:xfrm rot="5400000">
            <a:off x="8580896" y="0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-2364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1"/>
          <p:cNvSpPr/>
          <p:nvPr/>
        </p:nvSpPr>
        <p:spPr>
          <a:xfrm rot="5400000" flipH="1">
            <a:off x="11258144" y="5924144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21"/>
          <p:cNvGrpSpPr/>
          <p:nvPr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176" name="Google Shape;176;p2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1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2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1"/>
          <p:cNvSpPr txBox="1">
            <a:spLocks noGrp="1"/>
          </p:cNvSpPr>
          <p:nvPr>
            <p:ph type="body" idx="2"/>
          </p:nvPr>
        </p:nvSpPr>
        <p:spPr>
          <a:xfrm>
            <a:off x="4683787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21"/>
          <p:cNvSpPr txBox="1">
            <a:spLocks noGrp="1"/>
          </p:cNvSpPr>
          <p:nvPr>
            <p:ph type="body" idx="3"/>
          </p:nvPr>
        </p:nvSpPr>
        <p:spPr>
          <a:xfrm>
            <a:off x="116749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body" idx="4"/>
          </p:nvPr>
        </p:nvSpPr>
        <p:spPr>
          <a:xfrm>
            <a:off x="4683788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body" idx="5"/>
          </p:nvPr>
        </p:nvSpPr>
        <p:spPr>
          <a:xfrm>
            <a:off x="8200082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body" idx="6"/>
          </p:nvPr>
        </p:nvSpPr>
        <p:spPr>
          <a:xfrm>
            <a:off x="820008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bg>
      <p:bgPr>
        <a:solidFill>
          <a:schemeClr val="accen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/>
          <p:nvPr/>
        </p:nvSpPr>
        <p:spPr>
          <a:xfrm>
            <a:off x="0" y="2286002"/>
            <a:ext cx="12208822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0"/>
          <p:cNvSpPr/>
          <p:nvPr/>
        </p:nvSpPr>
        <p:spPr>
          <a:xfrm flipH="1">
            <a:off x="8597718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0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0"/>
          <p:cNvSpPr/>
          <p:nvPr/>
        </p:nvSpPr>
        <p:spPr>
          <a:xfrm rot="-5400000">
            <a:off x="10344100" y="438098"/>
            <a:ext cx="2285999" cy="1409801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le and Content" type="obj">
  <p:cSld name="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1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1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" name="Google Shape;43;p11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44" name="Google Shape;44;p1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1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6283235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3"/>
          </p:nvPr>
        </p:nvSpPr>
        <p:spPr>
          <a:xfrm>
            <a:off x="1167493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4"/>
          </p:nvPr>
        </p:nvSpPr>
        <p:spPr>
          <a:xfrm>
            <a:off x="6283235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5" name="Google Shape;55;p12"/>
          <p:cNvSpPr/>
          <p:nvPr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2"/>
          <p:cNvGrpSpPr/>
          <p:nvPr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57" name="Google Shape;57;p12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2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2"/>
          <p:cNvSpPr/>
          <p:nvPr/>
        </p:nvSpPr>
        <p:spPr>
          <a:xfrm>
            <a:off x="10228214" y="-1"/>
            <a:ext cx="1963787" cy="3178856"/>
          </a:xfrm>
          <a:custGeom>
            <a:avLst/>
            <a:gdLst/>
            <a:ahLst/>
            <a:cxnLst/>
            <a:rect l="l" t="t" r="r" b="b"/>
            <a:pathLst>
              <a:path w="1963787" h="3178856" extrusionOk="0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1167493" y="2017467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13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68" name="Google Shape;68;p13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13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>
            <a:off x="0" y="0"/>
            <a:ext cx="8025490" cy="6858000"/>
          </a:xfrm>
          <a:custGeom>
            <a:avLst/>
            <a:gdLst/>
            <a:ahLst/>
            <a:cxnLst/>
            <a:rect l="l" t="t" r="r" b="b"/>
            <a:pathLst>
              <a:path w="8025490" h="6858000" extrusionOk="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77" name="Google Shape;77;p14"/>
          <p:cNvGrpSpPr/>
          <p:nvPr/>
        </p:nvGrpSpPr>
        <p:grpSpPr>
          <a:xfrm rot="-54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78" name="Google Shape;78;p14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4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">
  <p:cSld name="Graph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2">
  <p:cSld name="Chart 2">
    <p:bg>
      <p:bgPr>
        <a:solidFill>
          <a:schemeClr val="accen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6"/>
          <p:cNvGrpSpPr/>
          <p:nvPr/>
        </p:nvGrpSpPr>
        <p:grpSpPr>
          <a:xfrm rot="-54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92" name="Google Shape;92;p16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1167493" y="2087563"/>
            <a:ext cx="9779182" cy="3366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  <a:defRPr sz="4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1"/>
          </p:nvPr>
        </p:nvSpPr>
        <p:spPr>
          <a:xfrm>
            <a:off x="381000" y="519405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2"/>
          </p:nvPr>
        </p:nvSpPr>
        <p:spPr>
          <a:xfrm>
            <a:off x="6881813" y="4494213"/>
            <a:ext cx="3511550" cy="67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3"/>
          </p:nvPr>
        </p:nvSpPr>
        <p:spPr>
          <a:xfrm>
            <a:off x="10609104" y="3399692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"/>
          <p:cNvSpPr txBox="1">
            <a:spLocks noGrp="1"/>
          </p:cNvSpPr>
          <p:nvPr>
            <p:ph type="ctrTitle"/>
          </p:nvPr>
        </p:nvSpPr>
        <p:spPr>
          <a:xfrm>
            <a:off x="0" y="3581400"/>
            <a:ext cx="121920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ctr">
              <a:buSzPts val="5400"/>
            </a:pPr>
            <a:r>
              <a:rPr lang="en-US" sz="4800" dirty="0"/>
              <a:t>ANALYZING AMAZON SALES DATA</a:t>
            </a:r>
            <a:endParaRPr sz="4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747437"/>
            <a:ext cx="1905000" cy="1905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97" name="Google Shape;197;p2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algn="just"/>
            <a:r>
              <a:rPr lang="en-US" sz="1800" dirty="0" smtClean="0"/>
              <a:t>    Amazon</a:t>
            </a:r>
            <a:r>
              <a:rPr lang="en-US" sz="1800" dirty="0"/>
              <a:t>, founded by Jeff Bezos in 1994, has grown from an online bookstore into one of </a:t>
            </a:r>
            <a:r>
              <a:rPr lang="en-US" sz="1800" dirty="0" smtClean="0"/>
              <a:t>the world's </a:t>
            </a:r>
            <a:r>
              <a:rPr lang="en-US" sz="1800" dirty="0"/>
              <a:t>largest e-commerce and technology companies, offering a vast range of products and services</a:t>
            </a:r>
            <a:r>
              <a:rPr lang="en-US" sz="1800" dirty="0" smtClean="0"/>
              <a:t>.</a:t>
            </a:r>
          </a:p>
          <a:p>
            <a:pPr algn="just"/>
            <a:r>
              <a:rPr lang="en-US" sz="1800" dirty="0"/>
              <a:t> </a:t>
            </a:r>
            <a:r>
              <a:rPr lang="en-US" sz="1800" dirty="0" smtClean="0"/>
              <a:t>   </a:t>
            </a:r>
            <a:r>
              <a:rPr lang="en-US" sz="1800" dirty="0"/>
              <a:t>Its innovative strategies, such as Prime membership and AWS cloud computing, have revolutionized industries and reshaped consumer </a:t>
            </a:r>
            <a:r>
              <a:rPr lang="en-US" sz="1800" dirty="0" smtClean="0"/>
              <a:t>expectations worldwide.</a:t>
            </a:r>
          </a:p>
          <a:p>
            <a:r>
              <a:rPr lang="en-US" sz="1800" dirty="0" smtClean="0"/>
              <a:t/>
            </a:r>
            <a:br>
              <a:rPr lang="en-US" sz="1800" dirty="0" smtClean="0"/>
            </a:br>
            <a:endParaRPr dirty="0"/>
          </a:p>
        </p:txBody>
      </p:sp>
      <p:sp>
        <p:nvSpPr>
          <p:cNvPr id="198" name="Google Shape;198;p2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3/17/2024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9" name="Google Shape;19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ANALYZING AMAZON SALES </a:t>
            </a:r>
            <a:r>
              <a:rPr lang="en-US" dirty="0" smtClean="0"/>
              <a:t>DATA</a:t>
            </a:r>
          </a:p>
        </p:txBody>
      </p:sp>
      <p:sp>
        <p:nvSpPr>
          <p:cNvPr id="200" name="Google Shape;200;p2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"/>
          <p:cNvSpPr txBox="1">
            <a:spLocks noGrp="1"/>
          </p:cNvSpPr>
          <p:nvPr>
            <p:ph type="title"/>
          </p:nvPr>
        </p:nvSpPr>
        <p:spPr>
          <a:xfrm>
            <a:off x="690696" y="237896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Main KPIs</a:t>
            </a:r>
            <a:endParaRPr/>
          </a:p>
        </p:txBody>
      </p:sp>
      <p:sp>
        <p:nvSpPr>
          <p:cNvPr id="225" name="Google Shape;225;p4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1/1/2023</a:t>
            </a:r>
            <a:endParaRPr/>
          </a:p>
        </p:txBody>
      </p:sp>
      <p:sp>
        <p:nvSpPr>
          <p:cNvPr id="226" name="Google Shape;226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ANALYZING AMAZON SALES DATA</a:t>
            </a:r>
            <a:endParaRPr dirty="0"/>
          </a:p>
        </p:txBody>
      </p:sp>
      <p:sp>
        <p:nvSpPr>
          <p:cNvPr id="227" name="Google Shape;227;p4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28" name="Google Shape;228;p4"/>
          <p:cNvSpPr txBox="1">
            <a:spLocks noGrp="1"/>
          </p:cNvSpPr>
          <p:nvPr>
            <p:ph type="body" idx="3"/>
          </p:nvPr>
        </p:nvSpPr>
        <p:spPr>
          <a:xfrm>
            <a:off x="7993392" y="3986784"/>
            <a:ext cx="3803666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29" name="Google Shape;229;p4"/>
          <p:cNvSpPr txBox="1">
            <a:spLocks noGrp="1"/>
          </p:cNvSpPr>
          <p:nvPr>
            <p:ph type="body" idx="2"/>
          </p:nvPr>
        </p:nvSpPr>
        <p:spPr>
          <a:xfrm rot="-10422101">
            <a:off x="2915919" y="6734434"/>
            <a:ext cx="8766047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30" name="Google Shape;230;p4"/>
          <p:cNvSpPr txBox="1">
            <a:spLocks noGrp="1"/>
          </p:cNvSpPr>
          <p:nvPr>
            <p:ph type="body" idx="4"/>
          </p:nvPr>
        </p:nvSpPr>
        <p:spPr>
          <a:xfrm flipH="1">
            <a:off x="830742" y="1753435"/>
            <a:ext cx="9207337" cy="2666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US" b="0" dirty="0"/>
              <a:t>H </a:t>
            </a:r>
            <a:r>
              <a:rPr lang="en-US" b="0" dirty="0" smtClean="0"/>
              <a:t>– High</a:t>
            </a:r>
          </a:p>
          <a:p>
            <a:pPr marL="0" lvl="0" indent="0">
              <a:spcBef>
                <a:spcPts val="0"/>
              </a:spcBef>
            </a:pPr>
            <a:r>
              <a:rPr lang="en-US" b="0" dirty="0" smtClean="0"/>
              <a:t>C – Critical</a:t>
            </a:r>
          </a:p>
          <a:p>
            <a:pPr marL="0" lvl="0" indent="0">
              <a:spcBef>
                <a:spcPts val="0"/>
              </a:spcBef>
            </a:pPr>
            <a:r>
              <a:rPr lang="en-US" b="0" dirty="0" smtClean="0"/>
              <a:t>L – Low</a:t>
            </a:r>
          </a:p>
          <a:p>
            <a:pPr marL="0" lvl="0" indent="0">
              <a:spcBef>
                <a:spcPts val="0"/>
              </a:spcBef>
            </a:pPr>
            <a:r>
              <a:rPr lang="en-US" b="0" dirty="0" smtClean="0"/>
              <a:t>M </a:t>
            </a:r>
            <a:r>
              <a:rPr lang="en-US" b="0" dirty="0"/>
              <a:t>- Medium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"/>
          <p:cNvSpPr txBox="1">
            <a:spLocks noGrp="1"/>
          </p:cNvSpPr>
          <p:nvPr>
            <p:ph type="title"/>
          </p:nvPr>
        </p:nvSpPr>
        <p:spPr>
          <a:xfrm>
            <a:off x="-31898" y="1"/>
            <a:ext cx="9779183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My Design</a:t>
            </a:r>
            <a:endParaRPr dirty="0"/>
          </a:p>
        </p:txBody>
      </p:sp>
      <p:sp>
        <p:nvSpPr>
          <p:cNvPr id="250" name="Google Shape;250;p6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1/1/2023</a:t>
            </a:r>
            <a:endParaRPr/>
          </a:p>
        </p:txBody>
      </p:sp>
      <p:sp>
        <p:nvSpPr>
          <p:cNvPr id="251" name="Google Shape;25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ANALYZING AMAZON SALES </a:t>
            </a:r>
            <a:r>
              <a:rPr lang="en-US" dirty="0" smtClean="0"/>
              <a:t>DATA</a:t>
            </a:r>
          </a:p>
        </p:txBody>
      </p:sp>
      <p:sp>
        <p:nvSpPr>
          <p:cNvPr id="252" name="Google Shape;252;p6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53" name="Google Shape;253;p6"/>
          <p:cNvSpPr txBox="1">
            <a:spLocks noGrp="1"/>
          </p:cNvSpPr>
          <p:nvPr>
            <p:ph type="body" idx="1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97" y="1066800"/>
            <a:ext cx="10058400" cy="49798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834028"/>
          </a:xfrm>
        </p:spPr>
        <p:txBody>
          <a:bodyPr/>
          <a:lstStyle/>
          <a:p>
            <a:r>
              <a:rPr lang="en-US" dirty="0" smtClean="0"/>
              <a:t>Outcome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828800"/>
            <a:ext cx="6220277" cy="4419600"/>
          </a:xfrm>
        </p:spPr>
        <p:txBody>
          <a:bodyPr/>
          <a:lstStyle/>
          <a:p>
            <a:pPr marL="508000" indent="-457200">
              <a:buFont typeface="Arial" panose="020B0604020202020204" pitchFamily="34" charset="0"/>
              <a:buChar char="•"/>
            </a:pPr>
            <a:r>
              <a:rPr lang="en-US" dirty="0"/>
              <a:t>Most orders were delivered in 2012, indicating a potential peak year for sales.</a:t>
            </a:r>
          </a:p>
          <a:p>
            <a:pPr marL="508000" indent="-457200">
              <a:buFont typeface="Arial" panose="020B0604020202020204" pitchFamily="34" charset="0"/>
              <a:buChar char="•"/>
            </a:pPr>
            <a:r>
              <a:rPr lang="en-US" dirty="0"/>
              <a:t>Quarter 4 accounted for the highest sales in Sub-Saharan Africa, totaling 183k orders.</a:t>
            </a:r>
          </a:p>
          <a:p>
            <a:pPr marL="508000" indent="-457200">
              <a:buFont typeface="Arial" panose="020B0604020202020204" pitchFamily="34" charset="0"/>
              <a:buChar char="•"/>
            </a:pPr>
            <a:r>
              <a:rPr lang="en-US" dirty="0"/>
              <a:t>Cosmetics emerged as the top-selling category, with offline sales at 53.97% and online sales at 47.07%.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836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152</Words>
  <Application>Microsoft Office PowerPoint</Application>
  <PresentationFormat>Custom</PresentationFormat>
  <Paragraphs>28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ANALYZING AMAZON SALES DATA</vt:lpstr>
      <vt:lpstr>Introduction</vt:lpstr>
      <vt:lpstr>Main KPIs</vt:lpstr>
      <vt:lpstr>My Design</vt:lpstr>
      <vt:lpstr>Outcome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Telecom Analysis</dc:title>
  <dc:creator>NAVEEN SRINIVASAN</dc:creator>
  <cp:lastModifiedBy>rites</cp:lastModifiedBy>
  <cp:revision>3</cp:revision>
  <dcterms:created xsi:type="dcterms:W3CDTF">2022-12-29T06:36:15Z</dcterms:created>
  <dcterms:modified xsi:type="dcterms:W3CDTF">2024-03-17T11:41:46Z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