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6C5D6-B790-4458-9D9C-9DD79C10B8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7BB0C-9CD5-4D34-AD2F-AC6528467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data analyst, my tasks included working with our client, Shield Insurance, to understand their requirements, evaluating data, and creating a user-friendly smart dashboard. </a:t>
          </a:r>
        </a:p>
      </dgm:t>
    </dgm:pt>
    <dgm:pt modelId="{91E49204-6820-4AF8-9172-36DE92C0F3D5}" type="parTrans" cxnId="{1B1A168C-34BD-4E92-AE17-6C3393E2436C}">
      <dgm:prSet/>
      <dgm:spPr/>
      <dgm:t>
        <a:bodyPr/>
        <a:lstStyle/>
        <a:p>
          <a:endParaRPr lang="en-US"/>
        </a:p>
      </dgm:t>
    </dgm:pt>
    <dgm:pt modelId="{80F7FC5E-1C0D-44E7-ACFF-7711875AD8F4}" type="sibTrans" cxnId="{1B1A168C-34BD-4E92-AE17-6C3393E2436C}">
      <dgm:prSet/>
      <dgm:spPr/>
      <dgm:t>
        <a:bodyPr/>
        <a:lstStyle/>
        <a:p>
          <a:endParaRPr lang="en-US"/>
        </a:p>
      </dgm:t>
    </dgm:pt>
    <dgm:pt modelId="{6A724CF2-9547-4DBD-99C9-1B6A1CE7A7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goal was to provide Shield Insurance with helpful business insights so that they could make more informed decisions.</a:t>
          </a:r>
        </a:p>
      </dgm:t>
    </dgm:pt>
    <dgm:pt modelId="{E5DF514B-AF8D-4D7F-A9FB-9AC421958669}" type="parTrans" cxnId="{B84C3213-E657-412A-85C8-A509FED0711E}">
      <dgm:prSet/>
      <dgm:spPr/>
      <dgm:t>
        <a:bodyPr/>
        <a:lstStyle/>
        <a:p>
          <a:endParaRPr lang="en-US"/>
        </a:p>
      </dgm:t>
    </dgm:pt>
    <dgm:pt modelId="{B0957ACA-2DE7-4C04-BF53-5C830B6DBF8E}" type="sibTrans" cxnId="{B84C3213-E657-412A-85C8-A509FED0711E}">
      <dgm:prSet/>
      <dgm:spPr/>
      <dgm:t>
        <a:bodyPr/>
        <a:lstStyle/>
        <a:p>
          <a:endParaRPr lang="en-US"/>
        </a:p>
      </dgm:t>
    </dgm:pt>
    <dgm:pt modelId="{EEF8618B-9A25-418E-BB82-B78A91F76621}" type="pres">
      <dgm:prSet presAssocID="{9E66C5D6-B790-4458-9D9C-9DD79C10B80E}" presName="root" presStyleCnt="0">
        <dgm:presLayoutVars>
          <dgm:dir/>
          <dgm:resizeHandles val="exact"/>
        </dgm:presLayoutVars>
      </dgm:prSet>
      <dgm:spPr/>
    </dgm:pt>
    <dgm:pt modelId="{DEA5D5CF-9002-45E9-AD10-6E75748AD19C}" type="pres">
      <dgm:prSet presAssocID="{1337BB0C-9CD5-4D34-AD2F-AC652846748B}" presName="compNode" presStyleCnt="0"/>
      <dgm:spPr/>
    </dgm:pt>
    <dgm:pt modelId="{07818F31-635C-4A7D-9B78-19E69205A762}" type="pres">
      <dgm:prSet presAssocID="{1337BB0C-9CD5-4D34-AD2F-AC652846748B}" presName="bgRect" presStyleLbl="bgShp" presStyleIdx="0" presStyleCnt="2"/>
      <dgm:spPr/>
    </dgm:pt>
    <dgm:pt modelId="{290597AC-7E1C-4CA9-A5AE-B7C539551771}" type="pres">
      <dgm:prSet presAssocID="{1337BB0C-9CD5-4D34-AD2F-AC65284674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4AA5B6A-EFB2-4374-BFAB-463CAACF2C55}" type="pres">
      <dgm:prSet presAssocID="{1337BB0C-9CD5-4D34-AD2F-AC652846748B}" presName="spaceRect" presStyleCnt="0"/>
      <dgm:spPr/>
    </dgm:pt>
    <dgm:pt modelId="{8801FC14-7E2E-4D89-BEC2-443DF25F984C}" type="pres">
      <dgm:prSet presAssocID="{1337BB0C-9CD5-4D34-AD2F-AC652846748B}" presName="parTx" presStyleLbl="revTx" presStyleIdx="0" presStyleCnt="2">
        <dgm:presLayoutVars>
          <dgm:chMax val="0"/>
          <dgm:chPref val="0"/>
        </dgm:presLayoutVars>
      </dgm:prSet>
      <dgm:spPr/>
    </dgm:pt>
    <dgm:pt modelId="{A3469B9B-AB7F-451F-9328-B736C160BAA8}" type="pres">
      <dgm:prSet presAssocID="{80F7FC5E-1C0D-44E7-ACFF-7711875AD8F4}" presName="sibTrans" presStyleCnt="0"/>
      <dgm:spPr/>
    </dgm:pt>
    <dgm:pt modelId="{60BAC9FD-CE3C-4EBA-9FEF-D32250C5852C}" type="pres">
      <dgm:prSet presAssocID="{6A724CF2-9547-4DBD-99C9-1B6A1CE7A7D4}" presName="compNode" presStyleCnt="0"/>
      <dgm:spPr/>
    </dgm:pt>
    <dgm:pt modelId="{5F0E6A2E-CAAA-4CCD-888D-CB88A712CDB6}" type="pres">
      <dgm:prSet presAssocID="{6A724CF2-9547-4DBD-99C9-1B6A1CE7A7D4}" presName="bgRect" presStyleLbl="bgShp" presStyleIdx="1" presStyleCnt="2"/>
      <dgm:spPr/>
    </dgm:pt>
    <dgm:pt modelId="{57E1CC93-4269-42ED-830E-876BB7F5D218}" type="pres">
      <dgm:prSet presAssocID="{6A724CF2-9547-4DBD-99C9-1B6A1CE7A7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20955EE-1694-4183-946B-7D774819BE90}" type="pres">
      <dgm:prSet presAssocID="{6A724CF2-9547-4DBD-99C9-1B6A1CE7A7D4}" presName="spaceRect" presStyleCnt="0"/>
      <dgm:spPr/>
    </dgm:pt>
    <dgm:pt modelId="{F91939AE-D9AB-4A10-9349-48BB06426438}" type="pres">
      <dgm:prSet presAssocID="{6A724CF2-9547-4DBD-99C9-1B6A1CE7A7D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84C3213-E657-412A-85C8-A509FED0711E}" srcId="{9E66C5D6-B790-4458-9D9C-9DD79C10B80E}" destId="{6A724CF2-9547-4DBD-99C9-1B6A1CE7A7D4}" srcOrd="1" destOrd="0" parTransId="{E5DF514B-AF8D-4D7F-A9FB-9AC421958669}" sibTransId="{B0957ACA-2DE7-4C04-BF53-5C830B6DBF8E}"/>
    <dgm:cxn modelId="{05004D31-92A4-4900-B6F0-2DDF89E13AC3}" type="presOf" srcId="{9E66C5D6-B790-4458-9D9C-9DD79C10B80E}" destId="{EEF8618B-9A25-418E-BB82-B78A91F76621}" srcOrd="0" destOrd="0" presId="urn:microsoft.com/office/officeart/2018/2/layout/IconVerticalSolidList"/>
    <dgm:cxn modelId="{F885E682-2E91-45EA-A17A-E538D1B56C5C}" type="presOf" srcId="{1337BB0C-9CD5-4D34-AD2F-AC652846748B}" destId="{8801FC14-7E2E-4D89-BEC2-443DF25F984C}" srcOrd="0" destOrd="0" presId="urn:microsoft.com/office/officeart/2018/2/layout/IconVerticalSolidList"/>
    <dgm:cxn modelId="{1B1A168C-34BD-4E92-AE17-6C3393E2436C}" srcId="{9E66C5D6-B790-4458-9D9C-9DD79C10B80E}" destId="{1337BB0C-9CD5-4D34-AD2F-AC652846748B}" srcOrd="0" destOrd="0" parTransId="{91E49204-6820-4AF8-9172-36DE92C0F3D5}" sibTransId="{80F7FC5E-1C0D-44E7-ACFF-7711875AD8F4}"/>
    <dgm:cxn modelId="{43C35CD2-547A-4662-8B6C-4690F4D8DA38}" type="presOf" srcId="{6A724CF2-9547-4DBD-99C9-1B6A1CE7A7D4}" destId="{F91939AE-D9AB-4A10-9349-48BB06426438}" srcOrd="0" destOrd="0" presId="urn:microsoft.com/office/officeart/2018/2/layout/IconVerticalSolidList"/>
    <dgm:cxn modelId="{44940271-DE35-47F0-9B2E-F32E5CC1535F}" type="presParOf" srcId="{EEF8618B-9A25-418E-BB82-B78A91F76621}" destId="{DEA5D5CF-9002-45E9-AD10-6E75748AD19C}" srcOrd="0" destOrd="0" presId="urn:microsoft.com/office/officeart/2018/2/layout/IconVerticalSolidList"/>
    <dgm:cxn modelId="{47E8E974-1C43-4111-BBBD-2B03B9A38FD9}" type="presParOf" srcId="{DEA5D5CF-9002-45E9-AD10-6E75748AD19C}" destId="{07818F31-635C-4A7D-9B78-19E69205A762}" srcOrd="0" destOrd="0" presId="urn:microsoft.com/office/officeart/2018/2/layout/IconVerticalSolidList"/>
    <dgm:cxn modelId="{C73E4FDE-F2F2-4D4B-B5E3-F39AA65FB022}" type="presParOf" srcId="{DEA5D5CF-9002-45E9-AD10-6E75748AD19C}" destId="{290597AC-7E1C-4CA9-A5AE-B7C539551771}" srcOrd="1" destOrd="0" presId="urn:microsoft.com/office/officeart/2018/2/layout/IconVerticalSolidList"/>
    <dgm:cxn modelId="{FFA4DE08-1BE5-4D2D-9DC1-27FA4FAC8CF1}" type="presParOf" srcId="{DEA5D5CF-9002-45E9-AD10-6E75748AD19C}" destId="{14AA5B6A-EFB2-4374-BFAB-463CAACF2C55}" srcOrd="2" destOrd="0" presId="urn:microsoft.com/office/officeart/2018/2/layout/IconVerticalSolidList"/>
    <dgm:cxn modelId="{EF8CAC1E-D4B7-410C-900D-A80D5B5AB1D5}" type="presParOf" srcId="{DEA5D5CF-9002-45E9-AD10-6E75748AD19C}" destId="{8801FC14-7E2E-4D89-BEC2-443DF25F984C}" srcOrd="3" destOrd="0" presId="urn:microsoft.com/office/officeart/2018/2/layout/IconVerticalSolidList"/>
    <dgm:cxn modelId="{4886C0F0-57F7-4EF0-AC00-6E97DA4888F7}" type="presParOf" srcId="{EEF8618B-9A25-418E-BB82-B78A91F76621}" destId="{A3469B9B-AB7F-451F-9328-B736C160BAA8}" srcOrd="1" destOrd="0" presId="urn:microsoft.com/office/officeart/2018/2/layout/IconVerticalSolidList"/>
    <dgm:cxn modelId="{1938517A-CE34-4A1A-9CED-4659B5F07DB1}" type="presParOf" srcId="{EEF8618B-9A25-418E-BB82-B78A91F76621}" destId="{60BAC9FD-CE3C-4EBA-9FEF-D32250C5852C}" srcOrd="2" destOrd="0" presId="urn:microsoft.com/office/officeart/2018/2/layout/IconVerticalSolidList"/>
    <dgm:cxn modelId="{9AB14729-473F-4BD8-A91C-275A35BFD29C}" type="presParOf" srcId="{60BAC9FD-CE3C-4EBA-9FEF-D32250C5852C}" destId="{5F0E6A2E-CAAA-4CCD-888D-CB88A712CDB6}" srcOrd="0" destOrd="0" presId="urn:microsoft.com/office/officeart/2018/2/layout/IconVerticalSolidList"/>
    <dgm:cxn modelId="{31B61E62-C288-4DA6-8433-8FC4FA3AFF46}" type="presParOf" srcId="{60BAC9FD-CE3C-4EBA-9FEF-D32250C5852C}" destId="{57E1CC93-4269-42ED-830E-876BB7F5D218}" srcOrd="1" destOrd="0" presId="urn:microsoft.com/office/officeart/2018/2/layout/IconVerticalSolidList"/>
    <dgm:cxn modelId="{4CE90C13-8B4E-4016-8E26-E8211DE4D642}" type="presParOf" srcId="{60BAC9FD-CE3C-4EBA-9FEF-D32250C5852C}" destId="{520955EE-1694-4183-946B-7D774819BE90}" srcOrd="2" destOrd="0" presId="urn:microsoft.com/office/officeart/2018/2/layout/IconVerticalSolidList"/>
    <dgm:cxn modelId="{F69D6EEF-BA72-4D09-BA8A-A922D09AE9D9}" type="presParOf" srcId="{60BAC9FD-CE3C-4EBA-9FEF-D32250C5852C}" destId="{F91939AE-D9AB-4A10-9349-48BB064264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3B22C-6099-4923-82B7-4BD3771E1DF9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A7B202-F0F9-438C-A104-B3B6A3B14429}">
      <dgm:prSet/>
      <dgm:spPr/>
      <dgm:t>
        <a:bodyPr/>
        <a:lstStyle/>
        <a:p>
          <a:r>
            <a:rPr lang="en-US"/>
            <a:t>After going through the data and creating the Power BI report I analyzed and found that the most profitable month for the company is March 2023.</a:t>
          </a:r>
        </a:p>
      </dgm:t>
    </dgm:pt>
    <dgm:pt modelId="{987497E8-E34B-44A6-8FDC-BE14E89F2E64}" type="parTrans" cxnId="{69108230-1A44-4ACF-8C44-0D90248317F1}">
      <dgm:prSet/>
      <dgm:spPr/>
      <dgm:t>
        <a:bodyPr/>
        <a:lstStyle/>
        <a:p>
          <a:endParaRPr lang="en-US"/>
        </a:p>
      </dgm:t>
    </dgm:pt>
    <dgm:pt modelId="{C68F142E-C4C2-4086-B60B-8A2F10735F11}" type="sibTrans" cxnId="{69108230-1A44-4ACF-8C44-0D90248317F1}">
      <dgm:prSet/>
      <dgm:spPr/>
      <dgm:t>
        <a:bodyPr/>
        <a:lstStyle/>
        <a:p>
          <a:endParaRPr lang="en-US"/>
        </a:p>
      </dgm:t>
    </dgm:pt>
    <dgm:pt modelId="{265B7592-8F5B-419E-81C8-D22FE2AE9599}">
      <dgm:prSet/>
      <dgm:spPr/>
      <dgm:t>
        <a:bodyPr/>
        <a:lstStyle/>
        <a:p>
          <a:r>
            <a:rPr lang="en-US"/>
            <a:t>March is the most successful month in terms of generating revenue and also in acquiring customers.</a:t>
          </a:r>
        </a:p>
      </dgm:t>
    </dgm:pt>
    <dgm:pt modelId="{FE01ABAC-343A-40A5-BECA-7F9B0F5F36A8}" type="parTrans" cxnId="{7DCE8FC3-2812-4AE8-B887-8EA522377920}">
      <dgm:prSet/>
      <dgm:spPr/>
      <dgm:t>
        <a:bodyPr/>
        <a:lstStyle/>
        <a:p>
          <a:endParaRPr lang="en-US"/>
        </a:p>
      </dgm:t>
    </dgm:pt>
    <dgm:pt modelId="{C39A577C-37A2-4144-B1E8-E4C3FA93B5BA}" type="sibTrans" cxnId="{7DCE8FC3-2812-4AE8-B887-8EA522377920}">
      <dgm:prSet/>
      <dgm:spPr/>
      <dgm:t>
        <a:bodyPr/>
        <a:lstStyle/>
        <a:p>
          <a:endParaRPr lang="en-US"/>
        </a:p>
      </dgm:t>
    </dgm:pt>
    <dgm:pt modelId="{CDABDDC7-40B7-425C-9EC2-9CF718584CA4}">
      <dgm:prSet/>
      <dgm:spPr/>
      <dgm:t>
        <a:bodyPr/>
        <a:lstStyle/>
        <a:p>
          <a:r>
            <a:rPr lang="en-US"/>
            <a:t>The total revenue generated in March is 263.8M.</a:t>
          </a:r>
        </a:p>
      </dgm:t>
    </dgm:pt>
    <dgm:pt modelId="{B8C9B260-10B0-484F-B0F3-539A574CB928}" type="parTrans" cxnId="{F999165A-80AB-4E8A-9FC2-CC32A26C85B4}">
      <dgm:prSet/>
      <dgm:spPr/>
      <dgm:t>
        <a:bodyPr/>
        <a:lstStyle/>
        <a:p>
          <a:endParaRPr lang="en-US"/>
        </a:p>
      </dgm:t>
    </dgm:pt>
    <dgm:pt modelId="{A5140881-4761-461D-98A6-5CC66B248BFA}" type="sibTrans" cxnId="{F999165A-80AB-4E8A-9FC2-CC32A26C85B4}">
      <dgm:prSet/>
      <dgm:spPr/>
      <dgm:t>
        <a:bodyPr/>
        <a:lstStyle/>
        <a:p>
          <a:endParaRPr lang="en-US"/>
        </a:p>
      </dgm:t>
    </dgm:pt>
    <dgm:pt modelId="{475D59D5-55B6-4DE2-A160-ABE95F5F0EE6}">
      <dgm:prSet/>
      <dgm:spPr/>
      <dgm:t>
        <a:bodyPr/>
        <a:lstStyle/>
        <a:p>
          <a:r>
            <a:rPr lang="en-US"/>
            <a:t>The total number of customers acquired in March is 7081.</a:t>
          </a:r>
        </a:p>
      </dgm:t>
    </dgm:pt>
    <dgm:pt modelId="{39361F19-65F4-484A-8CEB-DAAA5E838A8B}" type="parTrans" cxnId="{54914363-E965-4F17-9ED1-BDC0FF1A056E}">
      <dgm:prSet/>
      <dgm:spPr/>
      <dgm:t>
        <a:bodyPr/>
        <a:lstStyle/>
        <a:p>
          <a:endParaRPr lang="en-US"/>
        </a:p>
      </dgm:t>
    </dgm:pt>
    <dgm:pt modelId="{1B08F772-8FEC-4903-B4FD-C4AE494E4EF8}" type="sibTrans" cxnId="{54914363-E965-4F17-9ED1-BDC0FF1A056E}">
      <dgm:prSet/>
      <dgm:spPr/>
      <dgm:t>
        <a:bodyPr/>
        <a:lstStyle/>
        <a:p>
          <a:endParaRPr lang="en-US"/>
        </a:p>
      </dgm:t>
    </dgm:pt>
    <dgm:pt modelId="{90FBF06D-A878-437C-9926-B193F8919C23}" type="pres">
      <dgm:prSet presAssocID="{FEF3B22C-6099-4923-82B7-4BD3771E1DF9}" presName="linear" presStyleCnt="0">
        <dgm:presLayoutVars>
          <dgm:animLvl val="lvl"/>
          <dgm:resizeHandles val="exact"/>
        </dgm:presLayoutVars>
      </dgm:prSet>
      <dgm:spPr/>
    </dgm:pt>
    <dgm:pt modelId="{E5F9B2B1-8B61-47BA-A351-C3F141E7AA89}" type="pres">
      <dgm:prSet presAssocID="{CDA7B202-F0F9-438C-A104-B3B6A3B144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919D29-7B50-4439-983E-E5B16FEADFE7}" type="pres">
      <dgm:prSet presAssocID="{C68F142E-C4C2-4086-B60B-8A2F10735F11}" presName="spacer" presStyleCnt="0"/>
      <dgm:spPr/>
    </dgm:pt>
    <dgm:pt modelId="{6F403F41-7182-4903-AFD9-6CC3AF7BBF4B}" type="pres">
      <dgm:prSet presAssocID="{265B7592-8F5B-419E-81C8-D22FE2AE95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8D2F9-EBCF-4C30-B6F3-86E0513ADB0D}" type="pres">
      <dgm:prSet presAssocID="{C39A577C-37A2-4144-B1E8-E4C3FA93B5BA}" presName="spacer" presStyleCnt="0"/>
      <dgm:spPr/>
    </dgm:pt>
    <dgm:pt modelId="{0EC0237F-6FBA-4736-A35F-300D598F0BAD}" type="pres">
      <dgm:prSet presAssocID="{CDABDDC7-40B7-425C-9EC2-9CF718584C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D1094C-132F-4A1C-A22A-76FED54FCA73}" type="pres">
      <dgm:prSet presAssocID="{A5140881-4761-461D-98A6-5CC66B248BFA}" presName="spacer" presStyleCnt="0"/>
      <dgm:spPr/>
    </dgm:pt>
    <dgm:pt modelId="{ACDC2874-3894-42B0-A397-25A3738B0E63}" type="pres">
      <dgm:prSet presAssocID="{475D59D5-55B6-4DE2-A160-ABE95F5F0E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A37123-78CB-4B1B-BEBD-18A0C8233ABB}" type="presOf" srcId="{FEF3B22C-6099-4923-82B7-4BD3771E1DF9}" destId="{90FBF06D-A878-437C-9926-B193F8919C23}" srcOrd="0" destOrd="0" presId="urn:microsoft.com/office/officeart/2005/8/layout/vList2"/>
    <dgm:cxn modelId="{0919AA2A-5FF5-4DA4-B861-8533E80CC5D7}" type="presOf" srcId="{265B7592-8F5B-419E-81C8-D22FE2AE9599}" destId="{6F403F41-7182-4903-AFD9-6CC3AF7BBF4B}" srcOrd="0" destOrd="0" presId="urn:microsoft.com/office/officeart/2005/8/layout/vList2"/>
    <dgm:cxn modelId="{69108230-1A44-4ACF-8C44-0D90248317F1}" srcId="{FEF3B22C-6099-4923-82B7-4BD3771E1DF9}" destId="{CDA7B202-F0F9-438C-A104-B3B6A3B14429}" srcOrd="0" destOrd="0" parTransId="{987497E8-E34B-44A6-8FDC-BE14E89F2E64}" sibTransId="{C68F142E-C4C2-4086-B60B-8A2F10735F11}"/>
    <dgm:cxn modelId="{54914363-E965-4F17-9ED1-BDC0FF1A056E}" srcId="{FEF3B22C-6099-4923-82B7-4BD3771E1DF9}" destId="{475D59D5-55B6-4DE2-A160-ABE95F5F0EE6}" srcOrd="3" destOrd="0" parTransId="{39361F19-65F4-484A-8CEB-DAAA5E838A8B}" sibTransId="{1B08F772-8FEC-4903-B4FD-C4AE494E4EF8}"/>
    <dgm:cxn modelId="{F999165A-80AB-4E8A-9FC2-CC32A26C85B4}" srcId="{FEF3B22C-6099-4923-82B7-4BD3771E1DF9}" destId="{CDABDDC7-40B7-425C-9EC2-9CF718584CA4}" srcOrd="2" destOrd="0" parTransId="{B8C9B260-10B0-484F-B0F3-539A574CB928}" sibTransId="{A5140881-4761-461D-98A6-5CC66B248BFA}"/>
    <dgm:cxn modelId="{7DCE8FC3-2812-4AE8-B887-8EA522377920}" srcId="{FEF3B22C-6099-4923-82B7-4BD3771E1DF9}" destId="{265B7592-8F5B-419E-81C8-D22FE2AE9599}" srcOrd="1" destOrd="0" parTransId="{FE01ABAC-343A-40A5-BECA-7F9B0F5F36A8}" sibTransId="{C39A577C-37A2-4144-B1E8-E4C3FA93B5BA}"/>
    <dgm:cxn modelId="{8D5EE2DD-E0AC-4D7B-A309-28336038A6DC}" type="presOf" srcId="{CDA7B202-F0F9-438C-A104-B3B6A3B14429}" destId="{E5F9B2B1-8B61-47BA-A351-C3F141E7AA89}" srcOrd="0" destOrd="0" presId="urn:microsoft.com/office/officeart/2005/8/layout/vList2"/>
    <dgm:cxn modelId="{B3E644FA-F40C-4BCD-8F68-6AA80F269C7D}" type="presOf" srcId="{475D59D5-55B6-4DE2-A160-ABE95F5F0EE6}" destId="{ACDC2874-3894-42B0-A397-25A3738B0E63}" srcOrd="0" destOrd="0" presId="urn:microsoft.com/office/officeart/2005/8/layout/vList2"/>
    <dgm:cxn modelId="{B0A3DFFF-EEC9-42A9-A527-890D1B884BF6}" type="presOf" srcId="{CDABDDC7-40B7-425C-9EC2-9CF718584CA4}" destId="{0EC0237F-6FBA-4736-A35F-300D598F0BAD}" srcOrd="0" destOrd="0" presId="urn:microsoft.com/office/officeart/2005/8/layout/vList2"/>
    <dgm:cxn modelId="{F2D185C2-14B8-4AA1-AE5B-2B24A461163F}" type="presParOf" srcId="{90FBF06D-A878-437C-9926-B193F8919C23}" destId="{E5F9B2B1-8B61-47BA-A351-C3F141E7AA89}" srcOrd="0" destOrd="0" presId="urn:microsoft.com/office/officeart/2005/8/layout/vList2"/>
    <dgm:cxn modelId="{DD3ABFF2-1A8B-4B7C-9BF7-6A27995FB749}" type="presParOf" srcId="{90FBF06D-A878-437C-9926-B193F8919C23}" destId="{00919D29-7B50-4439-983E-E5B16FEADFE7}" srcOrd="1" destOrd="0" presId="urn:microsoft.com/office/officeart/2005/8/layout/vList2"/>
    <dgm:cxn modelId="{B851DD5A-E3DA-48A1-AA97-3E46A5E19F26}" type="presParOf" srcId="{90FBF06D-A878-437C-9926-B193F8919C23}" destId="{6F403F41-7182-4903-AFD9-6CC3AF7BBF4B}" srcOrd="2" destOrd="0" presId="urn:microsoft.com/office/officeart/2005/8/layout/vList2"/>
    <dgm:cxn modelId="{FC037A02-1A2D-4D91-93BF-D66AF37E48C0}" type="presParOf" srcId="{90FBF06D-A878-437C-9926-B193F8919C23}" destId="{B508D2F9-EBCF-4C30-B6F3-86E0513ADB0D}" srcOrd="3" destOrd="0" presId="urn:microsoft.com/office/officeart/2005/8/layout/vList2"/>
    <dgm:cxn modelId="{F877DBDF-6144-4025-B303-8F8E2DE70D66}" type="presParOf" srcId="{90FBF06D-A878-437C-9926-B193F8919C23}" destId="{0EC0237F-6FBA-4736-A35F-300D598F0BAD}" srcOrd="4" destOrd="0" presId="urn:microsoft.com/office/officeart/2005/8/layout/vList2"/>
    <dgm:cxn modelId="{515E9B4B-4C6A-431D-AC90-8167010BDB24}" type="presParOf" srcId="{90FBF06D-A878-437C-9926-B193F8919C23}" destId="{01D1094C-132F-4A1C-A22A-76FED54FCA73}" srcOrd="5" destOrd="0" presId="urn:microsoft.com/office/officeart/2005/8/layout/vList2"/>
    <dgm:cxn modelId="{F1D7072C-7C47-453A-9519-7ACBEE1E790D}" type="presParOf" srcId="{90FBF06D-A878-437C-9926-B193F8919C23}" destId="{ACDC2874-3894-42B0-A397-25A3738B0E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52EFC-7E29-4305-9B6B-5965E01032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2BF6B4-567F-456A-BAEF-2982BC875897}">
      <dgm:prSet/>
      <dgm:spPr/>
      <dgm:t>
        <a:bodyPr/>
        <a:lstStyle/>
        <a:p>
          <a:r>
            <a:rPr lang="en-US"/>
            <a:t>The City with the highest number of customers and highest revenue is Delhi NCR.</a:t>
          </a:r>
        </a:p>
      </dgm:t>
    </dgm:pt>
    <dgm:pt modelId="{9EC56303-7593-45F0-875B-9D7017FAAFC1}" type="parTrans" cxnId="{4C5B5311-A46E-4B8B-AE06-8D5260DF4946}">
      <dgm:prSet/>
      <dgm:spPr/>
      <dgm:t>
        <a:bodyPr/>
        <a:lstStyle/>
        <a:p>
          <a:endParaRPr lang="en-US"/>
        </a:p>
      </dgm:t>
    </dgm:pt>
    <dgm:pt modelId="{14A188C2-F9E5-4BD4-AC07-71890D9961DC}" type="sibTrans" cxnId="{4C5B5311-A46E-4B8B-AE06-8D5260DF4946}">
      <dgm:prSet/>
      <dgm:spPr/>
      <dgm:t>
        <a:bodyPr/>
        <a:lstStyle/>
        <a:p>
          <a:endParaRPr lang="en-US"/>
        </a:p>
      </dgm:t>
    </dgm:pt>
    <dgm:pt modelId="{C134CDC9-C350-4A6D-95A7-A4BD5B18C631}">
      <dgm:prSet/>
      <dgm:spPr/>
      <dgm:t>
        <a:bodyPr/>
        <a:lstStyle/>
        <a:p>
          <a:r>
            <a:rPr lang="en-US"/>
            <a:t>The age group with the highest revenue and highest number of customers is 31-40 years.</a:t>
          </a:r>
        </a:p>
      </dgm:t>
    </dgm:pt>
    <dgm:pt modelId="{10C15990-3830-4C37-B3AE-C67CED83FBDB}" type="parTrans" cxnId="{54BD938E-4D7C-4BC9-9605-1F31FD96B5DF}">
      <dgm:prSet/>
      <dgm:spPr/>
      <dgm:t>
        <a:bodyPr/>
        <a:lstStyle/>
        <a:p>
          <a:endParaRPr lang="en-US"/>
        </a:p>
      </dgm:t>
    </dgm:pt>
    <dgm:pt modelId="{A573097A-4B77-444C-A9FA-D8F45D536028}" type="sibTrans" cxnId="{54BD938E-4D7C-4BC9-9605-1F31FD96B5DF}">
      <dgm:prSet/>
      <dgm:spPr/>
      <dgm:t>
        <a:bodyPr/>
        <a:lstStyle/>
        <a:p>
          <a:endParaRPr lang="en-US"/>
        </a:p>
      </dgm:t>
    </dgm:pt>
    <dgm:pt modelId="{328DEF6C-5483-4899-95A5-BC65D2C5D0E4}">
      <dgm:prSet/>
      <dgm:spPr/>
      <dgm:t>
        <a:bodyPr/>
        <a:lstStyle/>
        <a:p>
          <a:r>
            <a:rPr lang="en-US"/>
            <a:t>The most successful sales mode for revenue and customer acquisition is the Offline-Agent mode.</a:t>
          </a:r>
        </a:p>
      </dgm:t>
    </dgm:pt>
    <dgm:pt modelId="{7E09E7A5-A06D-4480-880B-2E05B2EF050D}" type="parTrans" cxnId="{836410A6-DB98-41CE-948E-6152D3A1A886}">
      <dgm:prSet/>
      <dgm:spPr/>
      <dgm:t>
        <a:bodyPr/>
        <a:lstStyle/>
        <a:p>
          <a:endParaRPr lang="en-US"/>
        </a:p>
      </dgm:t>
    </dgm:pt>
    <dgm:pt modelId="{CC8E6F2E-E488-4ADD-9694-E3F1CFCE8384}" type="sibTrans" cxnId="{836410A6-DB98-41CE-948E-6152D3A1A886}">
      <dgm:prSet/>
      <dgm:spPr/>
      <dgm:t>
        <a:bodyPr/>
        <a:lstStyle/>
        <a:p>
          <a:endParaRPr lang="en-US"/>
        </a:p>
      </dgm:t>
    </dgm:pt>
    <dgm:pt modelId="{6B9737FB-9205-4FA1-97F9-597F8DFD298F}">
      <dgm:prSet/>
      <dgm:spPr/>
      <dgm:t>
        <a:bodyPr/>
        <a:lstStyle/>
        <a:p>
          <a:r>
            <a:rPr lang="en-US"/>
            <a:t>The highest settlement expected is by the age group of 65 and above.</a:t>
          </a:r>
        </a:p>
      </dgm:t>
    </dgm:pt>
    <dgm:pt modelId="{EB093097-1732-488C-BEE5-86062CABE432}" type="parTrans" cxnId="{F7247913-807E-4B8E-A777-5C9F169070F8}">
      <dgm:prSet/>
      <dgm:spPr/>
      <dgm:t>
        <a:bodyPr/>
        <a:lstStyle/>
        <a:p>
          <a:endParaRPr lang="en-US"/>
        </a:p>
      </dgm:t>
    </dgm:pt>
    <dgm:pt modelId="{1A22CFF6-D64B-4043-B727-0E25D184DD92}" type="sibTrans" cxnId="{F7247913-807E-4B8E-A777-5C9F169070F8}">
      <dgm:prSet/>
      <dgm:spPr/>
      <dgm:t>
        <a:bodyPr/>
        <a:lstStyle/>
        <a:p>
          <a:endParaRPr lang="en-US"/>
        </a:p>
      </dgm:t>
    </dgm:pt>
    <dgm:pt modelId="{C7AD3B1C-64CE-4850-A9E7-C6CB8D220479}">
      <dgm:prSet/>
      <dgm:spPr/>
      <dgm:t>
        <a:bodyPr/>
        <a:lstStyle/>
        <a:p>
          <a:r>
            <a:rPr lang="en-US"/>
            <a:t>The top-selling Policy is POL4321HL with a Base Premium of Rs.5000.</a:t>
          </a:r>
          <a:r>
            <a:rPr lang="en-IN"/>
            <a:t> </a:t>
          </a:r>
          <a:endParaRPr lang="en-US"/>
        </a:p>
      </dgm:t>
    </dgm:pt>
    <dgm:pt modelId="{12B5B24B-F27E-4450-B7D2-69D9F6CDD355}" type="parTrans" cxnId="{394DF9C9-53B9-43E6-A610-5AC5A6355EC8}">
      <dgm:prSet/>
      <dgm:spPr/>
      <dgm:t>
        <a:bodyPr/>
        <a:lstStyle/>
        <a:p>
          <a:endParaRPr lang="en-US"/>
        </a:p>
      </dgm:t>
    </dgm:pt>
    <dgm:pt modelId="{B8E0949D-2DF4-43E4-964D-12817A406390}" type="sibTrans" cxnId="{394DF9C9-53B9-43E6-A610-5AC5A6355EC8}">
      <dgm:prSet/>
      <dgm:spPr/>
      <dgm:t>
        <a:bodyPr/>
        <a:lstStyle/>
        <a:p>
          <a:endParaRPr lang="en-US"/>
        </a:p>
      </dgm:t>
    </dgm:pt>
    <dgm:pt modelId="{38D371FB-468B-4E16-934B-6B13B45B3238}" type="pres">
      <dgm:prSet presAssocID="{95E52EFC-7E29-4305-9B6B-5965E0103265}" presName="linear" presStyleCnt="0">
        <dgm:presLayoutVars>
          <dgm:animLvl val="lvl"/>
          <dgm:resizeHandles val="exact"/>
        </dgm:presLayoutVars>
      </dgm:prSet>
      <dgm:spPr/>
    </dgm:pt>
    <dgm:pt modelId="{A5F1B99D-9635-4FC0-ADFC-7641130061B3}" type="pres">
      <dgm:prSet presAssocID="{B22BF6B4-567F-456A-BAEF-2982BC8758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F3175C-A801-4BA5-B931-77E227EFCC7B}" type="pres">
      <dgm:prSet presAssocID="{14A188C2-F9E5-4BD4-AC07-71890D9961DC}" presName="spacer" presStyleCnt="0"/>
      <dgm:spPr/>
    </dgm:pt>
    <dgm:pt modelId="{A30F8FC5-B594-4CC6-A350-65EA391EE8CD}" type="pres">
      <dgm:prSet presAssocID="{C134CDC9-C350-4A6D-95A7-A4BD5B18C6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975FBE5-8CC0-41F1-9EF7-F31081649BC8}" type="pres">
      <dgm:prSet presAssocID="{A573097A-4B77-444C-A9FA-D8F45D536028}" presName="spacer" presStyleCnt="0"/>
      <dgm:spPr/>
    </dgm:pt>
    <dgm:pt modelId="{2EB22B39-6EC5-46A2-8234-3072E747EC2B}" type="pres">
      <dgm:prSet presAssocID="{328DEF6C-5483-4899-95A5-BC65D2C5D0E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C89A712-2502-462C-AE7F-C2B1A27CF3BD}" type="pres">
      <dgm:prSet presAssocID="{CC8E6F2E-E488-4ADD-9694-E3F1CFCE8384}" presName="spacer" presStyleCnt="0"/>
      <dgm:spPr/>
    </dgm:pt>
    <dgm:pt modelId="{4472E219-A02C-47CB-9BE7-9CAA176E9A51}" type="pres">
      <dgm:prSet presAssocID="{6B9737FB-9205-4FA1-97F9-597F8DFD29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F90927-79D6-4F3E-A71E-1C9C724EAD7B}" type="pres">
      <dgm:prSet presAssocID="{1A22CFF6-D64B-4043-B727-0E25D184DD92}" presName="spacer" presStyleCnt="0"/>
      <dgm:spPr/>
    </dgm:pt>
    <dgm:pt modelId="{FDE49FAA-D146-43CC-B498-022AD3DEB9C9}" type="pres">
      <dgm:prSet presAssocID="{C7AD3B1C-64CE-4850-A9E7-C6CB8D2204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C5B5311-A46E-4B8B-AE06-8D5260DF4946}" srcId="{95E52EFC-7E29-4305-9B6B-5965E0103265}" destId="{B22BF6B4-567F-456A-BAEF-2982BC875897}" srcOrd="0" destOrd="0" parTransId="{9EC56303-7593-45F0-875B-9D7017FAAFC1}" sibTransId="{14A188C2-F9E5-4BD4-AC07-71890D9961DC}"/>
    <dgm:cxn modelId="{F7247913-807E-4B8E-A777-5C9F169070F8}" srcId="{95E52EFC-7E29-4305-9B6B-5965E0103265}" destId="{6B9737FB-9205-4FA1-97F9-597F8DFD298F}" srcOrd="3" destOrd="0" parTransId="{EB093097-1732-488C-BEE5-86062CABE432}" sibTransId="{1A22CFF6-D64B-4043-B727-0E25D184DD92}"/>
    <dgm:cxn modelId="{47563240-D3B0-428E-8730-A360F9688F92}" type="presOf" srcId="{B22BF6B4-567F-456A-BAEF-2982BC875897}" destId="{A5F1B99D-9635-4FC0-ADFC-7641130061B3}" srcOrd="0" destOrd="0" presId="urn:microsoft.com/office/officeart/2005/8/layout/vList2"/>
    <dgm:cxn modelId="{A5F3925D-1323-4A03-85D4-AF5C47EAF1BA}" type="presOf" srcId="{C134CDC9-C350-4A6D-95A7-A4BD5B18C631}" destId="{A30F8FC5-B594-4CC6-A350-65EA391EE8CD}" srcOrd="0" destOrd="0" presId="urn:microsoft.com/office/officeart/2005/8/layout/vList2"/>
    <dgm:cxn modelId="{19D2C856-0412-48DC-9347-04C6495E3024}" type="presOf" srcId="{95E52EFC-7E29-4305-9B6B-5965E0103265}" destId="{38D371FB-468B-4E16-934B-6B13B45B3238}" srcOrd="0" destOrd="0" presId="urn:microsoft.com/office/officeart/2005/8/layout/vList2"/>
    <dgm:cxn modelId="{54BD938E-4D7C-4BC9-9605-1F31FD96B5DF}" srcId="{95E52EFC-7E29-4305-9B6B-5965E0103265}" destId="{C134CDC9-C350-4A6D-95A7-A4BD5B18C631}" srcOrd="1" destOrd="0" parTransId="{10C15990-3830-4C37-B3AE-C67CED83FBDB}" sibTransId="{A573097A-4B77-444C-A9FA-D8F45D536028}"/>
    <dgm:cxn modelId="{836410A6-DB98-41CE-948E-6152D3A1A886}" srcId="{95E52EFC-7E29-4305-9B6B-5965E0103265}" destId="{328DEF6C-5483-4899-95A5-BC65D2C5D0E4}" srcOrd="2" destOrd="0" parTransId="{7E09E7A5-A06D-4480-880B-2E05B2EF050D}" sibTransId="{CC8E6F2E-E488-4ADD-9694-E3F1CFCE8384}"/>
    <dgm:cxn modelId="{D35464A8-9FDF-492C-8D5B-AD8D8E582C1C}" type="presOf" srcId="{328DEF6C-5483-4899-95A5-BC65D2C5D0E4}" destId="{2EB22B39-6EC5-46A2-8234-3072E747EC2B}" srcOrd="0" destOrd="0" presId="urn:microsoft.com/office/officeart/2005/8/layout/vList2"/>
    <dgm:cxn modelId="{DCFCBBAC-0B79-4ADA-9321-EFE6133DBF8A}" type="presOf" srcId="{6B9737FB-9205-4FA1-97F9-597F8DFD298F}" destId="{4472E219-A02C-47CB-9BE7-9CAA176E9A51}" srcOrd="0" destOrd="0" presId="urn:microsoft.com/office/officeart/2005/8/layout/vList2"/>
    <dgm:cxn modelId="{4DC9F8BA-8BC1-437A-A336-2C88F56934A9}" type="presOf" srcId="{C7AD3B1C-64CE-4850-A9E7-C6CB8D220479}" destId="{FDE49FAA-D146-43CC-B498-022AD3DEB9C9}" srcOrd="0" destOrd="0" presId="urn:microsoft.com/office/officeart/2005/8/layout/vList2"/>
    <dgm:cxn modelId="{394DF9C9-53B9-43E6-A610-5AC5A6355EC8}" srcId="{95E52EFC-7E29-4305-9B6B-5965E0103265}" destId="{C7AD3B1C-64CE-4850-A9E7-C6CB8D220479}" srcOrd="4" destOrd="0" parTransId="{12B5B24B-F27E-4450-B7D2-69D9F6CDD355}" sibTransId="{B8E0949D-2DF4-43E4-964D-12817A406390}"/>
    <dgm:cxn modelId="{61B654B6-948A-491B-9344-083D358425C1}" type="presParOf" srcId="{38D371FB-468B-4E16-934B-6B13B45B3238}" destId="{A5F1B99D-9635-4FC0-ADFC-7641130061B3}" srcOrd="0" destOrd="0" presId="urn:microsoft.com/office/officeart/2005/8/layout/vList2"/>
    <dgm:cxn modelId="{D48A4669-138D-4DBD-9906-C0233FF105B3}" type="presParOf" srcId="{38D371FB-468B-4E16-934B-6B13B45B3238}" destId="{B5F3175C-A801-4BA5-B931-77E227EFCC7B}" srcOrd="1" destOrd="0" presId="urn:microsoft.com/office/officeart/2005/8/layout/vList2"/>
    <dgm:cxn modelId="{F4C26C8F-7809-4E07-A14C-5309CBEED129}" type="presParOf" srcId="{38D371FB-468B-4E16-934B-6B13B45B3238}" destId="{A30F8FC5-B594-4CC6-A350-65EA391EE8CD}" srcOrd="2" destOrd="0" presId="urn:microsoft.com/office/officeart/2005/8/layout/vList2"/>
    <dgm:cxn modelId="{8A83855F-4E23-474F-B7C4-233DEC2FF128}" type="presParOf" srcId="{38D371FB-468B-4E16-934B-6B13B45B3238}" destId="{D975FBE5-8CC0-41F1-9EF7-F31081649BC8}" srcOrd="3" destOrd="0" presId="urn:microsoft.com/office/officeart/2005/8/layout/vList2"/>
    <dgm:cxn modelId="{370C8BA0-646E-47FB-AB93-35BA141CB1E0}" type="presParOf" srcId="{38D371FB-468B-4E16-934B-6B13B45B3238}" destId="{2EB22B39-6EC5-46A2-8234-3072E747EC2B}" srcOrd="4" destOrd="0" presId="urn:microsoft.com/office/officeart/2005/8/layout/vList2"/>
    <dgm:cxn modelId="{711D3B33-EE35-4F5D-80D7-A27B2874CBA1}" type="presParOf" srcId="{38D371FB-468B-4E16-934B-6B13B45B3238}" destId="{0C89A712-2502-462C-AE7F-C2B1A27CF3BD}" srcOrd="5" destOrd="0" presId="urn:microsoft.com/office/officeart/2005/8/layout/vList2"/>
    <dgm:cxn modelId="{32E0F912-5C18-4A52-A256-25951A2BA9D2}" type="presParOf" srcId="{38D371FB-468B-4E16-934B-6B13B45B3238}" destId="{4472E219-A02C-47CB-9BE7-9CAA176E9A51}" srcOrd="6" destOrd="0" presId="urn:microsoft.com/office/officeart/2005/8/layout/vList2"/>
    <dgm:cxn modelId="{E316284E-F9D5-4860-8F71-01349A08DE7C}" type="presParOf" srcId="{38D371FB-468B-4E16-934B-6B13B45B3238}" destId="{79F90927-79D6-4F3E-A71E-1C9C724EAD7B}" srcOrd="7" destOrd="0" presId="urn:microsoft.com/office/officeart/2005/8/layout/vList2"/>
    <dgm:cxn modelId="{C0FB2F04-5786-444D-92B5-E4BC36F342AC}" type="presParOf" srcId="{38D371FB-468B-4E16-934B-6B13B45B3238}" destId="{FDE49FAA-D146-43CC-B498-022AD3DEB9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5F1A80-46BF-437D-B702-91234B8695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62FE15-405F-44A5-B86A-545D45359E19}">
      <dgm:prSet/>
      <dgm:spPr/>
      <dgm:t>
        <a:bodyPr/>
        <a:lstStyle/>
        <a:p>
          <a:r>
            <a:rPr lang="en-US"/>
            <a:t>Target age group :  Focus marketing effort on the 25-30 age group to expand the customer base.</a:t>
          </a:r>
        </a:p>
      </dgm:t>
    </dgm:pt>
    <dgm:pt modelId="{E37A68F9-0461-47A4-A4DF-22191ABD4D2F}" type="parTrans" cxnId="{72FE2DCD-C83C-4E59-AD7F-1F5F816F817B}">
      <dgm:prSet/>
      <dgm:spPr/>
      <dgm:t>
        <a:bodyPr/>
        <a:lstStyle/>
        <a:p>
          <a:endParaRPr lang="en-US"/>
        </a:p>
      </dgm:t>
    </dgm:pt>
    <dgm:pt modelId="{DA42E2D9-C188-4A9F-BF64-3FD91E724AA1}" type="sibTrans" cxnId="{72FE2DCD-C83C-4E59-AD7F-1F5F816F817B}">
      <dgm:prSet/>
      <dgm:spPr/>
      <dgm:t>
        <a:bodyPr/>
        <a:lstStyle/>
        <a:p>
          <a:endParaRPr lang="en-US"/>
        </a:p>
      </dgm:t>
    </dgm:pt>
    <dgm:pt modelId="{64DBC930-94F6-4E16-9846-676E8FDDC3E1}">
      <dgm:prSet/>
      <dgm:spPr/>
      <dgm:t>
        <a:bodyPr/>
        <a:lstStyle/>
        <a:p>
          <a:r>
            <a:rPr lang="en-US"/>
            <a:t>Digital Marketing: Increase online leads through digital marketing strategies, emphasizing online-website and inline-app promotion.</a:t>
          </a:r>
        </a:p>
      </dgm:t>
    </dgm:pt>
    <dgm:pt modelId="{B2537B47-ECF5-46A4-864A-E355A520AFF0}" type="parTrans" cxnId="{9B00081F-CF12-4E13-97F4-CE440AC66D2F}">
      <dgm:prSet/>
      <dgm:spPr/>
      <dgm:t>
        <a:bodyPr/>
        <a:lstStyle/>
        <a:p>
          <a:endParaRPr lang="en-US"/>
        </a:p>
      </dgm:t>
    </dgm:pt>
    <dgm:pt modelId="{C8C9DD43-F79D-4B6A-A336-B25B6E5A1F31}" type="sibTrans" cxnId="{9B00081F-CF12-4E13-97F4-CE440AC66D2F}">
      <dgm:prSet/>
      <dgm:spPr/>
      <dgm:t>
        <a:bodyPr/>
        <a:lstStyle/>
        <a:p>
          <a:endParaRPr lang="en-US"/>
        </a:p>
      </dgm:t>
    </dgm:pt>
    <dgm:pt modelId="{F1AB35D9-3D3E-4313-AF95-F534642A7795}">
      <dgm:prSet/>
      <dgm:spPr/>
      <dgm:t>
        <a:bodyPr/>
        <a:lstStyle/>
        <a:p>
          <a:r>
            <a:rPr lang="en-US"/>
            <a:t>Senior Focused Policies: Introduce new policies tailored for the 65+ age group to attract and grow this demographics in the customer base.</a:t>
          </a:r>
        </a:p>
      </dgm:t>
    </dgm:pt>
    <dgm:pt modelId="{DC131A84-4E4D-446C-827C-A36658ED0694}" type="parTrans" cxnId="{88FBA53E-2E36-464E-BD3C-F97DC63DB23E}">
      <dgm:prSet/>
      <dgm:spPr/>
      <dgm:t>
        <a:bodyPr/>
        <a:lstStyle/>
        <a:p>
          <a:endParaRPr lang="en-US"/>
        </a:p>
      </dgm:t>
    </dgm:pt>
    <dgm:pt modelId="{2A7A7F83-F350-4930-85F5-42B32A7C3372}" type="sibTrans" cxnId="{88FBA53E-2E36-464E-BD3C-F97DC63DB23E}">
      <dgm:prSet/>
      <dgm:spPr/>
      <dgm:t>
        <a:bodyPr/>
        <a:lstStyle/>
        <a:p>
          <a:endParaRPr lang="en-US"/>
        </a:p>
      </dgm:t>
    </dgm:pt>
    <dgm:pt modelId="{9D3B4F49-6774-4A66-86EB-DECA87B0A142}" type="pres">
      <dgm:prSet presAssocID="{5C5F1A80-46BF-437D-B702-91234B8695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ACF118-BFA1-4892-ACA6-1C54A7748497}" type="pres">
      <dgm:prSet presAssocID="{DE62FE15-405F-44A5-B86A-545D45359E19}" presName="hierRoot1" presStyleCnt="0"/>
      <dgm:spPr/>
    </dgm:pt>
    <dgm:pt modelId="{6F71028F-E881-4180-9306-C99C6E29D9AA}" type="pres">
      <dgm:prSet presAssocID="{DE62FE15-405F-44A5-B86A-545D45359E19}" presName="composite" presStyleCnt="0"/>
      <dgm:spPr/>
    </dgm:pt>
    <dgm:pt modelId="{CA59BB0C-911D-482D-BE71-26FF2C310789}" type="pres">
      <dgm:prSet presAssocID="{DE62FE15-405F-44A5-B86A-545D45359E19}" presName="background" presStyleLbl="node0" presStyleIdx="0" presStyleCnt="3"/>
      <dgm:spPr/>
    </dgm:pt>
    <dgm:pt modelId="{D6CF7404-46C1-4861-B9FE-9CCAC1D63141}" type="pres">
      <dgm:prSet presAssocID="{DE62FE15-405F-44A5-B86A-545D45359E19}" presName="text" presStyleLbl="fgAcc0" presStyleIdx="0" presStyleCnt="3">
        <dgm:presLayoutVars>
          <dgm:chPref val="3"/>
        </dgm:presLayoutVars>
      </dgm:prSet>
      <dgm:spPr/>
    </dgm:pt>
    <dgm:pt modelId="{29B95AB0-A77A-46AE-9B4A-82DF0B9F2144}" type="pres">
      <dgm:prSet presAssocID="{DE62FE15-405F-44A5-B86A-545D45359E19}" presName="hierChild2" presStyleCnt="0"/>
      <dgm:spPr/>
    </dgm:pt>
    <dgm:pt modelId="{0DD86DD8-AD04-479E-8ADC-87D61A8A1D44}" type="pres">
      <dgm:prSet presAssocID="{64DBC930-94F6-4E16-9846-676E8FDDC3E1}" presName="hierRoot1" presStyleCnt="0"/>
      <dgm:spPr/>
    </dgm:pt>
    <dgm:pt modelId="{5BE9433B-B3D3-4409-B6F6-4EC7A63AD01F}" type="pres">
      <dgm:prSet presAssocID="{64DBC930-94F6-4E16-9846-676E8FDDC3E1}" presName="composite" presStyleCnt="0"/>
      <dgm:spPr/>
    </dgm:pt>
    <dgm:pt modelId="{F6343A28-FE3F-4210-94B8-C0222E4455DC}" type="pres">
      <dgm:prSet presAssocID="{64DBC930-94F6-4E16-9846-676E8FDDC3E1}" presName="background" presStyleLbl="node0" presStyleIdx="1" presStyleCnt="3"/>
      <dgm:spPr/>
    </dgm:pt>
    <dgm:pt modelId="{6CEB9F62-977A-4335-9498-B8CDAB1BF718}" type="pres">
      <dgm:prSet presAssocID="{64DBC930-94F6-4E16-9846-676E8FDDC3E1}" presName="text" presStyleLbl="fgAcc0" presStyleIdx="1" presStyleCnt="3">
        <dgm:presLayoutVars>
          <dgm:chPref val="3"/>
        </dgm:presLayoutVars>
      </dgm:prSet>
      <dgm:spPr/>
    </dgm:pt>
    <dgm:pt modelId="{A4336BD3-F235-4619-B829-FD45E8BAE093}" type="pres">
      <dgm:prSet presAssocID="{64DBC930-94F6-4E16-9846-676E8FDDC3E1}" presName="hierChild2" presStyleCnt="0"/>
      <dgm:spPr/>
    </dgm:pt>
    <dgm:pt modelId="{50066008-DFCE-47E8-A9F7-C903DEDF9FC1}" type="pres">
      <dgm:prSet presAssocID="{F1AB35D9-3D3E-4313-AF95-F534642A7795}" presName="hierRoot1" presStyleCnt="0"/>
      <dgm:spPr/>
    </dgm:pt>
    <dgm:pt modelId="{850273F5-70F6-48FC-9ACF-90E3FE11E467}" type="pres">
      <dgm:prSet presAssocID="{F1AB35D9-3D3E-4313-AF95-F534642A7795}" presName="composite" presStyleCnt="0"/>
      <dgm:spPr/>
    </dgm:pt>
    <dgm:pt modelId="{62B86CF2-18CF-4136-BF35-BFFC5FFC9A56}" type="pres">
      <dgm:prSet presAssocID="{F1AB35D9-3D3E-4313-AF95-F534642A7795}" presName="background" presStyleLbl="node0" presStyleIdx="2" presStyleCnt="3"/>
      <dgm:spPr/>
    </dgm:pt>
    <dgm:pt modelId="{8CF4382A-A819-4C91-9F30-A4112047FF50}" type="pres">
      <dgm:prSet presAssocID="{F1AB35D9-3D3E-4313-AF95-F534642A7795}" presName="text" presStyleLbl="fgAcc0" presStyleIdx="2" presStyleCnt="3">
        <dgm:presLayoutVars>
          <dgm:chPref val="3"/>
        </dgm:presLayoutVars>
      </dgm:prSet>
      <dgm:spPr/>
    </dgm:pt>
    <dgm:pt modelId="{DED6E989-9616-4F9C-8441-7202C148BC8D}" type="pres">
      <dgm:prSet presAssocID="{F1AB35D9-3D3E-4313-AF95-F534642A7795}" presName="hierChild2" presStyleCnt="0"/>
      <dgm:spPr/>
    </dgm:pt>
  </dgm:ptLst>
  <dgm:cxnLst>
    <dgm:cxn modelId="{9B00081F-CF12-4E13-97F4-CE440AC66D2F}" srcId="{5C5F1A80-46BF-437D-B702-91234B8695FF}" destId="{64DBC930-94F6-4E16-9846-676E8FDDC3E1}" srcOrd="1" destOrd="0" parTransId="{B2537B47-ECF5-46A4-864A-E355A520AFF0}" sibTransId="{C8C9DD43-F79D-4B6A-A336-B25B6E5A1F31}"/>
    <dgm:cxn modelId="{88FBA53E-2E36-464E-BD3C-F97DC63DB23E}" srcId="{5C5F1A80-46BF-437D-B702-91234B8695FF}" destId="{F1AB35D9-3D3E-4313-AF95-F534642A7795}" srcOrd="2" destOrd="0" parTransId="{DC131A84-4E4D-446C-827C-A36658ED0694}" sibTransId="{2A7A7F83-F350-4930-85F5-42B32A7C3372}"/>
    <dgm:cxn modelId="{E1861385-C4D0-4165-BBC3-525C7371BF53}" type="presOf" srcId="{64DBC930-94F6-4E16-9846-676E8FDDC3E1}" destId="{6CEB9F62-977A-4335-9498-B8CDAB1BF718}" srcOrd="0" destOrd="0" presId="urn:microsoft.com/office/officeart/2005/8/layout/hierarchy1"/>
    <dgm:cxn modelId="{5DF4AB93-5F42-401A-8285-7382DC17DCF6}" type="presOf" srcId="{5C5F1A80-46BF-437D-B702-91234B8695FF}" destId="{9D3B4F49-6774-4A66-86EB-DECA87B0A142}" srcOrd="0" destOrd="0" presId="urn:microsoft.com/office/officeart/2005/8/layout/hierarchy1"/>
    <dgm:cxn modelId="{72FE2DCD-C83C-4E59-AD7F-1F5F816F817B}" srcId="{5C5F1A80-46BF-437D-B702-91234B8695FF}" destId="{DE62FE15-405F-44A5-B86A-545D45359E19}" srcOrd="0" destOrd="0" parTransId="{E37A68F9-0461-47A4-A4DF-22191ABD4D2F}" sibTransId="{DA42E2D9-C188-4A9F-BF64-3FD91E724AA1}"/>
    <dgm:cxn modelId="{CABD9CD8-7206-4450-B8AF-247EED35F14D}" type="presOf" srcId="{DE62FE15-405F-44A5-B86A-545D45359E19}" destId="{D6CF7404-46C1-4861-B9FE-9CCAC1D63141}" srcOrd="0" destOrd="0" presId="urn:microsoft.com/office/officeart/2005/8/layout/hierarchy1"/>
    <dgm:cxn modelId="{BC1F5BE0-EA25-47F1-A37C-A27A8D0F4E2C}" type="presOf" srcId="{F1AB35D9-3D3E-4313-AF95-F534642A7795}" destId="{8CF4382A-A819-4C91-9F30-A4112047FF50}" srcOrd="0" destOrd="0" presId="urn:microsoft.com/office/officeart/2005/8/layout/hierarchy1"/>
    <dgm:cxn modelId="{E725DD5C-B806-44AB-BDF3-0AFB0B390054}" type="presParOf" srcId="{9D3B4F49-6774-4A66-86EB-DECA87B0A142}" destId="{82ACF118-BFA1-4892-ACA6-1C54A7748497}" srcOrd="0" destOrd="0" presId="urn:microsoft.com/office/officeart/2005/8/layout/hierarchy1"/>
    <dgm:cxn modelId="{6BA02BC9-8CA0-43C6-BE18-72B84380DDA2}" type="presParOf" srcId="{82ACF118-BFA1-4892-ACA6-1C54A7748497}" destId="{6F71028F-E881-4180-9306-C99C6E29D9AA}" srcOrd="0" destOrd="0" presId="urn:microsoft.com/office/officeart/2005/8/layout/hierarchy1"/>
    <dgm:cxn modelId="{00C09C69-6880-4016-B52B-241431FA31E5}" type="presParOf" srcId="{6F71028F-E881-4180-9306-C99C6E29D9AA}" destId="{CA59BB0C-911D-482D-BE71-26FF2C310789}" srcOrd="0" destOrd="0" presId="urn:microsoft.com/office/officeart/2005/8/layout/hierarchy1"/>
    <dgm:cxn modelId="{C04EDFA5-9D85-44B8-8AD0-C0A1AE3642EF}" type="presParOf" srcId="{6F71028F-E881-4180-9306-C99C6E29D9AA}" destId="{D6CF7404-46C1-4861-B9FE-9CCAC1D63141}" srcOrd="1" destOrd="0" presId="urn:microsoft.com/office/officeart/2005/8/layout/hierarchy1"/>
    <dgm:cxn modelId="{7C86DC34-D887-4F68-93AE-A0F5B8472DDA}" type="presParOf" srcId="{82ACF118-BFA1-4892-ACA6-1C54A7748497}" destId="{29B95AB0-A77A-46AE-9B4A-82DF0B9F2144}" srcOrd="1" destOrd="0" presId="urn:microsoft.com/office/officeart/2005/8/layout/hierarchy1"/>
    <dgm:cxn modelId="{B194B70C-ACE7-4D3B-AA06-E286011CB5A1}" type="presParOf" srcId="{9D3B4F49-6774-4A66-86EB-DECA87B0A142}" destId="{0DD86DD8-AD04-479E-8ADC-87D61A8A1D44}" srcOrd="1" destOrd="0" presId="urn:microsoft.com/office/officeart/2005/8/layout/hierarchy1"/>
    <dgm:cxn modelId="{B9DE88A0-F43B-4DC6-9DDB-2FF89801B167}" type="presParOf" srcId="{0DD86DD8-AD04-479E-8ADC-87D61A8A1D44}" destId="{5BE9433B-B3D3-4409-B6F6-4EC7A63AD01F}" srcOrd="0" destOrd="0" presId="urn:microsoft.com/office/officeart/2005/8/layout/hierarchy1"/>
    <dgm:cxn modelId="{EB707449-D523-4F83-A6B6-C688B094C21B}" type="presParOf" srcId="{5BE9433B-B3D3-4409-B6F6-4EC7A63AD01F}" destId="{F6343A28-FE3F-4210-94B8-C0222E4455DC}" srcOrd="0" destOrd="0" presId="urn:microsoft.com/office/officeart/2005/8/layout/hierarchy1"/>
    <dgm:cxn modelId="{09574005-9F6E-492C-B031-E0EAC4EC0141}" type="presParOf" srcId="{5BE9433B-B3D3-4409-B6F6-4EC7A63AD01F}" destId="{6CEB9F62-977A-4335-9498-B8CDAB1BF718}" srcOrd="1" destOrd="0" presId="urn:microsoft.com/office/officeart/2005/8/layout/hierarchy1"/>
    <dgm:cxn modelId="{2BEFA79B-CF90-4842-8336-11071E5F3BBD}" type="presParOf" srcId="{0DD86DD8-AD04-479E-8ADC-87D61A8A1D44}" destId="{A4336BD3-F235-4619-B829-FD45E8BAE093}" srcOrd="1" destOrd="0" presId="urn:microsoft.com/office/officeart/2005/8/layout/hierarchy1"/>
    <dgm:cxn modelId="{97ED31EE-0428-4F72-BB60-75BACF1AD53A}" type="presParOf" srcId="{9D3B4F49-6774-4A66-86EB-DECA87B0A142}" destId="{50066008-DFCE-47E8-A9F7-C903DEDF9FC1}" srcOrd="2" destOrd="0" presId="urn:microsoft.com/office/officeart/2005/8/layout/hierarchy1"/>
    <dgm:cxn modelId="{46223BB1-4DAD-473D-B7DA-2C18D71F0CA7}" type="presParOf" srcId="{50066008-DFCE-47E8-A9F7-C903DEDF9FC1}" destId="{850273F5-70F6-48FC-9ACF-90E3FE11E467}" srcOrd="0" destOrd="0" presId="urn:microsoft.com/office/officeart/2005/8/layout/hierarchy1"/>
    <dgm:cxn modelId="{E60B87E6-49ED-4944-993A-1B828CCF32E8}" type="presParOf" srcId="{850273F5-70F6-48FC-9ACF-90E3FE11E467}" destId="{62B86CF2-18CF-4136-BF35-BFFC5FFC9A56}" srcOrd="0" destOrd="0" presId="urn:microsoft.com/office/officeart/2005/8/layout/hierarchy1"/>
    <dgm:cxn modelId="{789C7830-5E95-459A-A7CE-77A942172476}" type="presParOf" srcId="{850273F5-70F6-48FC-9ACF-90E3FE11E467}" destId="{8CF4382A-A819-4C91-9F30-A4112047FF50}" srcOrd="1" destOrd="0" presId="urn:microsoft.com/office/officeart/2005/8/layout/hierarchy1"/>
    <dgm:cxn modelId="{55424EFD-BE91-43A8-A4C0-A90A0131EA38}" type="presParOf" srcId="{50066008-DFCE-47E8-A9F7-C903DEDF9FC1}" destId="{DED6E989-9616-4F9C-8441-7202C148BC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18F31-635C-4A7D-9B78-19E69205A762}">
      <dsp:nvSpPr>
        <dsp:cNvPr id="0" name=""/>
        <dsp:cNvSpPr/>
      </dsp:nvSpPr>
      <dsp:spPr>
        <a:xfrm>
          <a:off x="0" y="349484"/>
          <a:ext cx="10515600" cy="645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97AC-7E1C-4CA9-A5AE-B7C539551771}">
      <dsp:nvSpPr>
        <dsp:cNvPr id="0" name=""/>
        <dsp:cNvSpPr/>
      </dsp:nvSpPr>
      <dsp:spPr>
        <a:xfrm>
          <a:off x="195173" y="494654"/>
          <a:ext cx="354860" cy="354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1FC14-7E2E-4D89-BEC2-443DF25F984C}">
      <dsp:nvSpPr>
        <dsp:cNvPr id="0" name=""/>
        <dsp:cNvSpPr/>
      </dsp:nvSpPr>
      <dsp:spPr>
        <a:xfrm>
          <a:off x="745207" y="349484"/>
          <a:ext cx="9770392" cy="64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84" tIns="68284" rIns="68284" bIns="68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 a data analyst, my tasks included working with our client, Shield Insurance, to understand their requirements, evaluating data, and creating a user-friendly smart dashboard. </a:t>
          </a:r>
        </a:p>
      </dsp:txBody>
      <dsp:txXfrm>
        <a:off x="745207" y="349484"/>
        <a:ext cx="9770392" cy="645201"/>
      </dsp:txXfrm>
    </dsp:sp>
    <dsp:sp modelId="{5F0E6A2E-CAAA-4CCD-888D-CB88A712CDB6}">
      <dsp:nvSpPr>
        <dsp:cNvPr id="0" name=""/>
        <dsp:cNvSpPr/>
      </dsp:nvSpPr>
      <dsp:spPr>
        <a:xfrm>
          <a:off x="0" y="1155985"/>
          <a:ext cx="10515600" cy="645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1CC93-4269-42ED-830E-876BB7F5D218}">
      <dsp:nvSpPr>
        <dsp:cNvPr id="0" name=""/>
        <dsp:cNvSpPr/>
      </dsp:nvSpPr>
      <dsp:spPr>
        <a:xfrm>
          <a:off x="195173" y="1301155"/>
          <a:ext cx="354860" cy="354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939AE-D9AB-4A10-9349-48BB06426438}">
      <dsp:nvSpPr>
        <dsp:cNvPr id="0" name=""/>
        <dsp:cNvSpPr/>
      </dsp:nvSpPr>
      <dsp:spPr>
        <a:xfrm>
          <a:off x="745207" y="1155985"/>
          <a:ext cx="9770392" cy="64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84" tIns="68284" rIns="68284" bIns="682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goal was to provide Shield Insurance with helpful business insights so that they could make more informed decisions.</a:t>
          </a:r>
        </a:p>
      </dsp:txBody>
      <dsp:txXfrm>
        <a:off x="745207" y="1155985"/>
        <a:ext cx="9770392" cy="645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9B2B1-8B61-47BA-A351-C3F141E7AA89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After going through the data and creating the Power BI report I analyzed and found that the most profitable month for the company is March 2023.</a:t>
          </a:r>
        </a:p>
      </dsp:txBody>
      <dsp:txXfrm>
        <a:off x="48547" y="127216"/>
        <a:ext cx="10418506" cy="897406"/>
      </dsp:txXfrm>
    </dsp:sp>
    <dsp:sp modelId="{6F403F41-7182-4903-AFD9-6CC3AF7BBF4B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March is the most successful month in terms of generating revenue and also in acquiring customers.</a:t>
          </a:r>
        </a:p>
      </dsp:txBody>
      <dsp:txXfrm>
        <a:off x="48547" y="1193716"/>
        <a:ext cx="10418506" cy="897406"/>
      </dsp:txXfrm>
    </dsp:sp>
    <dsp:sp modelId="{0EC0237F-6FBA-4736-A35F-300D598F0BAD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total revenue generated in March is 263.8M.</a:t>
          </a:r>
        </a:p>
      </dsp:txBody>
      <dsp:txXfrm>
        <a:off x="48547" y="2260216"/>
        <a:ext cx="10418506" cy="897406"/>
      </dsp:txXfrm>
    </dsp:sp>
    <dsp:sp modelId="{ACDC2874-3894-42B0-A397-25A3738B0E63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total number of customers acquired in March is 7081.</a:t>
          </a:r>
        </a:p>
      </dsp:txBody>
      <dsp:txXfrm>
        <a:off x="48547" y="3326716"/>
        <a:ext cx="10418506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1B99D-9635-4FC0-ADFC-7641130061B3}">
      <dsp:nvSpPr>
        <dsp:cNvPr id="0" name=""/>
        <dsp:cNvSpPr/>
      </dsp:nvSpPr>
      <dsp:spPr>
        <a:xfrm>
          <a:off x="0" y="131224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City with the highest number of customers and highest revenue is Delhi NCR.</a:t>
          </a:r>
        </a:p>
      </dsp:txBody>
      <dsp:txXfrm>
        <a:off x="23417" y="154641"/>
        <a:ext cx="10468766" cy="432866"/>
      </dsp:txXfrm>
    </dsp:sp>
    <dsp:sp modelId="{A30F8FC5-B594-4CC6-A350-65EA391EE8CD}">
      <dsp:nvSpPr>
        <dsp:cNvPr id="0" name=""/>
        <dsp:cNvSpPr/>
      </dsp:nvSpPr>
      <dsp:spPr>
        <a:xfrm>
          <a:off x="0" y="668524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age group with the highest revenue and highest number of customers is 31-40 years.</a:t>
          </a:r>
        </a:p>
      </dsp:txBody>
      <dsp:txXfrm>
        <a:off x="23417" y="691941"/>
        <a:ext cx="10468766" cy="432866"/>
      </dsp:txXfrm>
    </dsp:sp>
    <dsp:sp modelId="{2EB22B39-6EC5-46A2-8234-3072E747EC2B}">
      <dsp:nvSpPr>
        <dsp:cNvPr id="0" name=""/>
        <dsp:cNvSpPr/>
      </dsp:nvSpPr>
      <dsp:spPr>
        <a:xfrm>
          <a:off x="0" y="1205825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most successful sales mode for revenue and customer acquisition is the Offline-Agent mode.</a:t>
          </a:r>
        </a:p>
      </dsp:txBody>
      <dsp:txXfrm>
        <a:off x="23417" y="1229242"/>
        <a:ext cx="10468766" cy="432866"/>
      </dsp:txXfrm>
    </dsp:sp>
    <dsp:sp modelId="{4472E219-A02C-47CB-9BE7-9CAA176E9A51}">
      <dsp:nvSpPr>
        <dsp:cNvPr id="0" name=""/>
        <dsp:cNvSpPr/>
      </dsp:nvSpPr>
      <dsp:spPr>
        <a:xfrm>
          <a:off x="0" y="1743125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highest settlement expected is by the age group of 65 and above.</a:t>
          </a:r>
        </a:p>
      </dsp:txBody>
      <dsp:txXfrm>
        <a:off x="23417" y="1766542"/>
        <a:ext cx="10468766" cy="432866"/>
      </dsp:txXfrm>
    </dsp:sp>
    <dsp:sp modelId="{FDE49FAA-D146-43CC-B498-022AD3DEB9C9}">
      <dsp:nvSpPr>
        <dsp:cNvPr id="0" name=""/>
        <dsp:cNvSpPr/>
      </dsp:nvSpPr>
      <dsp:spPr>
        <a:xfrm>
          <a:off x="0" y="2280425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top-selling Policy is POL4321HL with a Base Premium of Rs.5000.</a:t>
          </a:r>
          <a:r>
            <a:rPr lang="en-IN" sz="2000" kern="1200"/>
            <a:t> </a:t>
          </a:r>
          <a:endParaRPr lang="en-US" sz="2000" kern="1200"/>
        </a:p>
      </dsp:txBody>
      <dsp:txXfrm>
        <a:off x="23417" y="2303842"/>
        <a:ext cx="10468766" cy="432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9BB0C-911D-482D-BE71-26FF2C310789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F7404-46C1-4861-B9FE-9CCAC1D63141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Target age group :  Focus marketing effort on the 25-30 age group to expand the customer base.</a:t>
          </a:r>
        </a:p>
      </dsp:txBody>
      <dsp:txXfrm>
        <a:off x="394737" y="1117886"/>
        <a:ext cx="2930037" cy="1819255"/>
      </dsp:txXfrm>
    </dsp:sp>
    <dsp:sp modelId="{F6343A28-FE3F-4210-94B8-C0222E4455DC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B9F62-977A-4335-9498-B8CDAB1BF718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Digital Marketing: Increase online leads through digital marketing strategies, emphasizing online-website and inline-app promotion.</a:t>
          </a:r>
        </a:p>
      </dsp:txBody>
      <dsp:txXfrm>
        <a:off x="4114250" y="1117886"/>
        <a:ext cx="2930037" cy="1819255"/>
      </dsp:txXfrm>
    </dsp:sp>
    <dsp:sp modelId="{62B86CF2-18CF-4136-BF35-BFFC5FFC9A56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4382A-A819-4C91-9F30-A4112047FF50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Senior Focused Policies: Introduce new policies tailored for the 65+ age group to attract and grow this demographics in the customer base.</a:t>
          </a:r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C409-BD88-19F2-13AD-1C774B471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0387B-3292-A1B0-8182-61AB5B9E7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EE79-72D4-ECB1-F704-66235F2F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C245-BFA1-88A6-A90B-07FCD3A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15500-20E7-4768-ACD5-663F821E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7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4702-6321-CB30-3B5B-C8779E8B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33AE1-50A2-75E3-FBC3-ADF05C4A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6344-3C70-7DDE-0BA6-4131D3E5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5AFD1-D637-5C9F-6B26-0341AC28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DCFA-9972-9A61-B56B-9D0B1A64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3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3C7C5-063A-7598-DE0D-3739C4694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D4A4D-A5D2-1B90-A1A1-B81B6398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1DFA-1828-B472-68BF-7365B538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6869-FFB6-6104-5A1C-FD0536B8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632E0-F66C-E448-B367-ADD04935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CCE0-038A-09EF-4040-CD7B6352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007C-E497-6153-A55F-4CA3E1B9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8F03-8029-5459-AA0A-0CFAD3B5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96DF-933D-CEEB-12B4-621F61CE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C815-0E0D-2F75-0D76-66044F21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1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8ED-513F-20F8-6B14-F716B538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C0BE-2D3D-9AF1-55B0-6CC240CE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05C53-B819-2BCC-6A50-DE903DD2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4507-809C-2095-9F62-658F66BC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826B-C920-0230-0624-43F46D6B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0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31C4-B9A7-EFA3-21EA-E8E6A455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1E1F-94C5-986E-BD5D-8EF83B6EA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D3BF6-9669-7E5E-E5FB-C36DD348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85C00-F9FA-B579-52D4-ACB2F8AA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768A1-768B-6180-7285-AA4BA16D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545D-009C-275B-E15B-D7E4E80D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44B7-BD43-9D1D-AD3A-B1D72C12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D637E-8909-4629-3456-42E86E27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B24F6-4CEA-4D49-6C31-AF37756F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9B086-68B6-01A7-AE91-3A9179A19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597D9-1166-D5A8-06BB-9174AF831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0C3F3-D4D0-5E5E-930C-704479C1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24DD4-F79D-50B6-B50B-6AF5C970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61FE6-864A-E3A8-919F-9485CE22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8E71-7217-7C4B-F9DB-C81B12C8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6DAE8-C633-2FC9-F44A-72580BCC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3B98C-487A-D378-3786-597C3922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8F0D5-A90F-0D60-610B-F710610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2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E1A46-B9BD-EC20-CFEB-90FB3276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918F8-5338-1B17-8F76-189F604B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78B3C-4234-3C8D-8003-97D5688A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A846-646D-2C96-C054-B3CD3AC9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6382-AC87-0FFB-286D-47DB0BB1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7F0EF-6A85-EE6C-3B59-DDD54FCA5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6990C-B5F3-2F10-A9F8-9CD1AB9C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138D-365C-BD66-CEFC-7FE8D7A3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E6A1-1C51-91AB-6FAD-0EAD7E4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7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ADBB-7ABA-B825-8585-0A1BBB74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9F515-FC1D-943C-6BEC-6B816B31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B4598-8E00-0D69-2673-7B73DA0EB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64CEB-BCF7-269F-3EE4-04A03653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17308-CDBC-2384-691A-838945BF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DF9B2-BEF4-9AD6-D395-A1FF80AC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3AB9F-6237-3997-3BED-4041145B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0031E-8FAF-A441-8C4C-059D3A21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5D0D-DC46-F094-883D-2F49D76E3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5F2C-CC0F-483F-81D0-B43385F372BC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978CB-9141-7CEE-AD9F-BA96F1B51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D9A7-FFC6-4441-FD3A-CFB037468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AAF3F-8830-0A07-A997-627C8663D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IN" sz="4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Shield Insurance </a:t>
            </a:r>
            <a:r>
              <a:rPr lang="en-IN" sz="40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Analysis</a:t>
            </a:r>
            <a:endParaRPr lang="en-IN" sz="4000" b="1">
              <a:ln w="1270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D0D49-BD73-BC0A-5273-311E12F9E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9B4-98F4-6340-6D2C-A4181465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4" y="825209"/>
            <a:ext cx="10329808" cy="68822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About Company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7BC9F6B-D43E-011B-4B07-72554C7F15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017193"/>
          <a:ext cx="10515600" cy="215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41C220C-D432-BF28-0033-08EB267327BA}"/>
              </a:ext>
            </a:extLst>
          </p:cNvPr>
          <p:cNvSpPr txBox="1">
            <a:spLocks/>
          </p:cNvSpPr>
          <p:nvPr/>
        </p:nvSpPr>
        <p:spPr>
          <a:xfrm>
            <a:off x="920394" y="3137973"/>
            <a:ext cx="10515600" cy="616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About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6DBDD1-B196-6BED-AED1-C3554179878C}"/>
              </a:ext>
            </a:extLst>
          </p:cNvPr>
          <p:cNvSpPr txBox="1">
            <a:spLocks/>
          </p:cNvSpPr>
          <p:nvPr/>
        </p:nvSpPr>
        <p:spPr>
          <a:xfrm>
            <a:off x="920394" y="1750679"/>
            <a:ext cx="10329808" cy="1210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Shield Insurance Company is a well-known provider of broad protection and trustworthy insurance, with an emphasis on customer satisfaction, covering customers from life's uncertainties.</a:t>
            </a:r>
            <a:endParaRPr lang="en-IN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7AFB3-AFD0-B847-BA23-A0FBBCF202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80" y="11613"/>
            <a:ext cx="1811676" cy="16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0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983C94-5358-E3DF-1261-E4947479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/>
            <a:r>
              <a:rPr lang="en-US" sz="40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Home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74D15-DBB9-D88E-5F18-4F4677C5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15" y="390832"/>
            <a:ext cx="8732588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0E990-4EFA-484A-5527-19CF6254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438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/>
            <a:r>
              <a:rPr lang="en-US" sz="40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General View</a:t>
            </a:r>
          </a:p>
        </p:txBody>
      </p:sp>
      <p:pic>
        <p:nvPicPr>
          <p:cNvPr id="8" name="Picture 7" descr="A screenshot of a graph and chart&#10;&#10;Description automatically generated">
            <a:extLst>
              <a:ext uri="{FF2B5EF4-FFF2-40B4-BE49-F238E27FC236}">
                <a16:creationId xmlns:a16="http://schemas.microsoft.com/office/drawing/2014/main" id="{5287E598-3506-08DD-BAD0-308610923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822348"/>
            <a:ext cx="10007599" cy="48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1CEB2-FC02-5C66-FD28-891B5A81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/>
            <a:r>
              <a:rPr lang="en-US" sz="40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Sales Mode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0420A-4B03-98D7-344E-9140FF10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822348"/>
            <a:ext cx="10119359" cy="45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60DDF-B149-BE39-C8A5-289512BB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 Group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4E2F4-B315-A29C-AC6E-786C4E8E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1" y="1838961"/>
            <a:ext cx="10515600" cy="482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4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464A3C1-E963-7AB8-9D64-990C9101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B70DE-5B22-BF48-EEA4-59F0276D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Key Finding</a:t>
            </a:r>
          </a:p>
        </p:txBody>
      </p:sp>
      <p:graphicFrame>
        <p:nvGraphicFramePr>
          <p:cNvPr id="27" name="Title 1">
            <a:extLst>
              <a:ext uri="{FF2B5EF4-FFF2-40B4-BE49-F238E27FC236}">
                <a16:creationId xmlns:a16="http://schemas.microsoft.com/office/drawing/2014/main" id="{0959A609-ECF2-4101-8F80-A9B008B8C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379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376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itle 1">
            <a:extLst>
              <a:ext uri="{FF2B5EF4-FFF2-40B4-BE49-F238E27FC236}">
                <a16:creationId xmlns:a16="http://schemas.microsoft.com/office/drawing/2014/main" id="{8CA465D0-129A-327D-9134-9A375A5F7C12}"/>
              </a:ext>
            </a:extLst>
          </p:cNvPr>
          <p:cNvGraphicFramePr/>
          <p:nvPr/>
        </p:nvGraphicFramePr>
        <p:xfrm>
          <a:off x="1010265" y="2103437"/>
          <a:ext cx="10515600" cy="289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16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1B235-3A87-7C31-E5AA-164DDA5A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</a:t>
            </a:r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DAAD17D4-4075-9A05-5949-DC839ED1A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50156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85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</TotalTime>
  <Words>296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Shield Insurance Analysis</vt:lpstr>
      <vt:lpstr>About Company</vt:lpstr>
      <vt:lpstr>Home Page</vt:lpstr>
      <vt:lpstr>General View</vt:lpstr>
      <vt:lpstr>Sales Mode View</vt:lpstr>
      <vt:lpstr>Age Group View</vt:lpstr>
      <vt:lpstr>Key Finding</vt:lpstr>
      <vt:lpstr>PowerPoint Presentation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 Insurance Analysis</dc:title>
  <dc:creator>trilochan406@gmail.com</dc:creator>
  <cp:lastModifiedBy>Ritesh Kumar</cp:lastModifiedBy>
  <cp:revision>50</cp:revision>
  <dcterms:created xsi:type="dcterms:W3CDTF">2024-01-30T16:05:01Z</dcterms:created>
  <dcterms:modified xsi:type="dcterms:W3CDTF">2024-11-06T06:41:04Z</dcterms:modified>
</cp:coreProperties>
</file>