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0" r:id="rId4"/>
    <p:sldId id="271" r:id="rId5"/>
    <p:sldId id="272" r:id="rId6"/>
    <p:sldId id="273" r:id="rId7"/>
    <p:sldId id="282" r:id="rId8"/>
    <p:sldId id="281" r:id="rId9"/>
    <p:sldId id="274" r:id="rId10"/>
    <p:sldId id="275" r:id="rId11"/>
    <p:sldId id="276" r:id="rId12"/>
    <p:sldId id="277" r:id="rId13"/>
    <p:sldId id="278" r:id="rId14"/>
    <p:sldId id="27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5BDA8-6683-4ED0-B995-3DF0253A90CF}" type="doc">
      <dgm:prSet loTypeId="urn:microsoft.com/office/officeart/2016/7/layout/HorizontalAction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FD72D7-7D06-4481-BE53-9070AFAAF13C}">
      <dgm:prSet/>
      <dgm:spPr/>
      <dgm:t>
        <a:bodyPr/>
        <a:lstStyle/>
        <a:p>
          <a:r>
            <a:rPr lang="en-US"/>
            <a:t>Quantify</a:t>
          </a:r>
        </a:p>
      </dgm:t>
    </dgm:pt>
    <dgm:pt modelId="{464013B7-C150-4B6C-B472-7A44379FABE0}" type="parTrans" cxnId="{AB2421D8-71E7-440D-91DF-87F712C253EE}">
      <dgm:prSet/>
      <dgm:spPr/>
      <dgm:t>
        <a:bodyPr/>
        <a:lstStyle/>
        <a:p>
          <a:endParaRPr lang="en-US"/>
        </a:p>
      </dgm:t>
    </dgm:pt>
    <dgm:pt modelId="{EE33CCD2-F84E-4ED2-87C3-18D38A8D2D16}" type="sibTrans" cxnId="{AB2421D8-71E7-440D-91DF-87F712C253EE}">
      <dgm:prSet/>
      <dgm:spPr/>
      <dgm:t>
        <a:bodyPr/>
        <a:lstStyle/>
        <a:p>
          <a:endParaRPr lang="en-US"/>
        </a:p>
      </dgm:t>
    </dgm:pt>
    <dgm:pt modelId="{11D1808E-8D61-4743-B07E-32533B33DD11}">
      <dgm:prSet/>
      <dgm:spPr/>
      <dgm:t>
        <a:bodyPr/>
        <a:lstStyle/>
        <a:p>
          <a:r>
            <a:rPr lang="en-US" dirty="0"/>
            <a:t>Quantify the increase or decrease in revenue post-5G launch.</a:t>
          </a:r>
        </a:p>
      </dgm:t>
    </dgm:pt>
    <dgm:pt modelId="{8CAE10E1-2D50-4A20-B947-CECE45975F31}" type="parTrans" cxnId="{C71E8840-2041-4426-AC2E-19DD6294CAD5}">
      <dgm:prSet/>
      <dgm:spPr/>
      <dgm:t>
        <a:bodyPr/>
        <a:lstStyle/>
        <a:p>
          <a:endParaRPr lang="en-US"/>
        </a:p>
      </dgm:t>
    </dgm:pt>
    <dgm:pt modelId="{D3153C5B-2F40-4F74-B049-3AC51D497F05}" type="sibTrans" cxnId="{C71E8840-2041-4426-AC2E-19DD6294CAD5}">
      <dgm:prSet/>
      <dgm:spPr/>
      <dgm:t>
        <a:bodyPr/>
        <a:lstStyle/>
        <a:p>
          <a:endParaRPr lang="en-US"/>
        </a:p>
      </dgm:t>
    </dgm:pt>
    <dgm:pt modelId="{5F182BB3-F25A-4468-A38E-282615217FA7}">
      <dgm:prSet/>
      <dgm:spPr/>
      <dgm:t>
        <a:bodyPr/>
        <a:lstStyle/>
        <a:p>
          <a:r>
            <a:rPr lang="en-US"/>
            <a:t>Underperforming</a:t>
          </a:r>
        </a:p>
      </dgm:t>
    </dgm:pt>
    <dgm:pt modelId="{C7E5C771-522E-4C66-AF7A-FC8AB9B31760}" type="parTrans" cxnId="{D546FC54-255B-4D75-BE9A-6F99F2C65C7B}">
      <dgm:prSet/>
      <dgm:spPr/>
      <dgm:t>
        <a:bodyPr/>
        <a:lstStyle/>
        <a:p>
          <a:endParaRPr lang="en-US"/>
        </a:p>
      </dgm:t>
    </dgm:pt>
    <dgm:pt modelId="{F9D5147D-EDD9-4065-BD3A-5A909B207242}" type="sibTrans" cxnId="{D546FC54-255B-4D75-BE9A-6F99F2C65C7B}">
      <dgm:prSet/>
      <dgm:spPr/>
      <dgm:t>
        <a:bodyPr/>
        <a:lstStyle/>
        <a:p>
          <a:endParaRPr lang="en-US"/>
        </a:p>
      </dgm:t>
    </dgm:pt>
    <dgm:pt modelId="{F2A87149-E516-4FC9-9C80-E72386EE3312}">
      <dgm:prSet/>
      <dgm:spPr/>
      <dgm:t>
        <a:bodyPr/>
        <a:lstStyle/>
        <a:p>
          <a:r>
            <a:rPr lang="en-US" dirty="0"/>
            <a:t>Identify the key performance indicator (KPI) that has not met expectations.</a:t>
          </a:r>
        </a:p>
      </dgm:t>
    </dgm:pt>
    <dgm:pt modelId="{39617C7C-5579-49F3-B787-2CE24779481A}" type="parTrans" cxnId="{D21422C0-30F8-416D-AA79-723A7EC27E95}">
      <dgm:prSet/>
      <dgm:spPr/>
      <dgm:t>
        <a:bodyPr/>
        <a:lstStyle/>
        <a:p>
          <a:endParaRPr lang="en-US"/>
        </a:p>
      </dgm:t>
    </dgm:pt>
    <dgm:pt modelId="{FFAAE2A6-E33F-4963-A472-B63A2684C2D4}" type="sibTrans" cxnId="{D21422C0-30F8-416D-AA79-723A7EC27E95}">
      <dgm:prSet/>
      <dgm:spPr/>
      <dgm:t>
        <a:bodyPr/>
        <a:lstStyle/>
        <a:p>
          <a:endParaRPr lang="en-US"/>
        </a:p>
      </dgm:t>
    </dgm:pt>
    <dgm:pt modelId="{24AC33F4-9246-4329-981E-86B285990A70}">
      <dgm:prSet/>
      <dgm:spPr/>
      <dgm:t>
        <a:bodyPr/>
        <a:lstStyle/>
        <a:p>
          <a:r>
            <a:rPr lang="en-US"/>
            <a:t>Plan</a:t>
          </a:r>
        </a:p>
      </dgm:t>
    </dgm:pt>
    <dgm:pt modelId="{B68128AC-E24A-4752-9EC4-CF9ED9E40FFE}" type="parTrans" cxnId="{91D26F92-3FAF-43BF-8F9D-8D1322C9B07C}">
      <dgm:prSet/>
      <dgm:spPr/>
      <dgm:t>
        <a:bodyPr/>
        <a:lstStyle/>
        <a:p>
          <a:endParaRPr lang="en-US"/>
        </a:p>
      </dgm:t>
    </dgm:pt>
    <dgm:pt modelId="{EC4388C3-EA55-4EC2-91E7-C4E00157930F}" type="sibTrans" cxnId="{91D26F92-3FAF-43BF-8F9D-8D1322C9B07C}">
      <dgm:prSet/>
      <dgm:spPr/>
      <dgm:t>
        <a:bodyPr/>
        <a:lstStyle/>
        <a:p>
          <a:endParaRPr lang="en-US"/>
        </a:p>
      </dgm:t>
    </dgm:pt>
    <dgm:pt modelId="{58718D24-1308-4259-A7D1-FE0565EDF9DE}">
      <dgm:prSet/>
      <dgm:spPr/>
      <dgm:t>
        <a:bodyPr/>
        <a:lstStyle/>
        <a:p>
          <a:r>
            <a:rPr lang="en-US" dirty="0"/>
            <a:t>Highlight the plans that have generated significant revenue. Analyze the plans that have not achieved desired revenue targets.</a:t>
          </a:r>
        </a:p>
      </dgm:t>
    </dgm:pt>
    <dgm:pt modelId="{DE26A471-4902-4828-A112-D36A8B1FEC73}" type="parTrans" cxnId="{CFB2964E-70AD-40C7-ACC2-2E3DE8906C14}">
      <dgm:prSet/>
      <dgm:spPr/>
      <dgm:t>
        <a:bodyPr/>
        <a:lstStyle/>
        <a:p>
          <a:endParaRPr lang="en-US"/>
        </a:p>
      </dgm:t>
    </dgm:pt>
    <dgm:pt modelId="{51BFED2C-60E0-4F4E-9FFC-09C19FD0843D}" type="sibTrans" cxnId="{CFB2964E-70AD-40C7-ACC2-2E3DE8906C14}">
      <dgm:prSet/>
      <dgm:spPr/>
      <dgm:t>
        <a:bodyPr/>
        <a:lstStyle/>
        <a:p>
          <a:endParaRPr lang="en-US"/>
        </a:p>
      </dgm:t>
    </dgm:pt>
    <dgm:pt modelId="{AC203869-0973-4FC5-8EB1-369973C4F581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4B96BEB7-AE47-406C-8F74-25311DA82543}" type="parTrans" cxnId="{846BC93F-6C93-4288-AE45-702BCBA8EA5D}">
      <dgm:prSet/>
      <dgm:spPr/>
      <dgm:t>
        <a:bodyPr/>
        <a:lstStyle/>
        <a:p>
          <a:endParaRPr lang="en-US"/>
        </a:p>
      </dgm:t>
    </dgm:pt>
    <dgm:pt modelId="{171A5743-1E9E-42D3-B240-16F743B3181D}" type="sibTrans" cxnId="{846BC93F-6C93-4288-AE45-702BCBA8EA5D}">
      <dgm:prSet/>
      <dgm:spPr/>
      <dgm:t>
        <a:bodyPr/>
        <a:lstStyle/>
        <a:p>
          <a:endParaRPr lang="en-US"/>
        </a:p>
      </dgm:t>
    </dgm:pt>
    <dgm:pt modelId="{8AECFB05-BECB-4F3E-B8EE-C0D90BFADE0D}">
      <dgm:prSet/>
      <dgm:spPr/>
      <dgm:t>
        <a:bodyPr/>
        <a:lstStyle/>
        <a:p>
          <a:r>
            <a:rPr lang="en-US" dirty="0"/>
            <a:t>Assess the impact of 5G launch on specific plans. Determine whether to retain or discontinue underperforming plans.</a:t>
          </a:r>
        </a:p>
      </dgm:t>
    </dgm:pt>
    <dgm:pt modelId="{922CFF6E-4F3A-485E-BB51-EBB30579BF76}" type="parTrans" cxnId="{95A296D7-09C5-404A-B3A4-663E85104EFB}">
      <dgm:prSet/>
      <dgm:spPr/>
      <dgm:t>
        <a:bodyPr/>
        <a:lstStyle/>
        <a:p>
          <a:endParaRPr lang="en-US"/>
        </a:p>
      </dgm:t>
    </dgm:pt>
    <dgm:pt modelId="{57DCACC2-4AEF-4EFC-BD67-E81654610A9F}" type="sibTrans" cxnId="{95A296D7-09C5-404A-B3A4-663E85104EFB}">
      <dgm:prSet/>
      <dgm:spPr/>
      <dgm:t>
        <a:bodyPr/>
        <a:lstStyle/>
        <a:p>
          <a:endParaRPr lang="en-US"/>
        </a:p>
      </dgm:t>
    </dgm:pt>
    <dgm:pt modelId="{8627970B-A7CC-4F8A-9CC4-47FD1F1E4274}">
      <dgm:prSet/>
      <dgm:spPr/>
      <dgm:t>
        <a:bodyPr/>
        <a:lstStyle/>
        <a:p>
          <a:r>
            <a:rPr lang="en-US"/>
            <a:t>Explain</a:t>
          </a:r>
        </a:p>
      </dgm:t>
    </dgm:pt>
    <dgm:pt modelId="{B5D53D00-7550-47AA-A266-3A9434B430EC}" type="parTrans" cxnId="{7DB23004-E839-4911-91F3-7D21C6EFD882}">
      <dgm:prSet/>
      <dgm:spPr/>
      <dgm:t>
        <a:bodyPr/>
        <a:lstStyle/>
        <a:p>
          <a:endParaRPr lang="en-US"/>
        </a:p>
      </dgm:t>
    </dgm:pt>
    <dgm:pt modelId="{33DFE4E8-33F5-491F-8065-742C204B09F4}" type="sibTrans" cxnId="{7DB23004-E839-4911-91F3-7D21C6EFD882}">
      <dgm:prSet/>
      <dgm:spPr/>
      <dgm:t>
        <a:bodyPr/>
        <a:lstStyle/>
        <a:p>
          <a:endParaRPr lang="en-US"/>
        </a:p>
      </dgm:t>
    </dgm:pt>
    <dgm:pt modelId="{883FDBCE-1CD1-4F7A-B3B6-A0D330ED9F8C}">
      <dgm:prSet/>
      <dgm:spPr/>
      <dgm:t>
        <a:bodyPr/>
        <a:lstStyle/>
        <a:p>
          <a:r>
            <a:rPr lang="en-US" dirty="0"/>
            <a:t>Explain the factors leading to the discontinuation of any plans.</a:t>
          </a:r>
        </a:p>
      </dgm:t>
    </dgm:pt>
    <dgm:pt modelId="{7F2BD954-21A5-4502-924D-E2A89BC6F4C2}" type="parTrans" cxnId="{942B9F1C-AAD3-460B-A909-CDE23BD8D4B7}">
      <dgm:prSet/>
      <dgm:spPr/>
      <dgm:t>
        <a:bodyPr/>
        <a:lstStyle/>
        <a:p>
          <a:endParaRPr lang="en-US"/>
        </a:p>
      </dgm:t>
    </dgm:pt>
    <dgm:pt modelId="{6B74847E-DC77-449C-B666-3AE8F14EC840}" type="sibTrans" cxnId="{942B9F1C-AAD3-460B-A909-CDE23BD8D4B7}">
      <dgm:prSet/>
      <dgm:spPr/>
      <dgm:t>
        <a:bodyPr/>
        <a:lstStyle/>
        <a:p>
          <a:endParaRPr lang="en-US"/>
        </a:p>
      </dgm:t>
    </dgm:pt>
    <dgm:pt modelId="{2AE5E950-6DF6-4086-A543-C23CFBC67AE9}" type="pres">
      <dgm:prSet presAssocID="{8FB5BDA8-6683-4ED0-B995-3DF0253A90CF}" presName="Name0" presStyleCnt="0">
        <dgm:presLayoutVars>
          <dgm:dir/>
          <dgm:animLvl val="lvl"/>
          <dgm:resizeHandles val="exact"/>
        </dgm:presLayoutVars>
      </dgm:prSet>
      <dgm:spPr/>
    </dgm:pt>
    <dgm:pt modelId="{FA1708E1-4FDB-4DE6-8B77-88D9FEC204B2}" type="pres">
      <dgm:prSet presAssocID="{28FD72D7-7D06-4481-BE53-9070AFAAF13C}" presName="composite" presStyleCnt="0"/>
      <dgm:spPr/>
    </dgm:pt>
    <dgm:pt modelId="{4D4980F3-5DFC-4596-B8D6-6ECE4E31896F}" type="pres">
      <dgm:prSet presAssocID="{28FD72D7-7D06-4481-BE53-9070AFAAF13C}" presName="parTx" presStyleLbl="alignNode1" presStyleIdx="0" presStyleCnt="5">
        <dgm:presLayoutVars>
          <dgm:chMax val="0"/>
          <dgm:chPref val="0"/>
        </dgm:presLayoutVars>
      </dgm:prSet>
      <dgm:spPr/>
    </dgm:pt>
    <dgm:pt modelId="{290C5EF2-10E0-49CE-97FF-1DE921DF24F4}" type="pres">
      <dgm:prSet presAssocID="{28FD72D7-7D06-4481-BE53-9070AFAAF13C}" presName="desTx" presStyleLbl="alignAccFollowNode1" presStyleIdx="0" presStyleCnt="5">
        <dgm:presLayoutVars/>
      </dgm:prSet>
      <dgm:spPr/>
    </dgm:pt>
    <dgm:pt modelId="{4D1F0810-D7EB-47E6-B7B3-C8D072E98EC4}" type="pres">
      <dgm:prSet presAssocID="{EE33CCD2-F84E-4ED2-87C3-18D38A8D2D16}" presName="space" presStyleCnt="0"/>
      <dgm:spPr/>
    </dgm:pt>
    <dgm:pt modelId="{EA08C9C3-7B64-48B4-80A6-5ADCE530353D}" type="pres">
      <dgm:prSet presAssocID="{5F182BB3-F25A-4468-A38E-282615217FA7}" presName="composite" presStyleCnt="0"/>
      <dgm:spPr/>
    </dgm:pt>
    <dgm:pt modelId="{505CD093-C6B6-45ED-BB39-07D816280200}" type="pres">
      <dgm:prSet presAssocID="{5F182BB3-F25A-4468-A38E-282615217FA7}" presName="parTx" presStyleLbl="alignNode1" presStyleIdx="1" presStyleCnt="5">
        <dgm:presLayoutVars>
          <dgm:chMax val="0"/>
          <dgm:chPref val="0"/>
        </dgm:presLayoutVars>
      </dgm:prSet>
      <dgm:spPr/>
    </dgm:pt>
    <dgm:pt modelId="{F7A7A038-60B2-45E5-8113-139D97EA5458}" type="pres">
      <dgm:prSet presAssocID="{5F182BB3-F25A-4468-A38E-282615217FA7}" presName="desTx" presStyleLbl="alignAccFollowNode1" presStyleIdx="1" presStyleCnt="5">
        <dgm:presLayoutVars/>
      </dgm:prSet>
      <dgm:spPr/>
    </dgm:pt>
    <dgm:pt modelId="{1751F3DD-7AF3-4CEB-9F45-E2E6AE7DF196}" type="pres">
      <dgm:prSet presAssocID="{F9D5147D-EDD9-4065-BD3A-5A909B207242}" presName="space" presStyleCnt="0"/>
      <dgm:spPr/>
    </dgm:pt>
    <dgm:pt modelId="{84E6E790-A69B-4AC3-A6D0-B02B1B1343DF}" type="pres">
      <dgm:prSet presAssocID="{24AC33F4-9246-4329-981E-86B285990A70}" presName="composite" presStyleCnt="0"/>
      <dgm:spPr/>
    </dgm:pt>
    <dgm:pt modelId="{B7548B56-0349-475A-BE99-B167380E4C1E}" type="pres">
      <dgm:prSet presAssocID="{24AC33F4-9246-4329-981E-86B285990A70}" presName="parTx" presStyleLbl="alignNode1" presStyleIdx="2" presStyleCnt="5">
        <dgm:presLayoutVars>
          <dgm:chMax val="0"/>
          <dgm:chPref val="0"/>
        </dgm:presLayoutVars>
      </dgm:prSet>
      <dgm:spPr/>
    </dgm:pt>
    <dgm:pt modelId="{A2CEC5EC-131E-4893-8457-E2C19E0A6066}" type="pres">
      <dgm:prSet presAssocID="{24AC33F4-9246-4329-981E-86B285990A70}" presName="desTx" presStyleLbl="alignAccFollowNode1" presStyleIdx="2" presStyleCnt="5">
        <dgm:presLayoutVars/>
      </dgm:prSet>
      <dgm:spPr/>
    </dgm:pt>
    <dgm:pt modelId="{E5D10724-4C83-4816-B126-0EDC2D40D0AC}" type="pres">
      <dgm:prSet presAssocID="{EC4388C3-EA55-4EC2-91E7-C4E00157930F}" presName="space" presStyleCnt="0"/>
      <dgm:spPr/>
    </dgm:pt>
    <dgm:pt modelId="{DB80F2F8-3D49-4676-A1B4-982B7C9DEE12}" type="pres">
      <dgm:prSet presAssocID="{AC203869-0973-4FC5-8EB1-369973C4F581}" presName="composite" presStyleCnt="0"/>
      <dgm:spPr/>
    </dgm:pt>
    <dgm:pt modelId="{5966540F-CB65-4ADF-A2F7-1BC54791CD63}" type="pres">
      <dgm:prSet presAssocID="{AC203869-0973-4FC5-8EB1-369973C4F581}" presName="parTx" presStyleLbl="alignNode1" presStyleIdx="3" presStyleCnt="5">
        <dgm:presLayoutVars>
          <dgm:chMax val="0"/>
          <dgm:chPref val="0"/>
        </dgm:presLayoutVars>
      </dgm:prSet>
      <dgm:spPr/>
    </dgm:pt>
    <dgm:pt modelId="{D1C61ED3-3D46-49A0-957D-C1339913FBDD}" type="pres">
      <dgm:prSet presAssocID="{AC203869-0973-4FC5-8EB1-369973C4F581}" presName="desTx" presStyleLbl="alignAccFollowNode1" presStyleIdx="3" presStyleCnt="5">
        <dgm:presLayoutVars/>
      </dgm:prSet>
      <dgm:spPr/>
    </dgm:pt>
    <dgm:pt modelId="{61E0F1DD-561F-4C0B-ABB5-5855087ECF63}" type="pres">
      <dgm:prSet presAssocID="{171A5743-1E9E-42D3-B240-16F743B3181D}" presName="space" presStyleCnt="0"/>
      <dgm:spPr/>
    </dgm:pt>
    <dgm:pt modelId="{9555D374-9F38-4127-AEDA-306629F1EF03}" type="pres">
      <dgm:prSet presAssocID="{8627970B-A7CC-4F8A-9CC4-47FD1F1E4274}" presName="composite" presStyleCnt="0"/>
      <dgm:spPr/>
    </dgm:pt>
    <dgm:pt modelId="{249F0D9B-F274-4F43-9247-5BD4D168A463}" type="pres">
      <dgm:prSet presAssocID="{8627970B-A7CC-4F8A-9CC4-47FD1F1E4274}" presName="parTx" presStyleLbl="alignNode1" presStyleIdx="4" presStyleCnt="5">
        <dgm:presLayoutVars>
          <dgm:chMax val="0"/>
          <dgm:chPref val="0"/>
        </dgm:presLayoutVars>
      </dgm:prSet>
      <dgm:spPr/>
    </dgm:pt>
    <dgm:pt modelId="{4764ADFF-8B68-4923-8779-93969F70B0CC}" type="pres">
      <dgm:prSet presAssocID="{8627970B-A7CC-4F8A-9CC4-47FD1F1E4274}" presName="desTx" presStyleLbl="alignAccFollowNode1" presStyleIdx="4" presStyleCnt="5">
        <dgm:presLayoutVars/>
      </dgm:prSet>
      <dgm:spPr/>
    </dgm:pt>
  </dgm:ptLst>
  <dgm:cxnLst>
    <dgm:cxn modelId="{7DB23004-E839-4911-91F3-7D21C6EFD882}" srcId="{8FB5BDA8-6683-4ED0-B995-3DF0253A90CF}" destId="{8627970B-A7CC-4F8A-9CC4-47FD1F1E4274}" srcOrd="4" destOrd="0" parTransId="{B5D53D00-7550-47AA-A266-3A9434B430EC}" sibTransId="{33DFE4E8-33F5-491F-8065-742C204B09F4}"/>
    <dgm:cxn modelId="{BE8DFE04-FA90-4CBB-8B9E-95C8C3BE8236}" type="presOf" srcId="{8FB5BDA8-6683-4ED0-B995-3DF0253A90CF}" destId="{2AE5E950-6DF6-4086-A543-C23CFBC67AE9}" srcOrd="0" destOrd="0" presId="urn:microsoft.com/office/officeart/2016/7/layout/HorizontalActionList"/>
    <dgm:cxn modelId="{F69E500B-88D5-404D-92DF-E89928FF88F2}" type="presOf" srcId="{AC203869-0973-4FC5-8EB1-369973C4F581}" destId="{5966540F-CB65-4ADF-A2F7-1BC54791CD63}" srcOrd="0" destOrd="0" presId="urn:microsoft.com/office/officeart/2016/7/layout/HorizontalActionList"/>
    <dgm:cxn modelId="{8EA37C10-7D22-4629-B8BB-6673D162352A}" type="presOf" srcId="{24AC33F4-9246-4329-981E-86B285990A70}" destId="{B7548B56-0349-475A-BE99-B167380E4C1E}" srcOrd="0" destOrd="0" presId="urn:microsoft.com/office/officeart/2016/7/layout/HorizontalActionList"/>
    <dgm:cxn modelId="{4A7C3813-1345-4926-BAEE-7F09289E6B36}" type="presOf" srcId="{8627970B-A7CC-4F8A-9CC4-47FD1F1E4274}" destId="{249F0D9B-F274-4F43-9247-5BD4D168A463}" srcOrd="0" destOrd="0" presId="urn:microsoft.com/office/officeart/2016/7/layout/HorizontalActionList"/>
    <dgm:cxn modelId="{942B9F1C-AAD3-460B-A909-CDE23BD8D4B7}" srcId="{8627970B-A7CC-4F8A-9CC4-47FD1F1E4274}" destId="{883FDBCE-1CD1-4F7A-B3B6-A0D330ED9F8C}" srcOrd="0" destOrd="0" parTransId="{7F2BD954-21A5-4502-924D-E2A89BC6F4C2}" sibTransId="{6B74847E-DC77-449C-B666-3AE8F14EC840}"/>
    <dgm:cxn modelId="{BDCE8A2A-E470-4321-8B1D-563570A5C8F1}" type="presOf" srcId="{58718D24-1308-4259-A7D1-FE0565EDF9DE}" destId="{A2CEC5EC-131E-4893-8457-E2C19E0A6066}" srcOrd="0" destOrd="0" presId="urn:microsoft.com/office/officeart/2016/7/layout/HorizontalActionList"/>
    <dgm:cxn modelId="{846BC93F-6C93-4288-AE45-702BCBA8EA5D}" srcId="{8FB5BDA8-6683-4ED0-B995-3DF0253A90CF}" destId="{AC203869-0973-4FC5-8EB1-369973C4F581}" srcOrd="3" destOrd="0" parTransId="{4B96BEB7-AE47-406C-8F74-25311DA82543}" sibTransId="{171A5743-1E9E-42D3-B240-16F743B3181D}"/>
    <dgm:cxn modelId="{C71E8840-2041-4426-AC2E-19DD6294CAD5}" srcId="{28FD72D7-7D06-4481-BE53-9070AFAAF13C}" destId="{11D1808E-8D61-4743-B07E-32533B33DD11}" srcOrd="0" destOrd="0" parTransId="{8CAE10E1-2D50-4A20-B947-CECE45975F31}" sibTransId="{D3153C5B-2F40-4F74-B049-3AC51D497F05}"/>
    <dgm:cxn modelId="{1A21E543-97B2-48B7-8D9A-4C4355C423B4}" type="presOf" srcId="{11D1808E-8D61-4743-B07E-32533B33DD11}" destId="{290C5EF2-10E0-49CE-97FF-1DE921DF24F4}" srcOrd="0" destOrd="0" presId="urn:microsoft.com/office/officeart/2016/7/layout/HorizontalActionList"/>
    <dgm:cxn modelId="{CFB2964E-70AD-40C7-ACC2-2E3DE8906C14}" srcId="{24AC33F4-9246-4329-981E-86B285990A70}" destId="{58718D24-1308-4259-A7D1-FE0565EDF9DE}" srcOrd="0" destOrd="0" parTransId="{DE26A471-4902-4828-A112-D36A8B1FEC73}" sibTransId="{51BFED2C-60E0-4F4E-9FFC-09C19FD0843D}"/>
    <dgm:cxn modelId="{D546FC54-255B-4D75-BE9A-6F99F2C65C7B}" srcId="{8FB5BDA8-6683-4ED0-B995-3DF0253A90CF}" destId="{5F182BB3-F25A-4468-A38E-282615217FA7}" srcOrd="1" destOrd="0" parTransId="{C7E5C771-522E-4C66-AF7A-FC8AB9B31760}" sibTransId="{F9D5147D-EDD9-4065-BD3A-5A909B207242}"/>
    <dgm:cxn modelId="{91D26F92-3FAF-43BF-8F9D-8D1322C9B07C}" srcId="{8FB5BDA8-6683-4ED0-B995-3DF0253A90CF}" destId="{24AC33F4-9246-4329-981E-86B285990A70}" srcOrd="2" destOrd="0" parTransId="{B68128AC-E24A-4752-9EC4-CF9ED9E40FFE}" sibTransId="{EC4388C3-EA55-4EC2-91E7-C4E00157930F}"/>
    <dgm:cxn modelId="{CA5C36A0-0BDA-4203-9552-26081C2585A0}" type="presOf" srcId="{F2A87149-E516-4FC9-9C80-E72386EE3312}" destId="{F7A7A038-60B2-45E5-8113-139D97EA5458}" srcOrd="0" destOrd="0" presId="urn:microsoft.com/office/officeart/2016/7/layout/HorizontalActionList"/>
    <dgm:cxn modelId="{D21422C0-30F8-416D-AA79-723A7EC27E95}" srcId="{5F182BB3-F25A-4468-A38E-282615217FA7}" destId="{F2A87149-E516-4FC9-9C80-E72386EE3312}" srcOrd="0" destOrd="0" parTransId="{39617C7C-5579-49F3-B787-2CE24779481A}" sibTransId="{FFAAE2A6-E33F-4963-A472-B63A2684C2D4}"/>
    <dgm:cxn modelId="{88A534C9-67C2-44BF-A8B8-41CB422D5C7F}" type="presOf" srcId="{883FDBCE-1CD1-4F7A-B3B6-A0D330ED9F8C}" destId="{4764ADFF-8B68-4923-8779-93969F70B0CC}" srcOrd="0" destOrd="0" presId="urn:microsoft.com/office/officeart/2016/7/layout/HorizontalActionList"/>
    <dgm:cxn modelId="{7F0BC6CF-7610-4C43-9BD8-7FA2194DB0F6}" type="presOf" srcId="{28FD72D7-7D06-4481-BE53-9070AFAAF13C}" destId="{4D4980F3-5DFC-4596-B8D6-6ECE4E31896F}" srcOrd="0" destOrd="0" presId="urn:microsoft.com/office/officeart/2016/7/layout/HorizontalActionList"/>
    <dgm:cxn modelId="{95A296D7-09C5-404A-B3A4-663E85104EFB}" srcId="{AC203869-0973-4FC5-8EB1-369973C4F581}" destId="{8AECFB05-BECB-4F3E-B8EE-C0D90BFADE0D}" srcOrd="0" destOrd="0" parTransId="{922CFF6E-4F3A-485E-BB51-EBB30579BF76}" sibTransId="{57DCACC2-4AEF-4EFC-BD67-E81654610A9F}"/>
    <dgm:cxn modelId="{AB2421D8-71E7-440D-91DF-87F712C253EE}" srcId="{8FB5BDA8-6683-4ED0-B995-3DF0253A90CF}" destId="{28FD72D7-7D06-4481-BE53-9070AFAAF13C}" srcOrd="0" destOrd="0" parTransId="{464013B7-C150-4B6C-B472-7A44379FABE0}" sibTransId="{EE33CCD2-F84E-4ED2-87C3-18D38A8D2D16}"/>
    <dgm:cxn modelId="{B16BA0E4-1834-4D6B-91F5-46172E282A53}" type="presOf" srcId="{8AECFB05-BECB-4F3E-B8EE-C0D90BFADE0D}" destId="{D1C61ED3-3D46-49A0-957D-C1339913FBDD}" srcOrd="0" destOrd="0" presId="urn:microsoft.com/office/officeart/2016/7/layout/HorizontalActionList"/>
    <dgm:cxn modelId="{003BF7E7-7E8E-45D4-8FA6-2723CDE6A121}" type="presOf" srcId="{5F182BB3-F25A-4468-A38E-282615217FA7}" destId="{505CD093-C6B6-45ED-BB39-07D816280200}" srcOrd="0" destOrd="0" presId="urn:microsoft.com/office/officeart/2016/7/layout/HorizontalActionList"/>
    <dgm:cxn modelId="{C0A367F8-24F9-4208-AC81-035989F82EBF}" type="presParOf" srcId="{2AE5E950-6DF6-4086-A543-C23CFBC67AE9}" destId="{FA1708E1-4FDB-4DE6-8B77-88D9FEC204B2}" srcOrd="0" destOrd="0" presId="urn:microsoft.com/office/officeart/2016/7/layout/HorizontalActionList"/>
    <dgm:cxn modelId="{6F9B3DAA-0018-4167-A2B9-7983F9598E43}" type="presParOf" srcId="{FA1708E1-4FDB-4DE6-8B77-88D9FEC204B2}" destId="{4D4980F3-5DFC-4596-B8D6-6ECE4E31896F}" srcOrd="0" destOrd="0" presId="urn:microsoft.com/office/officeart/2016/7/layout/HorizontalActionList"/>
    <dgm:cxn modelId="{1778CB28-945A-4E98-9620-5E4197663261}" type="presParOf" srcId="{FA1708E1-4FDB-4DE6-8B77-88D9FEC204B2}" destId="{290C5EF2-10E0-49CE-97FF-1DE921DF24F4}" srcOrd="1" destOrd="0" presId="urn:microsoft.com/office/officeart/2016/7/layout/HorizontalActionList"/>
    <dgm:cxn modelId="{6FB12A56-2DF0-44E8-AEEA-04C70B48650D}" type="presParOf" srcId="{2AE5E950-6DF6-4086-A543-C23CFBC67AE9}" destId="{4D1F0810-D7EB-47E6-B7B3-C8D072E98EC4}" srcOrd="1" destOrd="0" presId="urn:microsoft.com/office/officeart/2016/7/layout/HorizontalActionList"/>
    <dgm:cxn modelId="{0CFF9203-D2BF-4828-93C7-204484C3F832}" type="presParOf" srcId="{2AE5E950-6DF6-4086-A543-C23CFBC67AE9}" destId="{EA08C9C3-7B64-48B4-80A6-5ADCE530353D}" srcOrd="2" destOrd="0" presId="urn:microsoft.com/office/officeart/2016/7/layout/HorizontalActionList"/>
    <dgm:cxn modelId="{FCDFE149-C597-4B96-89DF-3BA7103FD5A9}" type="presParOf" srcId="{EA08C9C3-7B64-48B4-80A6-5ADCE530353D}" destId="{505CD093-C6B6-45ED-BB39-07D816280200}" srcOrd="0" destOrd="0" presId="urn:microsoft.com/office/officeart/2016/7/layout/HorizontalActionList"/>
    <dgm:cxn modelId="{4F8EC2F8-174E-4777-9A13-1333CEC28682}" type="presParOf" srcId="{EA08C9C3-7B64-48B4-80A6-5ADCE530353D}" destId="{F7A7A038-60B2-45E5-8113-139D97EA5458}" srcOrd="1" destOrd="0" presId="urn:microsoft.com/office/officeart/2016/7/layout/HorizontalActionList"/>
    <dgm:cxn modelId="{88F907A7-F9C7-41E7-B543-73756D53D594}" type="presParOf" srcId="{2AE5E950-6DF6-4086-A543-C23CFBC67AE9}" destId="{1751F3DD-7AF3-4CEB-9F45-E2E6AE7DF196}" srcOrd="3" destOrd="0" presId="urn:microsoft.com/office/officeart/2016/7/layout/HorizontalActionList"/>
    <dgm:cxn modelId="{0AAE904B-F4F9-4B1E-AE70-29C415D72E79}" type="presParOf" srcId="{2AE5E950-6DF6-4086-A543-C23CFBC67AE9}" destId="{84E6E790-A69B-4AC3-A6D0-B02B1B1343DF}" srcOrd="4" destOrd="0" presId="urn:microsoft.com/office/officeart/2016/7/layout/HorizontalActionList"/>
    <dgm:cxn modelId="{086CE402-80BA-47E8-A7A5-992C3FDE00F0}" type="presParOf" srcId="{84E6E790-A69B-4AC3-A6D0-B02B1B1343DF}" destId="{B7548B56-0349-475A-BE99-B167380E4C1E}" srcOrd="0" destOrd="0" presId="urn:microsoft.com/office/officeart/2016/7/layout/HorizontalActionList"/>
    <dgm:cxn modelId="{7BEE0D10-1E12-4613-B134-F12B9463AB73}" type="presParOf" srcId="{84E6E790-A69B-4AC3-A6D0-B02B1B1343DF}" destId="{A2CEC5EC-131E-4893-8457-E2C19E0A6066}" srcOrd="1" destOrd="0" presId="urn:microsoft.com/office/officeart/2016/7/layout/HorizontalActionList"/>
    <dgm:cxn modelId="{C7CA6874-248F-48E4-88B2-59E45125EA48}" type="presParOf" srcId="{2AE5E950-6DF6-4086-A543-C23CFBC67AE9}" destId="{E5D10724-4C83-4816-B126-0EDC2D40D0AC}" srcOrd="5" destOrd="0" presId="urn:microsoft.com/office/officeart/2016/7/layout/HorizontalActionList"/>
    <dgm:cxn modelId="{CD1BDFFB-42E5-4F6F-B479-1B31784C1E9A}" type="presParOf" srcId="{2AE5E950-6DF6-4086-A543-C23CFBC67AE9}" destId="{DB80F2F8-3D49-4676-A1B4-982B7C9DEE12}" srcOrd="6" destOrd="0" presId="urn:microsoft.com/office/officeart/2016/7/layout/HorizontalActionList"/>
    <dgm:cxn modelId="{86002E6E-B23A-4CFE-B111-7CAD687F2072}" type="presParOf" srcId="{DB80F2F8-3D49-4676-A1B4-982B7C9DEE12}" destId="{5966540F-CB65-4ADF-A2F7-1BC54791CD63}" srcOrd="0" destOrd="0" presId="urn:microsoft.com/office/officeart/2016/7/layout/HorizontalActionList"/>
    <dgm:cxn modelId="{7440B1D2-026B-459B-B1A2-59F9940DC642}" type="presParOf" srcId="{DB80F2F8-3D49-4676-A1B4-982B7C9DEE12}" destId="{D1C61ED3-3D46-49A0-957D-C1339913FBDD}" srcOrd="1" destOrd="0" presId="urn:microsoft.com/office/officeart/2016/7/layout/HorizontalActionList"/>
    <dgm:cxn modelId="{D551B21C-4E98-47CE-ADDE-6ED95D3FD136}" type="presParOf" srcId="{2AE5E950-6DF6-4086-A543-C23CFBC67AE9}" destId="{61E0F1DD-561F-4C0B-ABB5-5855087ECF63}" srcOrd="7" destOrd="0" presId="urn:microsoft.com/office/officeart/2016/7/layout/HorizontalActionList"/>
    <dgm:cxn modelId="{1CD78A8B-1896-420A-92EC-07A7FD764BED}" type="presParOf" srcId="{2AE5E950-6DF6-4086-A543-C23CFBC67AE9}" destId="{9555D374-9F38-4127-AEDA-306629F1EF03}" srcOrd="8" destOrd="0" presId="urn:microsoft.com/office/officeart/2016/7/layout/HorizontalActionList"/>
    <dgm:cxn modelId="{1171E7F2-4D5C-4942-984B-933DD9F15D36}" type="presParOf" srcId="{9555D374-9F38-4127-AEDA-306629F1EF03}" destId="{249F0D9B-F274-4F43-9247-5BD4D168A463}" srcOrd="0" destOrd="0" presId="urn:microsoft.com/office/officeart/2016/7/layout/HorizontalActionList"/>
    <dgm:cxn modelId="{5D49A3ED-1A05-4B3B-89EE-89CC8E9C2A79}" type="presParOf" srcId="{9555D374-9F38-4127-AEDA-306629F1EF03}" destId="{4764ADFF-8B68-4923-8779-93969F70B0C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80F3-5DFC-4596-B8D6-6ECE4E31896F}">
      <dsp:nvSpPr>
        <dsp:cNvPr id="0" name=""/>
        <dsp:cNvSpPr/>
      </dsp:nvSpPr>
      <dsp:spPr>
        <a:xfrm>
          <a:off x="7228" y="739492"/>
          <a:ext cx="1739500" cy="5218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459" tIns="137459" rIns="137459" bIns="13745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Quantify</a:t>
          </a:r>
        </a:p>
      </dsp:txBody>
      <dsp:txXfrm>
        <a:off x="7228" y="739492"/>
        <a:ext cx="1739500" cy="521850"/>
      </dsp:txXfrm>
    </dsp:sp>
    <dsp:sp modelId="{290C5EF2-10E0-49CE-97FF-1DE921DF24F4}">
      <dsp:nvSpPr>
        <dsp:cNvPr id="0" name=""/>
        <dsp:cNvSpPr/>
      </dsp:nvSpPr>
      <dsp:spPr>
        <a:xfrm>
          <a:off x="7228" y="1261343"/>
          <a:ext cx="1739500" cy="16966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24" tIns="171824" rIns="171824" bIns="17182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Quantify the increase or decrease in revenue post-5G launch.</a:t>
          </a:r>
        </a:p>
      </dsp:txBody>
      <dsp:txXfrm>
        <a:off x="7228" y="1261343"/>
        <a:ext cx="1739500" cy="1696628"/>
      </dsp:txXfrm>
    </dsp:sp>
    <dsp:sp modelId="{505CD093-C6B6-45ED-BB39-07D816280200}">
      <dsp:nvSpPr>
        <dsp:cNvPr id="0" name=""/>
        <dsp:cNvSpPr/>
      </dsp:nvSpPr>
      <dsp:spPr>
        <a:xfrm>
          <a:off x="1854623" y="739492"/>
          <a:ext cx="1739500" cy="5218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459" tIns="137459" rIns="137459" bIns="13745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Underperforming</a:t>
          </a:r>
        </a:p>
      </dsp:txBody>
      <dsp:txXfrm>
        <a:off x="1854623" y="739492"/>
        <a:ext cx="1739500" cy="521850"/>
      </dsp:txXfrm>
    </dsp:sp>
    <dsp:sp modelId="{F7A7A038-60B2-45E5-8113-139D97EA5458}">
      <dsp:nvSpPr>
        <dsp:cNvPr id="0" name=""/>
        <dsp:cNvSpPr/>
      </dsp:nvSpPr>
      <dsp:spPr>
        <a:xfrm>
          <a:off x="1854623" y="1261343"/>
          <a:ext cx="1739500" cy="16966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24" tIns="171824" rIns="171824" bIns="17182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Identify the key performance indicator (KPI) that has not met expectations.</a:t>
          </a:r>
        </a:p>
      </dsp:txBody>
      <dsp:txXfrm>
        <a:off x="1854623" y="1261343"/>
        <a:ext cx="1739500" cy="1696628"/>
      </dsp:txXfrm>
    </dsp:sp>
    <dsp:sp modelId="{B7548B56-0349-475A-BE99-B167380E4C1E}">
      <dsp:nvSpPr>
        <dsp:cNvPr id="0" name=""/>
        <dsp:cNvSpPr/>
      </dsp:nvSpPr>
      <dsp:spPr>
        <a:xfrm>
          <a:off x="3702018" y="739492"/>
          <a:ext cx="1739500" cy="5218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459" tIns="137459" rIns="137459" bIns="13745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Plan</a:t>
          </a:r>
        </a:p>
      </dsp:txBody>
      <dsp:txXfrm>
        <a:off x="3702018" y="739492"/>
        <a:ext cx="1739500" cy="521850"/>
      </dsp:txXfrm>
    </dsp:sp>
    <dsp:sp modelId="{A2CEC5EC-131E-4893-8457-E2C19E0A6066}">
      <dsp:nvSpPr>
        <dsp:cNvPr id="0" name=""/>
        <dsp:cNvSpPr/>
      </dsp:nvSpPr>
      <dsp:spPr>
        <a:xfrm>
          <a:off x="3702018" y="1261343"/>
          <a:ext cx="1739500" cy="16966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24" tIns="171824" rIns="171824" bIns="17182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Highlight the plans that have generated significant revenue. Analyze the plans that have not achieved desired revenue targets.</a:t>
          </a:r>
        </a:p>
      </dsp:txBody>
      <dsp:txXfrm>
        <a:off x="3702018" y="1261343"/>
        <a:ext cx="1739500" cy="1696628"/>
      </dsp:txXfrm>
    </dsp:sp>
    <dsp:sp modelId="{5966540F-CB65-4ADF-A2F7-1BC54791CD63}">
      <dsp:nvSpPr>
        <dsp:cNvPr id="0" name=""/>
        <dsp:cNvSpPr/>
      </dsp:nvSpPr>
      <dsp:spPr>
        <a:xfrm>
          <a:off x="5549413" y="739492"/>
          <a:ext cx="1739500" cy="5218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459" tIns="137459" rIns="137459" bIns="13745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</a:t>
          </a:r>
        </a:p>
      </dsp:txBody>
      <dsp:txXfrm>
        <a:off x="5549413" y="739492"/>
        <a:ext cx="1739500" cy="521850"/>
      </dsp:txXfrm>
    </dsp:sp>
    <dsp:sp modelId="{D1C61ED3-3D46-49A0-957D-C1339913FBDD}">
      <dsp:nvSpPr>
        <dsp:cNvPr id="0" name=""/>
        <dsp:cNvSpPr/>
      </dsp:nvSpPr>
      <dsp:spPr>
        <a:xfrm>
          <a:off x="5549413" y="1261343"/>
          <a:ext cx="1739500" cy="16966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24" tIns="171824" rIns="171824" bIns="17182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Assess the impact of 5G launch on specific plans. Determine whether to retain or discontinue underperforming plans.</a:t>
          </a:r>
        </a:p>
      </dsp:txBody>
      <dsp:txXfrm>
        <a:off x="5549413" y="1261343"/>
        <a:ext cx="1739500" cy="1696628"/>
      </dsp:txXfrm>
    </dsp:sp>
    <dsp:sp modelId="{249F0D9B-F274-4F43-9247-5BD4D168A463}">
      <dsp:nvSpPr>
        <dsp:cNvPr id="0" name=""/>
        <dsp:cNvSpPr/>
      </dsp:nvSpPr>
      <dsp:spPr>
        <a:xfrm>
          <a:off x="7396809" y="739492"/>
          <a:ext cx="1739500" cy="5218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459" tIns="137459" rIns="137459" bIns="13745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Explain</a:t>
          </a:r>
        </a:p>
      </dsp:txBody>
      <dsp:txXfrm>
        <a:off x="7396809" y="739492"/>
        <a:ext cx="1739500" cy="521850"/>
      </dsp:txXfrm>
    </dsp:sp>
    <dsp:sp modelId="{4764ADFF-8B68-4923-8779-93969F70B0CC}">
      <dsp:nvSpPr>
        <dsp:cNvPr id="0" name=""/>
        <dsp:cNvSpPr/>
      </dsp:nvSpPr>
      <dsp:spPr>
        <a:xfrm>
          <a:off x="7396809" y="1261343"/>
          <a:ext cx="1739500" cy="16966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24" tIns="171824" rIns="171824" bIns="17182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Explain the factors leading to the discontinuation of any plans.</a:t>
          </a:r>
        </a:p>
      </dsp:txBody>
      <dsp:txXfrm>
        <a:off x="7396809" y="1261343"/>
        <a:ext cx="1739500" cy="1696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8:34:34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643 49 24575,'-15'-5'0,"0"0"0,0 1 0,-1 1 0,1 0 0,0 1 0,-1 1 0,-27 1 0,-8-2 0,-47-9 0,65 6 0,0 1 0,0 2 0,-1 1 0,1 1 0,-37 6 0,65-5 0,0 0 0,0 1 0,-1-1 0,2 1 0,-1 0 0,0 1 0,0-1 0,1 1 0,-1 0 0,1 0 0,0 0 0,0 0 0,0 1 0,0 0 0,1 0 0,-1 0 0,1 0 0,0 0 0,0 1 0,1 0 0,-1-1 0,1 1 0,0 0 0,0 0 0,1 0 0,-1 0 0,0 6 0,-1 12 0,1 1 0,1 0 0,1 1 0,5 39 0,-2-27 0,6 637 0,-11-405 0,1-251 0,1 0 0,0 1 0,0-1 0,2 1 0,0-1 0,1 0 0,11 33 0,2-5 0,-9-23 0,2 0 0,18 36 0,-24-53 0,1 0 0,0 0 0,0-1 0,0 0 0,1 1 0,-1-2 0,1 1 0,1 0 0,-1-1 0,1 0 0,-1 0 0,1-1 0,0 1 0,8 1 0,-5-1 0,1-1 0,1-1 0,-1 0 0,0 0 0,0-1 0,21-1 0,62-10 0,-69 6 0,0 1 0,0 1 0,31 1 0,69 12-1365,-87-9-5461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8:34:45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693 38 24575,'-1'-2'0,"0"-1"0,-1 1 0,1-1 0,-1 1 0,0 0 0,0 0 0,1 0 0,-1 0 0,-1 0 0,1 0 0,0 1 0,0-1 0,-1 0 0,1 1 0,-1 0 0,1 0 0,-1 0 0,1 0 0,-1 0 0,0 0 0,1 1 0,-1-1 0,0 1 0,0 0 0,0-1 0,1 1 0,-1 1 0,0-1 0,0 0 0,-4 2 0,-4 1 0,1 0 0,-1 1 0,1 0 0,0 0 0,1 1 0,-14 9 0,10-5 0,0-1 0,0 0 0,0-1 0,-1-1 0,0 0 0,0-1 0,0 0 0,-1-1 0,0-1 0,0 0 0,0-1 0,0-1 0,0 0 0,-23-2 0,20-1 0,-2 0 0,1 0 0,0 1 0,-1 1 0,-25 3 0,39-1 0,-1-1 0,1 1 0,0 0 0,0 1 0,-1-1 0,1 1 0,1 0 0,-1 1 0,0-1 0,1 1 0,0 0 0,0 1 0,0-1 0,0 1 0,1 0 0,-6 8 0,3-1 0,0-1 0,0 1 0,2 0 0,-1 1 0,2 0 0,0 0 0,0 0 0,1 0 0,0 0 0,0 19 0,1 18 0,6 75 0,-1-46 0,-2 10 0,-2-37 0,2 1 0,3-1 0,1 0 0,14 54 0,53 108 0,-65-195 0,-1 0 0,-1 0 0,-1 0 0,-1 1 0,-1-1 0,0 1 0,-2 24 0,0-33 0,0 0 0,0 1 0,1-1 0,1 1 0,0-1 0,0 0 0,1 0 0,8 19 0,-9-25 0,1 0 0,0-1 0,0 1 0,0-1 0,1 1 0,0-1 0,-1 0 0,2 0 0,-1-1 0,0 1 0,1-1 0,-1 0 0,1 0 0,0 0 0,0-1 0,0 0 0,0 0 0,1 0 0,8 2 0,26 1 3,-1-1-1,1-2 0,0-1 1,55-7-1,8 1-1379,-58 4-5449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8:37:10.8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.12292"/>
      <inkml:brushProperty name="anchorY" value="-2636.60522"/>
      <inkml:brushProperty name="scaleFactor" value="0.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8:44:18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41.1228"/>
      <inkml:brushProperty name="anchorY" value="-3652.60547"/>
      <inkml:brushProperty name="scaleFactor" value="0.5"/>
    </inkml:brush>
  </inkml:definitions>
  <inkml:trace contextRef="#ctx0" brushRef="#br0">779 27 24575,'0'0'0,"-5"-5"0,-7-1 0,-4 0 0,-6 2 0,-8 0 0,-2 2 0,-2 12 0,-9 1 0,0 0 0,1 3 0,-2-1 0,-13 2 0,-8 14 0,-8 9 0,0 2 0,7 6 0,16-2 0,15-3 0,13-4 0,11 1 0,8 4 0,14 3 0,2-2 0,1-2 0,-2 6 0,-3-2 0,-3 2 0,3-4 0,-2 8 0,-1-4 0,-1-4 0,3-4 0,-1 7 0,-1-4 0,-1 4 0,-2-4 0,-1 8 0,-1-3 0,-1-4 0,0-4 0,5 1 0,11-8 0,6-9 0,15-2 0,4-1 0,0-5 0,3-4 0,-2-4 0,8-3 0,-4-2 0,-2-2 0,-5-1 0,7 1 0,-4-1 0,4 0 0,-9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10/9/2024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10/9/2024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10/9/2024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10548662" cy="2667000"/>
          </a:xfrm>
        </p:spPr>
        <p:txBody>
          <a:bodyPr/>
          <a:lstStyle/>
          <a:p>
            <a:r>
              <a:rPr lang="en-US" dirty="0" err="1"/>
              <a:t>Wavecon</a:t>
            </a:r>
            <a:r>
              <a:rPr lang="en-US" dirty="0"/>
              <a:t> Telecom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Impact of 5G | Ritesh Swami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487634"/>
            <a:ext cx="9143538" cy="645935"/>
          </a:xfrm>
        </p:spPr>
        <p:txBody>
          <a:bodyPr/>
          <a:lstStyle/>
          <a:p>
            <a:r>
              <a:rPr lang="en-US" dirty="0"/>
              <a:t>Underperforming KPI  (TAU)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8428" y="3212976"/>
            <a:ext cx="4968552" cy="1728192"/>
          </a:xfrm>
        </p:spPr>
        <p:txBody>
          <a:bodyPr/>
          <a:lstStyle/>
          <a:p>
            <a:r>
              <a:rPr lang="en-US" dirty="0"/>
              <a:t>Total active user has drop by 8.28% from 84.4M before to 77.4M.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3297C-3C2F-3F15-0B24-22F198AF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255535"/>
            <a:ext cx="7792537" cy="8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3EFDF-95B0-5EE6-574B-9EA8EFE8B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1" y="2161998"/>
            <a:ext cx="4392488" cy="31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1764" y="313037"/>
            <a:ext cx="9143538" cy="1066800"/>
          </a:xfrm>
        </p:spPr>
        <p:txBody>
          <a:bodyPr/>
          <a:lstStyle/>
          <a:p>
            <a:r>
              <a:rPr lang="en-US" dirty="0"/>
              <a:t>Plans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10436" y="1556792"/>
            <a:ext cx="5544616" cy="4454771"/>
          </a:xfrm>
        </p:spPr>
        <p:txBody>
          <a:bodyPr>
            <a:normAutofit/>
          </a:bodyPr>
          <a:lstStyle/>
          <a:p>
            <a:r>
              <a:rPr lang="en-US" dirty="0"/>
              <a:t>Long-Duration Plans: Plans P1, P2 and P3 have not seen significant churn due to their long durations and customer inertia.</a:t>
            </a:r>
          </a:p>
          <a:p>
            <a:r>
              <a:rPr lang="en-US" dirty="0"/>
              <a:t>New Plan Success: Plans P11, P12, and P13, introduced recently, have demonstrated promising performance.</a:t>
            </a:r>
          </a:p>
          <a:p>
            <a:r>
              <a:rPr lang="en-US" dirty="0"/>
              <a:t>Discontinued Plans: Plans P8, P9, and P10 were discontinued due to a lack of substantial growth or performance.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A4298B-2C98-9079-8B71-2C0916D5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556792"/>
            <a:ext cx="5832648" cy="41954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681ED2-62C5-C7C7-3D65-48ED98F441D6}"/>
                  </a:ext>
                </a:extLst>
              </p14:cNvPr>
              <p14:cNvContentPartPr/>
              <p14:nvPr/>
            </p14:nvContentPartPr>
            <p14:xfrm>
              <a:off x="240457" y="2558388"/>
              <a:ext cx="233280" cy="600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681ED2-62C5-C7C7-3D65-48ED98F441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37" y="2552268"/>
                <a:ext cx="24552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BCE60F-B513-BC5B-E8CA-F3550EE39B81}"/>
                  </a:ext>
                </a:extLst>
              </p14:cNvPr>
              <p14:cNvContentPartPr/>
              <p14:nvPr/>
            </p14:nvContentPartPr>
            <p14:xfrm>
              <a:off x="242257" y="4312668"/>
              <a:ext cx="249480" cy="568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BCE60F-B513-BC5B-E8CA-F3550EE39B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137" y="4306548"/>
                <a:ext cx="261720" cy="5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affect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14492" y="1916833"/>
            <a:ext cx="5040560" cy="2520280"/>
          </a:xfrm>
        </p:spPr>
        <p:txBody>
          <a:bodyPr>
            <a:normAutofit/>
          </a:bodyPr>
          <a:lstStyle/>
          <a:p>
            <a:r>
              <a:rPr lang="en-US" dirty="0"/>
              <a:t>P4, P5, P6 are slightly declined we can make few modification in them.</a:t>
            </a:r>
          </a:p>
          <a:p>
            <a:r>
              <a:rPr lang="en-US" dirty="0"/>
              <a:t>P7 is largely affected its revenue 146 decreased to 33M. </a:t>
            </a:r>
          </a:p>
          <a:p>
            <a:r>
              <a:rPr lang="en-US" dirty="0"/>
              <a:t>We can discontinue P7.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ADC42665-1F12-842B-88F9-86160888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3" y="1772816"/>
            <a:ext cx="5976663" cy="4299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8386B3-BA4F-4892-DCF9-73170E1AAFB0}"/>
                  </a:ext>
                </a:extLst>
              </p14:cNvPr>
              <p14:cNvContentPartPr/>
              <p14:nvPr/>
            </p14:nvContentPartPr>
            <p14:xfrm>
              <a:off x="11395808" y="277258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8386B3-BA4F-4892-DCF9-73170E1AA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86808" y="27635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726BD3-6D12-D6F4-606A-F332074BB467}"/>
                  </a:ext>
                </a:extLst>
              </p14:cNvPr>
              <p14:cNvContentPartPr/>
              <p14:nvPr/>
            </p14:nvContentPartPr>
            <p14:xfrm>
              <a:off x="270337" y="3618588"/>
              <a:ext cx="280440" cy="52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726BD3-6D12-D6F4-606A-F332074BB4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697" y="3609588"/>
                <a:ext cx="298080" cy="5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155" y="404664"/>
            <a:ext cx="9143538" cy="533400"/>
          </a:xfrm>
        </p:spPr>
        <p:txBody>
          <a:bodyPr/>
          <a:lstStyle/>
          <a:p>
            <a:r>
              <a:rPr lang="en-US" dirty="0"/>
              <a:t>Plan Discontinued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26460" y="1163767"/>
            <a:ext cx="5328592" cy="45304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P8: Daily Savior: Despite increasing revenue, the plan was discontinued. We recommend reconsidering its continuation due to its potential value proposition.</a:t>
            </a:r>
          </a:p>
          <a:p>
            <a:r>
              <a:rPr lang="en-US" dirty="0"/>
              <a:t>P9: Combo Top-Up: The low revenue generated by this plan suggests a need for optimization or discontinuation.</a:t>
            </a:r>
          </a:p>
          <a:p>
            <a:r>
              <a:rPr lang="en-US" dirty="0"/>
              <a:t>P10: Big Combo Pack: While initial revenue was low, it showed signs of growth. A more extended observation period could have revealed its potential.</a:t>
            </a:r>
          </a:p>
          <a:p>
            <a:endParaRPr lang="en-US" dirty="0"/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CD9F2DB2-130E-C4B0-8329-93970926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5" y="1196752"/>
            <a:ext cx="597666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3CFF-BEEC-66D6-689E-312CC222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6" y="2564904"/>
            <a:ext cx="9143538" cy="10668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62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013" y="2204864"/>
            <a:ext cx="9143538" cy="3697465"/>
          </a:xfrm>
        </p:spPr>
        <p:txBody>
          <a:bodyPr/>
          <a:lstStyle/>
          <a:p>
            <a:r>
              <a:rPr lang="en-US" dirty="0"/>
              <a:t>About Company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Revenue Impact Analysis</a:t>
            </a:r>
          </a:p>
          <a:p>
            <a:r>
              <a:rPr lang="en-US" dirty="0"/>
              <a:t>KPI Performance</a:t>
            </a:r>
          </a:p>
          <a:p>
            <a:r>
              <a:rPr lang="en-US" dirty="0"/>
              <a:t>Plans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dirty="0" err="1"/>
              <a:t>Wavecon</a:t>
            </a:r>
            <a:r>
              <a:rPr lang="en-US" dirty="0"/>
              <a:t> Telecom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>
            <a:normAutofit/>
          </a:bodyPr>
          <a:lstStyle/>
          <a:p>
            <a:endParaRPr lang="en-US" sz="1900"/>
          </a:p>
          <a:p>
            <a:r>
              <a:rPr lang="en-US" sz="1900"/>
              <a:t>Strong Presence: </a:t>
            </a:r>
            <a:r>
              <a:rPr lang="en-US" sz="1900" err="1"/>
              <a:t>WaveCon</a:t>
            </a:r>
            <a:r>
              <a:rPr lang="en-US" sz="1900"/>
              <a:t> Telecom is a leading telecom provider in major Indian cities.</a:t>
            </a:r>
          </a:p>
          <a:p>
            <a:r>
              <a:rPr lang="en-US" sz="1900"/>
              <a:t>Reliable Services: Offering cutting-edge services to meet the evolving needs of customers.</a:t>
            </a:r>
          </a:p>
          <a:p>
            <a:r>
              <a:rPr lang="en-US" sz="1900"/>
              <a:t>Wide Reach: Serving prominent cities like Mumbai, Delhi, Kolkata, Bangalore, and more.</a:t>
            </a:r>
          </a:p>
          <a:p>
            <a:r>
              <a:rPr lang="en-US" sz="1900"/>
              <a:t>5G Pioneer: Launched 5G services in June 2022, expanding network capabilities.</a:t>
            </a:r>
          </a:p>
          <a:p>
            <a:r>
              <a:rPr lang="en-US" sz="1900"/>
              <a:t>Diverse Plans: Introduced 13 plans tailored for both 4G and 5G users.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B26B322-D17F-4251-691D-2F84E5591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131993"/>
              </p:ext>
            </p:extLst>
          </p:nvPr>
        </p:nvGraphicFramePr>
        <p:xfrm>
          <a:off x="1522876" y="1905000"/>
          <a:ext cx="9143538" cy="369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Impact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Revenue Before 5G: </a:t>
            </a:r>
            <a:r>
              <a:rPr lang="en-US" dirty="0">
                <a:solidFill>
                  <a:srgbClr val="00B0F0"/>
                </a:solidFill>
              </a:rPr>
              <a:t>₹16.0 billion</a:t>
            </a:r>
          </a:p>
          <a:p>
            <a:r>
              <a:rPr lang="en-US" dirty="0"/>
              <a:t>Total Revenue After 5G: </a:t>
            </a:r>
            <a:r>
              <a:rPr lang="en-US" dirty="0">
                <a:solidFill>
                  <a:srgbClr val="00B0F0"/>
                </a:solidFill>
              </a:rPr>
              <a:t>₹15.9 billion</a:t>
            </a:r>
          </a:p>
          <a:p>
            <a:r>
              <a:rPr lang="en-US" dirty="0"/>
              <a:t>Change: A decrease of </a:t>
            </a:r>
            <a:r>
              <a:rPr lang="en-US" dirty="0">
                <a:solidFill>
                  <a:srgbClr val="00B0F0"/>
                </a:solidFill>
              </a:rPr>
              <a:t>0.50%</a:t>
            </a:r>
            <a:r>
              <a:rPr lang="en-US" dirty="0"/>
              <a:t> in revenue after the 5G launch.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B721E-A755-1693-29C0-96A90E6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1" y="3861048"/>
            <a:ext cx="8592749" cy="1219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E39FF-F3FD-9E68-0206-5D662AB02066}"/>
              </a:ext>
            </a:extLst>
          </p:cNvPr>
          <p:cNvSpPr txBox="1"/>
          <p:nvPr/>
        </p:nvSpPr>
        <p:spPr>
          <a:xfrm>
            <a:off x="117748" y="5991075"/>
            <a:ext cx="1773932" cy="2616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11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MA - Monthly Average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5688632" cy="1066800"/>
          </a:xfrm>
        </p:spPr>
        <p:txBody>
          <a:bodyPr/>
          <a:lstStyle/>
          <a:p>
            <a:r>
              <a:rPr lang="en-US" dirty="0"/>
              <a:t>City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BDA21-43A0-AAF9-DF73-CEB2F6CBF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772" y="2060848"/>
            <a:ext cx="3960440" cy="41184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85257-DCC8-9AB2-CAEC-4CA62BFF8476}"/>
              </a:ext>
            </a:extLst>
          </p:cNvPr>
          <p:cNvSpPr txBox="1"/>
          <p:nvPr/>
        </p:nvSpPr>
        <p:spPr>
          <a:xfrm>
            <a:off x="8614693" y="3702054"/>
            <a:ext cx="324036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Bottom 5 Cities Revenue</a:t>
            </a:r>
          </a:p>
        </p:txBody>
      </p:sp>
      <p:pic>
        <p:nvPicPr>
          <p:cNvPr id="7" name="Picture 6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09810F19-9E25-9D1F-C32A-BF55423E4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228" y="4205940"/>
            <a:ext cx="7560840" cy="1940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AFBF8-9951-DDB8-2508-C6F94B825241}"/>
              </a:ext>
            </a:extLst>
          </p:cNvPr>
          <p:cNvSpPr txBox="1"/>
          <p:nvPr/>
        </p:nvSpPr>
        <p:spPr>
          <a:xfrm>
            <a:off x="4438228" y="3702054"/>
            <a:ext cx="3096344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Top 5 Cities Revenue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CB7835E-3948-1A89-DDB3-B17AF1FCDA61}"/>
              </a:ext>
            </a:extLst>
          </p:cNvPr>
          <p:cNvSpPr txBox="1">
            <a:spLocks/>
          </p:cNvSpPr>
          <p:nvPr/>
        </p:nvSpPr>
        <p:spPr>
          <a:xfrm>
            <a:off x="5590356" y="2132856"/>
            <a:ext cx="5976664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Highest Revenue Contributor: Mumbai generated over 4800M in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Lowest Revenue Contributor: Raipur contributed the least amount to the overall revenue.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B3D7-8644-E128-7909-C0EFE7AD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962466"/>
            <a:ext cx="3203384" cy="55165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City Revenue change %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D6FAC6F9-3F0C-C3A8-0760-0943AAA3E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48" y="1916832"/>
            <a:ext cx="5616624" cy="3982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A5DB6-C525-70C3-E913-D39C0223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2"/>
            <a:ext cx="5904656" cy="39825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88F7B20-7CE6-52AC-8373-0BCDD68692B0}"/>
              </a:ext>
            </a:extLst>
          </p:cNvPr>
          <p:cNvSpPr txBox="1">
            <a:spLocks/>
          </p:cNvSpPr>
          <p:nvPr/>
        </p:nvSpPr>
        <p:spPr>
          <a:xfrm>
            <a:off x="7102524" y="966287"/>
            <a:ext cx="3203384" cy="55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tx1"/>
                </a:solidFill>
              </a:rPr>
              <a:t>City Total Revenue </a:t>
            </a:r>
          </a:p>
        </p:txBody>
      </p:sp>
    </p:spTree>
    <p:extLst>
      <p:ext uri="{BB962C8B-B14F-4D97-AF65-F5344CB8AC3E}">
        <p14:creationId xmlns:p14="http://schemas.microsoft.com/office/powerpoint/2010/main" val="15834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A37-16BB-2592-EBF5-5FF0C020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02D5-CF53-F9A5-7DB5-03CF6DB5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2564904"/>
            <a:ext cx="3960440" cy="345638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WaveCon</a:t>
            </a:r>
            <a:r>
              <a:rPr lang="en-US" dirty="0"/>
              <a:t> experienced varying market share throughout the year. It reached its highest point at 20.97% in March but gradually declined to 17.84% by September. Interestingly, there was a slight uptick after the introduction of 5G services in June.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7EF0B9-340A-BD70-47B7-EC72F382F595}"/>
              </a:ext>
            </a:extLst>
          </p:cNvPr>
          <p:cNvGrpSpPr/>
          <p:nvPr/>
        </p:nvGrpSpPr>
        <p:grpSpPr>
          <a:xfrm>
            <a:off x="4433098" y="1421231"/>
            <a:ext cx="7390094" cy="4497136"/>
            <a:chOff x="3746134" y="1612778"/>
            <a:chExt cx="8154143" cy="44013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23408B-84A7-E685-B4BB-8B49968BD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83" r="372" b="95000"/>
            <a:stretch/>
          </p:blipFill>
          <p:spPr>
            <a:xfrm>
              <a:off x="3746134" y="1612778"/>
              <a:ext cx="8154143" cy="21541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9CBBD8-0BBA-8B28-2DD1-01653B84C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58" r="372" b="208"/>
            <a:stretch/>
          </p:blipFill>
          <p:spPr>
            <a:xfrm>
              <a:off x="3746134" y="1828189"/>
              <a:ext cx="8154143" cy="418592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74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3892" y="548680"/>
            <a:ext cx="9143538" cy="1066800"/>
          </a:xfrm>
        </p:spPr>
        <p:txBody>
          <a:bodyPr/>
          <a:lstStyle/>
          <a:p>
            <a:r>
              <a:rPr lang="en-US" dirty="0"/>
              <a:t>KPI Performance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3892" y="3684815"/>
            <a:ext cx="9143538" cy="1596007"/>
          </a:xfrm>
        </p:spPr>
        <p:txBody>
          <a:bodyPr>
            <a:normAutofit fontScale="5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WaveCon</a:t>
            </a:r>
            <a:r>
              <a:rPr lang="en-US" sz="2400" dirty="0"/>
              <a:t> Telecom generated a revenue of 31.9 billion rupees.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Average Revenue Per User (ARPU) of 200.7 rupees.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Total Active Users (TAU) amounted to 161.7 million.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Total Unsubscribed Users (</a:t>
            </a:r>
            <a:r>
              <a:rPr lang="en-US" sz="2400" dirty="0" err="1"/>
              <a:t>TUsU</a:t>
            </a:r>
            <a:r>
              <a:rPr lang="en-US" sz="2400" dirty="0"/>
              <a:t>) reached 12.6 million across various cities and months.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2A141-6B78-2944-0584-CFF8FA59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99" y="1772816"/>
            <a:ext cx="911669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203</TotalTime>
  <Words>563</Words>
  <Application>Microsoft Office PowerPoint</Application>
  <PresentationFormat>Custom</PresentationFormat>
  <Paragraphs>71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Wingdings</vt:lpstr>
      <vt:lpstr>Project planning overview presentation</vt:lpstr>
      <vt:lpstr>Wavecon Telecom Analysis</vt:lpstr>
      <vt:lpstr>Content</vt:lpstr>
      <vt:lpstr>Wavecon Telecom</vt:lpstr>
      <vt:lpstr>Objective</vt:lpstr>
      <vt:lpstr>Revenue Impact Analysis</vt:lpstr>
      <vt:lpstr>City Revenue</vt:lpstr>
      <vt:lpstr>City Revenue change %</vt:lpstr>
      <vt:lpstr>Market Share</vt:lpstr>
      <vt:lpstr>KPI Performance</vt:lpstr>
      <vt:lpstr>Underperforming KPI  (TAU)</vt:lpstr>
      <vt:lpstr>Plans Performance </vt:lpstr>
      <vt:lpstr>Plan affect </vt:lpstr>
      <vt:lpstr>Plan Discontinued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Kumar</dc:creator>
  <cp:lastModifiedBy>Ritesh Kumar</cp:lastModifiedBy>
  <cp:revision>2</cp:revision>
  <dcterms:created xsi:type="dcterms:W3CDTF">2024-10-09T06:02:00Z</dcterms:created>
  <dcterms:modified xsi:type="dcterms:W3CDTF">2024-10-09T09:25:34Z</dcterms:modified>
</cp:coreProperties>
</file>