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66F3B3-0836-46D9-8608-AA6B0A736B73}" v="564" dt="2023-07-17T02:55:34.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1" d="100"/>
          <a:sy n="81" d="100"/>
        </p:scale>
        <p:origin x="-8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eru.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C65AC7-370F-F765-2EA2-C3B8256488E6}"/>
              </a:ext>
            </a:extLst>
          </p:cNvPr>
          <p:cNvSpPr txBox="1"/>
          <p:nvPr/>
        </p:nvSpPr>
        <p:spPr>
          <a:xfrm>
            <a:off x="828138" y="3646098"/>
            <a:ext cx="10377575"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Times New Roman"/>
              </a:rPr>
              <a:t>                                          DEPARTMENT OF COMPUTER SCIENCE AND ENGINEERING                                                                                     </a:t>
            </a:r>
            <a:endParaRPr lang="en-US">
              <a:latin typeface="Times New Roman"/>
              <a:cs typeface="Calibri" panose="020F0502020204030204"/>
            </a:endParaRPr>
          </a:p>
          <a:p>
            <a:r>
              <a:rPr lang="en-IN" b="1" dirty="0">
                <a:latin typeface="Times New Roman"/>
              </a:rPr>
              <a:t>                                PROJECT REPORT ON –“Customer churn prediction”</a:t>
            </a:r>
            <a:r>
              <a:rPr lang="en-IN" dirty="0">
                <a:latin typeface="Times New Roman"/>
              </a:rPr>
              <a:t>                                                </a:t>
            </a:r>
            <a:endParaRPr lang="en-US">
              <a:latin typeface="Times New Roman"/>
              <a:cs typeface="Calibri" panose="020F0502020204030204"/>
            </a:endParaRPr>
          </a:p>
          <a:p>
            <a:r>
              <a:rPr lang="en-IN" b="1">
                <a:latin typeface="Times New Roman"/>
              </a:rPr>
              <a:t>Submitted to:                                                                                     Submitted by:</a:t>
            </a:r>
            <a:endParaRPr lang="en-IN">
              <a:latin typeface="Times New Roman"/>
              <a:cs typeface="Times New Roman"/>
            </a:endParaRPr>
          </a:p>
          <a:p>
            <a:r>
              <a:rPr lang="en-IN" dirty="0">
                <a:latin typeface="Times New Roman"/>
              </a:rPr>
              <a:t>Mr Saumitra </a:t>
            </a:r>
            <a:r>
              <a:rPr lang="en-IN" dirty="0" err="1">
                <a:latin typeface="Times New Roman"/>
              </a:rPr>
              <a:t>chattopadhyay</a:t>
            </a:r>
            <a:r>
              <a:rPr lang="en-IN" dirty="0">
                <a:latin typeface="Times New Roman"/>
              </a:rPr>
              <a:t>                                                                </a:t>
            </a:r>
            <a:r>
              <a:rPr lang="en-IN" dirty="0" err="1">
                <a:latin typeface="Times New Roman"/>
              </a:rPr>
              <a:t>Rithak</a:t>
            </a:r>
            <a:endParaRPr lang="en-IN" dirty="0" err="1">
              <a:latin typeface="Times New Roman"/>
              <a:cs typeface="Times New Roman"/>
            </a:endParaRPr>
          </a:p>
          <a:p>
            <a:r>
              <a:rPr lang="en-IN" dirty="0">
                <a:latin typeface="Times New Roman"/>
              </a:rPr>
              <a:t>(class co-ordinator)</a:t>
            </a:r>
            <a:r>
              <a:rPr lang="en-IN" b="1" dirty="0">
                <a:latin typeface="Times New Roman"/>
              </a:rPr>
              <a:t>     </a:t>
            </a:r>
            <a:r>
              <a:rPr lang="en-IN">
                <a:latin typeface="Times New Roman"/>
              </a:rPr>
              <a:t>                                                                        University Roll. No.: 2018645 </a:t>
            </a:r>
            <a:endParaRPr lang="en-IN">
              <a:latin typeface="Times New Roman"/>
              <a:cs typeface="Times New Roman"/>
            </a:endParaRPr>
          </a:p>
          <a:p>
            <a:r>
              <a:rPr lang="en-IN" b="1" dirty="0">
                <a:latin typeface="Times New Roman"/>
              </a:rPr>
              <a:t>                                                                                                            </a:t>
            </a:r>
            <a:r>
              <a:rPr lang="en-IN" dirty="0">
                <a:latin typeface="Times New Roman"/>
              </a:rPr>
              <a:t>Class Roll No: 43</a:t>
            </a:r>
            <a:endParaRPr lang="en-IN" dirty="0">
              <a:latin typeface="Times New Roman"/>
              <a:cs typeface="Times New Roman"/>
            </a:endParaRPr>
          </a:p>
          <a:p>
            <a:r>
              <a:rPr lang="en-IN" dirty="0">
                <a:latin typeface="Times New Roman"/>
              </a:rPr>
              <a:t>                                                          </a:t>
            </a:r>
            <a:r>
              <a:rPr lang="en-IN" b="1" dirty="0">
                <a:latin typeface="Times New Roman"/>
              </a:rPr>
              <a:t>                                                  </a:t>
            </a:r>
            <a:r>
              <a:rPr lang="en-IN" dirty="0">
                <a:latin typeface="Times New Roman"/>
              </a:rPr>
              <a:t>CSE-J-VI-Sem</a:t>
            </a:r>
            <a:endParaRPr lang="en-IN" dirty="0">
              <a:latin typeface="Times New Roman"/>
              <a:cs typeface="Times New Roman"/>
            </a:endParaRPr>
          </a:p>
          <a:p>
            <a:r>
              <a:rPr lang="en-IN" dirty="0">
                <a:latin typeface="Times New Roman"/>
              </a:rPr>
              <a:t>                                                                                                            Session: 2022-23</a:t>
            </a:r>
            <a:r>
              <a:rPr lang="en-IN" sz="1400" dirty="0">
                <a:latin typeface="Times New Roman"/>
              </a:rPr>
              <a:t>           </a:t>
            </a:r>
            <a:endParaRPr lang="en-IN" sz="1400">
              <a:latin typeface="Times New Roman"/>
              <a:cs typeface="Times New Roman"/>
            </a:endParaRPr>
          </a:p>
          <a:p>
            <a:endParaRPr lang="en-IN" sz="1400" b="1" dirty="0">
              <a:latin typeface="Times New Roman"/>
              <a:cs typeface="Times New Roman"/>
            </a:endParaRPr>
          </a:p>
          <a:p>
            <a:endParaRPr lang="en-IN" sz="1400" b="1" dirty="0">
              <a:latin typeface="Times New Roman"/>
              <a:cs typeface="Times New Roman"/>
            </a:endParaRPr>
          </a:p>
        </p:txBody>
      </p:sp>
      <p:pic>
        <p:nvPicPr>
          <p:cNvPr id="5" name="Picture 5" descr="A logo with a mountain and a light bulb&#10;&#10;Description automatically generated">
            <a:extLst>
              <a:ext uri="{FF2B5EF4-FFF2-40B4-BE49-F238E27FC236}">
                <a16:creationId xmlns:a16="http://schemas.microsoft.com/office/drawing/2014/main" xmlns="" id="{C829467B-0788-7FE8-BDD5-B7B950B60762}"/>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4659784" y="486523"/>
            <a:ext cx="3131220" cy="311012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9AFC454B-A080-4D23-B177-6D5356C6E6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D0522C2C-7B5C-48A7-A969-03941E5D2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xmlns="" id="{9C682A1A-5B2D-4111-BBD6-620165633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xmlns="" id="{D6EE29F2-D77F-4BD0-A20B-334D316A1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xmlns="" id="{22D09ED2-868F-42C6-866E-F92E0CEF3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E46CE7B-5B0D-DE56-6AAB-689A100175E5}"/>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Thank you</a:t>
            </a:r>
          </a:p>
        </p:txBody>
      </p:sp>
    </p:spTree>
    <p:extLst>
      <p:ext uri="{BB962C8B-B14F-4D97-AF65-F5344CB8AC3E}">
        <p14:creationId xmlns:p14="http://schemas.microsoft.com/office/powerpoint/2010/main" val="293791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8032DA8D-F146-63E3-CF04-09168145E679}"/>
              </a:ext>
            </a:extLst>
          </p:cNvPr>
          <p:cNvSpPr txBox="1"/>
          <p:nvPr/>
        </p:nvSpPr>
        <p:spPr>
          <a:xfrm>
            <a:off x="539438" y="845691"/>
            <a:ext cx="4243589" cy="33206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b="1" dirty="0">
                <a:latin typeface="Times New Roman"/>
                <a:cs typeface="Times New Roman"/>
              </a:rPr>
              <a:t>Table of content</a:t>
            </a:r>
            <a:endParaRPr lang="en-US"/>
          </a:p>
          <a:p>
            <a:pPr indent="-228600">
              <a:lnSpc>
                <a:spcPct val="90000"/>
              </a:lnSpc>
              <a:spcAft>
                <a:spcPts val="600"/>
              </a:spcAft>
              <a:buFont typeface="Arial" panose="020B0604020202020204" pitchFamily="34" charset="0"/>
              <a:buChar char="•"/>
            </a:pPr>
            <a:r>
              <a:rPr lang="en-US" sz="2000" dirty="0">
                <a:latin typeface="Times New Roman"/>
                <a:cs typeface="Times New Roman"/>
              </a:rPr>
              <a:t>Introduction</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Data Collection</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Exploratory Data Analysis</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Model building</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Results and Insights</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Implementation and Deployment</a:t>
            </a: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Conclusion</a:t>
            </a:r>
          </a:p>
        </p:txBody>
      </p:sp>
      <p:pic>
        <p:nvPicPr>
          <p:cNvPr id="4" name="Picture 3" descr="Light bulb on yellow background with sketched light beams and cord">
            <a:extLst>
              <a:ext uri="{FF2B5EF4-FFF2-40B4-BE49-F238E27FC236}">
                <a16:creationId xmlns:a16="http://schemas.microsoft.com/office/drawing/2014/main" xmlns="" id="{583C74D7-4DDA-CB33-D29E-0BA2E7B62652}"/>
              </a:ext>
            </a:extLst>
          </p:cNvPr>
          <p:cNvPicPr>
            <a:picLocks noChangeAspect="1"/>
          </p:cNvPicPr>
          <p:nvPr/>
        </p:nvPicPr>
        <p:blipFill rotWithShape="1">
          <a:blip r:embed="rId2"/>
          <a:srcRect l="25782" r="1253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0400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4">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xmlns="" id="{858E0382-B028-4377-A75E-5AA314838C51}"/>
              </a:ext>
            </a:extLst>
          </p:cNvPr>
          <p:cNvPicPr>
            <a:picLocks noChangeAspect="1"/>
          </p:cNvPicPr>
          <p:nvPr/>
        </p:nvPicPr>
        <p:blipFill rotWithShape="1">
          <a:blip r:embed="rId2">
            <a:alphaModFix amt="35000"/>
          </a:blip>
          <a:srcRect t="3676" b="6324"/>
          <a:stretch/>
        </p:blipFill>
        <p:spPr>
          <a:xfrm>
            <a:off x="20" y="10"/>
            <a:ext cx="12191980" cy="6857990"/>
          </a:xfrm>
          <a:prstGeom prst="rect">
            <a:avLst/>
          </a:prstGeom>
        </p:spPr>
      </p:pic>
      <p:sp>
        <p:nvSpPr>
          <p:cNvPr id="2" name="TextBox 1">
            <a:extLst>
              <a:ext uri="{FF2B5EF4-FFF2-40B4-BE49-F238E27FC236}">
                <a16:creationId xmlns:a16="http://schemas.microsoft.com/office/drawing/2014/main" xmlns="" id="{21ADFD72-4A46-01A3-7428-BB46BBAAB093}"/>
              </a:ext>
            </a:extLst>
          </p:cNvPr>
          <p:cNvSpPr txBox="1"/>
          <p:nvPr/>
        </p:nvSpPr>
        <p:spPr>
          <a:xfrm>
            <a:off x="838200" y="862342"/>
            <a:ext cx="10515600"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dirty="0">
                <a:solidFill>
                  <a:srgbClr val="FFFFFF"/>
                </a:solidFill>
                <a:latin typeface="Times New Roman"/>
                <a:cs typeface="Times New Roman"/>
              </a:rPr>
              <a:t>INTRODUCTION</a:t>
            </a:r>
          </a:p>
          <a:p>
            <a:pPr indent="-228600">
              <a:lnSpc>
                <a:spcPct val="90000"/>
              </a:lnSpc>
              <a:spcAft>
                <a:spcPts val="600"/>
              </a:spcAft>
              <a:buFont typeface="Arial" panose="020B0604020202020204" pitchFamily="34" charset="0"/>
              <a:buChar char="•"/>
            </a:pPr>
            <a:r>
              <a:rPr lang="en-US" dirty="0">
                <a:solidFill>
                  <a:srgbClr val="FFFFFF"/>
                </a:solidFill>
                <a:latin typeface="Times New Roman"/>
                <a:cs typeface="Times New Roman"/>
              </a:rPr>
              <a:t>Customer churn prediction refers to the process of using historical customer data and predictive modeling techniques to identify customers who are at risk of ending their relationship with a business or discontinuing their use of its products or services. The objective is to predict which customers are likely to churn in the future, allowing the business to take proactive measures to retain those customers and minimize revenue loss.</a:t>
            </a:r>
          </a:p>
          <a:p>
            <a:pPr indent="-228600">
              <a:lnSpc>
                <a:spcPct val="90000"/>
              </a:lnSpc>
              <a:spcAft>
                <a:spcPts val="600"/>
              </a:spcAft>
              <a:buFont typeface="Arial" panose="020B0604020202020204" pitchFamily="34" charset="0"/>
              <a:buChar char="•"/>
            </a:pPr>
            <a:endParaRPr lang="en-US"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dirty="0">
                <a:solidFill>
                  <a:srgbClr val="FFFFFF"/>
                </a:solidFill>
                <a:latin typeface="Times New Roman"/>
                <a:cs typeface="Times New Roman"/>
              </a:rPr>
              <a:t>Customer churn, also known as customer attrition, can have a significant impact on a business's profitability and growth. By accurately predicting which customers are likely to churn, companies can implement targeted retention strategies, such as personalized offers, improved customer service, or loyalty programs, to increase customer satisfaction and reduce customer churn rates.</a:t>
            </a:r>
          </a:p>
          <a:p>
            <a:pPr indent="-228600">
              <a:lnSpc>
                <a:spcPct val="90000"/>
              </a:lnSpc>
              <a:spcAft>
                <a:spcPts val="600"/>
              </a:spcAft>
              <a:buFont typeface="Arial" panose="020B0604020202020204" pitchFamily="34" charset="0"/>
              <a:buChar char="•"/>
            </a:pPr>
            <a:endParaRPr lang="en-US"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dirty="0">
                <a:solidFill>
                  <a:srgbClr val="FFFFFF"/>
                </a:solidFill>
                <a:latin typeface="Times New Roman"/>
                <a:cs typeface="Times New Roman"/>
              </a:rPr>
              <a:t>To perform customer churn prediction, historical customer data is typically analyzed, including information such as demographics, transaction history, service usage patterns, customer interactions, and feedback. Machine learning algorithms, such as logistic regression, decision trees, random forests, gradient boosting, or neural networks, are applied to build predictive models based on these data.</a:t>
            </a:r>
          </a:p>
          <a:p>
            <a:pPr indent="-228600">
              <a:lnSpc>
                <a:spcPct val="90000"/>
              </a:lnSpc>
              <a:spcAft>
                <a:spcPts val="600"/>
              </a:spcAft>
              <a:buFont typeface="Arial" panose="020B0604020202020204" pitchFamily="34" charset="0"/>
              <a:buChar char="•"/>
            </a:pPr>
            <a:endParaRPr lang="en-US"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dirty="0">
                <a:solidFill>
                  <a:srgbClr val="FFFFFF"/>
                </a:solidFill>
                <a:latin typeface="Times New Roman"/>
                <a:cs typeface="Times New Roman"/>
              </a:rPr>
              <a:t>The predictive models learn patterns and relationships between customer attributes and churn behavior from the historical data. These models are then used to make predictions on new or unseen customer data, indicating the likelihood of churn for each customer. The predictions can be used to prioritize customer retention efforts, allocate resources efficiently, and develop proactive strategies to retain valuable customers.</a:t>
            </a:r>
          </a:p>
          <a:p>
            <a:pPr indent="-228600">
              <a:lnSpc>
                <a:spcPct val="90000"/>
              </a:lnSpc>
              <a:spcAft>
                <a:spcPts val="600"/>
              </a:spcAft>
              <a:buFont typeface="Arial" panose="020B0604020202020204" pitchFamily="34" charset="0"/>
              <a:buChar char="•"/>
            </a:pPr>
            <a:endParaRPr lang="en-US"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dirty="0">
                <a:solidFill>
                  <a:srgbClr val="FFFFFF"/>
                </a:solidFill>
                <a:latin typeface="Times New Roman"/>
                <a:cs typeface="Times New Roman"/>
              </a:rPr>
              <a:t>Customer churn prediction models can provide businesses with valuable insights into customer behavior and enable them to take timely actions to reduce churn rates, improve customer satisfaction, and drive long-term business success.</a:t>
            </a:r>
          </a:p>
        </p:txBody>
      </p:sp>
    </p:spTree>
    <p:extLst>
      <p:ext uri="{BB962C8B-B14F-4D97-AF65-F5344CB8AC3E}">
        <p14:creationId xmlns:p14="http://schemas.microsoft.com/office/powerpoint/2010/main" val="33374003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xmlns="" id="{CBE51DF6-A3BF-92C9-0979-3ECF3ABCE7C8}"/>
              </a:ext>
            </a:extLst>
          </p:cNvPr>
          <p:cNvSpPr txBox="1"/>
          <p:nvPr/>
        </p:nvSpPr>
        <p:spPr>
          <a:xfrm>
            <a:off x="838200" y="1825625"/>
            <a:ext cx="5558489"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dirty="0">
                <a:latin typeface="Times New Roman"/>
                <a:cs typeface="Times New Roman"/>
              </a:rPr>
              <a:t>Problem Statement</a:t>
            </a:r>
            <a:endParaRPr lang="en-US" sz="2000" dirty="0">
              <a:latin typeface="Times New Roman"/>
              <a:cs typeface="Times New Roman"/>
            </a:endParaRPr>
          </a:p>
          <a:p>
            <a:pPr marL="285750" indent="-228600">
              <a:lnSpc>
                <a:spcPct val="90000"/>
              </a:lnSpc>
              <a:spcAft>
                <a:spcPts val="600"/>
              </a:spcAft>
              <a:buFont typeface="Arial" panose="020B0604020202020204" pitchFamily="34" charset="0"/>
              <a:buChar char="•"/>
            </a:pPr>
            <a:r>
              <a:rPr lang="en-US" sz="2000" dirty="0">
                <a:latin typeface="Times New Roman"/>
                <a:cs typeface="Times New Roman"/>
              </a:rPr>
              <a:t>The objective of this project is to build a predictive model that can accurately identify customers who are likely to churn.</a:t>
            </a:r>
          </a:p>
          <a:p>
            <a:pPr marL="285750" indent="-228600">
              <a:lnSpc>
                <a:spcPct val="90000"/>
              </a:lnSpc>
              <a:spcAft>
                <a:spcPts val="600"/>
              </a:spcAft>
              <a:buFont typeface="Arial" panose="020B0604020202020204" pitchFamily="34" charset="0"/>
              <a:buChar char="•"/>
            </a:pPr>
            <a:r>
              <a:rPr lang="en-US" sz="2000" dirty="0">
                <a:latin typeface="Times New Roman"/>
                <a:cs typeface="Times New Roman"/>
              </a:rPr>
              <a:t>By identifying potential churners in advance, businesses can implement targeted retention strategies and reduce customer attrition.</a:t>
            </a:r>
          </a:p>
          <a:p>
            <a:pPr>
              <a:lnSpc>
                <a:spcPct val="90000"/>
              </a:lnSpc>
              <a:spcAft>
                <a:spcPts val="600"/>
              </a:spcAft>
            </a:pPr>
            <a:r>
              <a:rPr lang="en-US" sz="2000" b="1" dirty="0">
                <a:latin typeface="Times New Roman"/>
                <a:cs typeface="Times New Roman"/>
              </a:rPr>
              <a:t>Data collection</a:t>
            </a:r>
            <a:endParaRPr lang="en-US" sz="2000" dirty="0">
              <a:latin typeface="Times New Roman"/>
              <a:cs typeface="Times New Roman"/>
            </a:endParaRPr>
          </a:p>
          <a:p>
            <a:pPr marL="342900" indent="-228600">
              <a:lnSpc>
                <a:spcPct val="90000"/>
              </a:lnSpc>
              <a:spcAft>
                <a:spcPts val="600"/>
              </a:spcAft>
              <a:buFont typeface="Arial" panose="020B0604020202020204" pitchFamily="34" charset="0"/>
              <a:buChar char="•"/>
            </a:pPr>
            <a:r>
              <a:rPr lang="en-US" sz="2000" dirty="0">
                <a:latin typeface="Times New Roman"/>
                <a:cs typeface="Times New Roman"/>
              </a:rPr>
              <a:t>We have use data set from </a:t>
            </a:r>
            <a:r>
              <a:rPr lang="en-US" sz="2000" err="1">
                <a:latin typeface="Times New Roman"/>
                <a:cs typeface="Times New Roman"/>
              </a:rPr>
              <a:t>kaggle</a:t>
            </a:r>
            <a:r>
              <a:rPr lang="en-US" sz="2000" dirty="0">
                <a:latin typeface="Times New Roman"/>
                <a:cs typeface="Times New Roman"/>
              </a:rPr>
              <a:t> </a:t>
            </a:r>
          </a:p>
          <a:p>
            <a:pPr marL="342900" indent="-228600">
              <a:lnSpc>
                <a:spcPct val="90000"/>
              </a:lnSpc>
              <a:spcAft>
                <a:spcPts val="600"/>
              </a:spcAft>
              <a:buFont typeface="Arial" panose="020B0604020202020204" pitchFamily="34" charset="0"/>
              <a:buChar char="•"/>
            </a:pPr>
            <a:r>
              <a:rPr lang="en-US" sz="2000" dirty="0">
                <a:latin typeface="Times New Roman"/>
                <a:cs typeface="Times New Roman"/>
              </a:rPr>
              <a:t>It is in form of </a:t>
            </a:r>
            <a:r>
              <a:rPr lang="en-US" sz="2000" dirty="0" err="1">
                <a:latin typeface="Times New Roman"/>
                <a:cs typeface="Times New Roman"/>
              </a:rPr>
              <a:t>of</a:t>
            </a:r>
            <a:r>
              <a:rPr lang="en-US" sz="2000" dirty="0">
                <a:latin typeface="Times New Roman"/>
                <a:cs typeface="Times New Roman"/>
              </a:rPr>
              <a:t> csv file </a:t>
            </a:r>
          </a:p>
        </p:txBody>
      </p:sp>
      <p:sp>
        <p:nvSpPr>
          <p:cNvPr id="11" name="Oval 10">
            <a:extLst>
              <a:ext uri="{FF2B5EF4-FFF2-40B4-BE49-F238E27FC236}">
                <a16:creationId xmlns:a16="http://schemas.microsoft.com/office/drawing/2014/main" xmlns=""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xmlns=""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xmlns=""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xmlns=""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xmlns=""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xmlns=""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xmlns=""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7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3F3D0F0-893A-E336-0E8D-92AFD261FADA}"/>
              </a:ext>
            </a:extLst>
          </p:cNvPr>
          <p:cNvSpPr txBox="1"/>
          <p:nvPr/>
        </p:nvSpPr>
        <p:spPr>
          <a:xfrm>
            <a:off x="1392667" y="2398957"/>
            <a:ext cx="9406666" cy="35261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b="1">
                <a:solidFill>
                  <a:schemeClr val="bg1"/>
                </a:solidFill>
                <a:latin typeface="Times New Roman"/>
                <a:cs typeface="Times New Roman"/>
              </a:rPr>
              <a:t>Exploratory Data Analysis</a:t>
            </a:r>
            <a:endParaRPr lang="en-US" sz="2000" dirty="0">
              <a:solidFill>
                <a:schemeClr val="bg1"/>
              </a:solidFill>
              <a:latin typeface="Times New Roman"/>
              <a:cs typeface="Times New Roman"/>
            </a:endParaRPr>
          </a:p>
          <a:p>
            <a:pPr indent="-228600">
              <a:lnSpc>
                <a:spcPct val="90000"/>
              </a:lnSpc>
              <a:spcAft>
                <a:spcPts val="600"/>
              </a:spcAft>
              <a:buFont typeface="Arial" panose="020B0604020202020204" pitchFamily="34" charset="0"/>
              <a:buChar char="•"/>
            </a:pPr>
            <a:r>
              <a:rPr lang="en-US" sz="2000">
                <a:solidFill>
                  <a:schemeClr val="bg1"/>
                </a:solidFill>
                <a:latin typeface="Times New Roman"/>
                <a:cs typeface="Times New Roman"/>
              </a:rPr>
              <a:t>Descriptive statistics and visualizations were used to gain insights into the </a:t>
            </a:r>
            <a:r>
              <a:rPr lang="en-US" sz="2000" dirty="0">
                <a:solidFill>
                  <a:schemeClr val="bg1"/>
                </a:solidFill>
                <a:latin typeface="Times New Roman"/>
                <a:cs typeface="Times New Roman"/>
              </a:rPr>
              <a:t>data.</a:t>
            </a:r>
          </a:p>
          <a:p>
            <a:pPr indent="-228600">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  The distribution of the target variable (churn) was analyzed, and patterns or trends in customer behavior were identified.</a:t>
            </a:r>
          </a:p>
          <a:p>
            <a:pPr indent="-228600">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  Correlations between variables were explored to uncover potential predictors of churn.</a:t>
            </a:r>
          </a:p>
          <a:p>
            <a:pPr indent="-228600">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  Univariate </a:t>
            </a:r>
            <a:r>
              <a:rPr lang="en-US" sz="2000" err="1">
                <a:solidFill>
                  <a:schemeClr val="bg1"/>
                </a:solidFill>
                <a:latin typeface="Times New Roman"/>
                <a:cs typeface="Times New Roman"/>
              </a:rPr>
              <a:t>Analysis:Univariate</a:t>
            </a:r>
            <a:r>
              <a:rPr lang="en-US" sz="2000" dirty="0">
                <a:solidFill>
                  <a:schemeClr val="bg1"/>
                </a:solidFill>
                <a:latin typeface="Times New Roman"/>
                <a:cs typeface="Times New Roman"/>
              </a:rPr>
              <a:t> analysis focuses on examining individual variables in isolation. It helps to understand the distribution and characteristics of each variable independently.</a:t>
            </a:r>
          </a:p>
          <a:p>
            <a:pPr indent="-228600">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  Bivariate </a:t>
            </a:r>
            <a:r>
              <a:rPr lang="en-US" sz="2000" err="1">
                <a:solidFill>
                  <a:schemeClr val="bg1"/>
                </a:solidFill>
                <a:latin typeface="Times New Roman"/>
                <a:cs typeface="Times New Roman"/>
              </a:rPr>
              <a:t>Analysis:Bivariate</a:t>
            </a:r>
            <a:r>
              <a:rPr lang="en-US" sz="2000" dirty="0">
                <a:solidFill>
                  <a:schemeClr val="bg1"/>
                </a:solidFill>
                <a:latin typeface="Times New Roman"/>
                <a:cs typeface="Times New Roman"/>
              </a:rPr>
              <a:t> analysis involves exploring the relationship between two variables, usually the predictors and the target variable (churn). It helps identify patterns, associations, and dependencies. </a:t>
            </a:r>
          </a:p>
        </p:txBody>
      </p:sp>
      <p:sp>
        <p:nvSpPr>
          <p:cNvPr id="7"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97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brant green forest">
            <a:extLst>
              <a:ext uri="{FF2B5EF4-FFF2-40B4-BE49-F238E27FC236}">
                <a16:creationId xmlns:a16="http://schemas.microsoft.com/office/drawing/2014/main" xmlns="" id="{B14A8C24-FCB0-4E2D-1CCE-C247B9023665}"/>
              </a:ext>
            </a:extLst>
          </p:cNvPr>
          <p:cNvPicPr>
            <a:picLocks noChangeAspect="1"/>
          </p:cNvPicPr>
          <p:nvPr/>
        </p:nvPicPr>
        <p:blipFill rotWithShape="1">
          <a:blip r:embed="rId2">
            <a:alphaModFix amt="35000"/>
          </a:blip>
          <a:srcRect t="7757" b="7973"/>
          <a:stretch/>
        </p:blipFill>
        <p:spPr>
          <a:xfrm>
            <a:off x="20" y="10"/>
            <a:ext cx="12191980" cy="6857990"/>
          </a:xfrm>
          <a:prstGeom prst="rect">
            <a:avLst/>
          </a:prstGeom>
        </p:spPr>
      </p:pic>
      <p:sp>
        <p:nvSpPr>
          <p:cNvPr id="2" name="TextBox 1">
            <a:extLst>
              <a:ext uri="{FF2B5EF4-FFF2-40B4-BE49-F238E27FC236}">
                <a16:creationId xmlns:a16="http://schemas.microsoft.com/office/drawing/2014/main" xmlns="" id="{81085288-001E-458A-18E5-8C156EC2E25E}"/>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dirty="0">
                <a:solidFill>
                  <a:srgbClr val="FFFFFF"/>
                </a:solidFill>
                <a:latin typeface="Times New Roman"/>
                <a:cs typeface="Times New Roman"/>
              </a:rPr>
              <a:t>Model Building</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Decision Tree Classification:</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Decision tree classification is a popular machine learning algorithm used for both binary and multi-class classification problems, including customer churn prediction. It builds a tree-like model of decisions and their possible consequences.</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Random Forest Classification:</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Random Forest is an ensemble learning method that combines multiple decision trees to improve predictive performance and mitigate overfitting.</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For building customer churn prediction we use Random forest classification because of its High Predictive Accuracy, Robustness  and Feature Importance.</a:t>
            </a:r>
          </a:p>
        </p:txBody>
      </p:sp>
    </p:spTree>
    <p:extLst>
      <p:ext uri="{BB962C8B-B14F-4D97-AF65-F5344CB8AC3E}">
        <p14:creationId xmlns:p14="http://schemas.microsoft.com/office/powerpoint/2010/main" val="35375273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8F90786E-B72D-4C32-BDCE-A170B0078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xmlns="" id="{5E46F2E7-848F-4A6C-A098-4764FDEA77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Picture 4" descr="Close up of ruler">
            <a:extLst>
              <a:ext uri="{FF2B5EF4-FFF2-40B4-BE49-F238E27FC236}">
                <a16:creationId xmlns:a16="http://schemas.microsoft.com/office/drawing/2014/main" xmlns="" id="{BDCCADB3-5026-C9C7-943A-333724699B26}"/>
              </a:ext>
            </a:extLst>
          </p:cNvPr>
          <p:cNvPicPr>
            <a:picLocks noChangeAspect="1"/>
          </p:cNvPicPr>
          <p:nvPr/>
        </p:nvPicPr>
        <p:blipFill rotWithShape="1">
          <a:blip r:embed="rId2">
            <a:alphaModFix amt="60000"/>
          </a:blip>
          <a:srcRect t="15605" r="-2" b="-2"/>
          <a:stretch/>
        </p:blipFill>
        <p:spPr>
          <a:xfrm>
            <a:off x="-1" y="10"/>
            <a:ext cx="12192001" cy="6857990"/>
          </a:xfrm>
          <a:prstGeom prst="rect">
            <a:avLst/>
          </a:prstGeom>
        </p:spPr>
      </p:pic>
      <p:sp>
        <p:nvSpPr>
          <p:cNvPr id="3" name="TextBox 2">
            <a:extLst>
              <a:ext uri="{FF2B5EF4-FFF2-40B4-BE49-F238E27FC236}">
                <a16:creationId xmlns:a16="http://schemas.microsoft.com/office/drawing/2014/main" xmlns="" id="{67F3B55F-6A72-36A2-F0DE-02C0972E4A5C}"/>
              </a:ext>
            </a:extLst>
          </p:cNvPr>
          <p:cNvSpPr txBox="1"/>
          <p:nvPr/>
        </p:nvSpPr>
        <p:spPr>
          <a:xfrm>
            <a:off x="708213" y="535755"/>
            <a:ext cx="5918483" cy="40720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b="1" dirty="0">
                <a:solidFill>
                  <a:srgbClr val="FFFFFF"/>
                </a:solidFill>
                <a:latin typeface="Times New Roman"/>
                <a:cs typeface="Times New Roman"/>
              </a:rPr>
              <a:t>Models building </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Decision tree classification</a:t>
            </a:r>
          </a:p>
          <a:p>
            <a:pPr indent="-228600">
              <a:lnSpc>
                <a:spcPct val="90000"/>
              </a:lnSpc>
              <a:spcAft>
                <a:spcPts val="600"/>
              </a:spcAft>
              <a:buFont typeface="Arial" panose="020B0604020202020204" pitchFamily="34" charset="0"/>
              <a:buChar char="•"/>
            </a:pPr>
            <a:r>
              <a:rPr lang="en-US" sz="2000" b="1" dirty="0">
                <a:solidFill>
                  <a:srgbClr val="FFFFFF"/>
                </a:solidFill>
                <a:latin typeface="Times New Roman"/>
                <a:cs typeface="Times New Roman"/>
              </a:rPr>
              <a:t>Classification report</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0.934412265758092</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precision    recall  f1-score   support</a:t>
            </a:r>
          </a:p>
          <a:p>
            <a:pPr indent="-228600">
              <a:lnSpc>
                <a:spcPct val="90000"/>
              </a:lnSpc>
              <a:spcAft>
                <a:spcPts val="600"/>
              </a:spcAft>
              <a:buFont typeface="Arial" panose="020B0604020202020204" pitchFamily="34" charset="0"/>
              <a:buChar char="•"/>
            </a:pPr>
            <a:endParaRPr lang="en-US" sz="2000"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0       0.97      0.88      0.93       540</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1       0.91      0.98      0.94       634</a:t>
            </a:r>
          </a:p>
          <a:p>
            <a:pPr indent="-228600">
              <a:lnSpc>
                <a:spcPct val="90000"/>
              </a:lnSpc>
              <a:spcAft>
                <a:spcPts val="600"/>
              </a:spcAft>
              <a:buFont typeface="Arial" panose="020B0604020202020204" pitchFamily="34" charset="0"/>
              <a:buChar char="•"/>
            </a:pPr>
            <a:endParaRPr lang="en-US" sz="2000" dirty="0">
              <a:solidFill>
                <a:srgbClr val="FFFFFF"/>
              </a:solidFill>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accuracy                           0.93      1174</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macro avg       0.94      0.93      0.93      1174</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weighted avg       0.94      0.93      0.93      1174</a:t>
            </a:r>
          </a:p>
          <a:p>
            <a:pPr indent="-228600">
              <a:lnSpc>
                <a:spcPct val="90000"/>
              </a:lnSpc>
              <a:spcAft>
                <a:spcPts val="600"/>
              </a:spcAft>
              <a:buFont typeface="Arial" panose="020B0604020202020204" pitchFamily="34" charset="0"/>
              <a:buChar char="•"/>
            </a:pPr>
            <a:r>
              <a:rPr lang="en-US" sz="2000" b="1" dirty="0">
                <a:solidFill>
                  <a:srgbClr val="FFFFFF"/>
                </a:solidFill>
                <a:latin typeface="Times New Roman"/>
                <a:cs typeface="Times New Roman"/>
              </a:rPr>
              <a:t>confusion matrix</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[[477  63]</a:t>
            </a:r>
          </a:p>
          <a:p>
            <a:pPr indent="-228600">
              <a:lnSpc>
                <a:spcPct val="90000"/>
              </a:lnSpc>
              <a:spcAft>
                <a:spcPts val="600"/>
              </a:spcAft>
              <a:buFont typeface="Arial" panose="020B0604020202020204" pitchFamily="34" charset="0"/>
              <a:buChar char="•"/>
            </a:pPr>
            <a:r>
              <a:rPr lang="en-US" sz="2000" dirty="0">
                <a:solidFill>
                  <a:srgbClr val="FFFFFF"/>
                </a:solidFill>
                <a:latin typeface="Times New Roman"/>
                <a:cs typeface="Times New Roman"/>
              </a:rPr>
              <a:t> [ 14 620]</a:t>
            </a:r>
          </a:p>
        </p:txBody>
      </p:sp>
    </p:spTree>
    <p:extLst>
      <p:ext uri="{BB962C8B-B14F-4D97-AF65-F5344CB8AC3E}">
        <p14:creationId xmlns:p14="http://schemas.microsoft.com/office/powerpoint/2010/main" val="389744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60B0EFB-53ED-4F35-B05D-F658EA021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Close up of ruler">
            <a:extLst>
              <a:ext uri="{FF2B5EF4-FFF2-40B4-BE49-F238E27FC236}">
                <a16:creationId xmlns:a16="http://schemas.microsoft.com/office/drawing/2014/main" xmlns="" id="{D2EE056C-4FA2-B73E-6370-36F4A62094F1}"/>
              </a:ext>
            </a:extLst>
          </p:cNvPr>
          <p:cNvPicPr>
            <a:picLocks noChangeAspect="1"/>
          </p:cNvPicPr>
          <p:nvPr/>
        </p:nvPicPr>
        <p:blipFill rotWithShape="1">
          <a:blip r:embed="rId2"/>
          <a:srcRect l="22782" r="30027"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0" name="!!Arc">
            <a:extLst>
              <a:ext uri="{FF2B5EF4-FFF2-40B4-BE49-F238E27FC236}">
                <a16:creationId xmlns:a16="http://schemas.microsoft.com/office/drawing/2014/main" xmlns="" id="{835EF3DD-7D43-4A27-8967-A92FD8CC93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xmlns="" id="{894328B9-4B48-B0FB-4B21-4D53551D8902}"/>
              </a:ext>
            </a:extLst>
          </p:cNvPr>
          <p:cNvSpPr txBox="1"/>
          <p:nvPr/>
        </p:nvSpPr>
        <p:spPr>
          <a:xfrm>
            <a:off x="5812671" y="1005845"/>
            <a:ext cx="5721484"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dirty="0">
                <a:latin typeface="Times New Roman"/>
                <a:cs typeface="Times New Roman"/>
              </a:rPr>
              <a:t>Random forest classification​</a:t>
            </a:r>
          </a:p>
          <a:p>
            <a:pPr indent="-228600">
              <a:lnSpc>
                <a:spcPct val="90000"/>
              </a:lnSpc>
              <a:spcAft>
                <a:spcPts val="600"/>
              </a:spcAft>
              <a:buFont typeface="Arial" panose="020B0604020202020204" pitchFamily="34" charset="0"/>
              <a:buChar char="•"/>
            </a:pPr>
            <a:r>
              <a:rPr lang="en-US" b="1" dirty="0">
                <a:latin typeface="Times New Roman"/>
                <a:cs typeface="Times New Roman"/>
              </a:rPr>
              <a:t>Classification report</a:t>
            </a:r>
            <a:r>
              <a:rPr lang="en-US" dirty="0">
                <a:latin typeface="Times New Roman"/>
                <a:cs typeface="Times New Roman"/>
              </a:rPr>
              <a:t>​</a:t>
            </a:r>
          </a:p>
          <a:p>
            <a:pPr indent="-228600">
              <a:lnSpc>
                <a:spcPct val="90000"/>
              </a:lnSpc>
              <a:spcAft>
                <a:spcPts val="600"/>
              </a:spcAft>
              <a:buFont typeface="Arial" panose="020B0604020202020204" pitchFamily="34" charset="0"/>
              <a:buChar char="•"/>
            </a:pPr>
            <a:r>
              <a:rPr lang="en-US" dirty="0">
                <a:latin typeface="Times New Roman"/>
                <a:cs typeface="Times New Roman"/>
              </a:rPr>
              <a:t>0.9427350427350427​</a:t>
            </a:r>
          </a:p>
          <a:p>
            <a:pPr indent="-228600">
              <a:lnSpc>
                <a:spcPct val="90000"/>
              </a:lnSpc>
              <a:spcAft>
                <a:spcPts val="600"/>
              </a:spcAft>
              <a:buFont typeface="Arial" panose="020B0604020202020204" pitchFamily="34" charset="0"/>
              <a:buChar char="•"/>
            </a:pPr>
            <a:r>
              <a:rPr lang="en-US" dirty="0">
                <a:latin typeface="Times New Roman"/>
                <a:cs typeface="Times New Roman"/>
              </a:rPr>
              <a:t>              precision    recall  f1-score   support​</a:t>
            </a:r>
          </a:p>
          <a:p>
            <a:pPr indent="-228600">
              <a:lnSpc>
                <a:spcPct val="90000"/>
              </a:lnSpc>
              <a:spcAft>
                <a:spcPts val="600"/>
              </a:spcAft>
              <a:buFont typeface="Arial" panose="020B0604020202020204" pitchFamily="34" charset="0"/>
              <a:buChar char="•"/>
            </a:pPr>
            <a:r>
              <a:rPr lang="en-US" dirty="0">
                <a:latin typeface="Times New Roman"/>
                <a:cs typeface="Times New Roman"/>
              </a:rPr>
              <a:t>​</a:t>
            </a:r>
          </a:p>
          <a:p>
            <a:pPr indent="-228600">
              <a:lnSpc>
                <a:spcPct val="90000"/>
              </a:lnSpc>
              <a:spcAft>
                <a:spcPts val="600"/>
              </a:spcAft>
              <a:buFont typeface="Arial" panose="020B0604020202020204" pitchFamily="34" charset="0"/>
              <a:buChar char="•"/>
            </a:pPr>
            <a:r>
              <a:rPr lang="en-US" dirty="0">
                <a:latin typeface="Times New Roman"/>
                <a:cs typeface="Times New Roman"/>
              </a:rPr>
              <a:t>           0       0.95      0.92      0.93       518​</a:t>
            </a:r>
          </a:p>
          <a:p>
            <a:pPr indent="-228600">
              <a:lnSpc>
                <a:spcPct val="90000"/>
              </a:lnSpc>
              <a:spcAft>
                <a:spcPts val="600"/>
              </a:spcAft>
              <a:buFont typeface="Arial" panose="020B0604020202020204" pitchFamily="34" charset="0"/>
              <a:buChar char="•"/>
            </a:pPr>
            <a:r>
              <a:rPr lang="en-US" dirty="0">
                <a:latin typeface="Times New Roman"/>
                <a:cs typeface="Times New Roman"/>
              </a:rPr>
              <a:t>           1       0.94      0.96      0.95       652​</a:t>
            </a:r>
          </a:p>
          <a:p>
            <a:pPr indent="-228600">
              <a:lnSpc>
                <a:spcPct val="90000"/>
              </a:lnSpc>
              <a:spcAft>
                <a:spcPts val="600"/>
              </a:spcAft>
              <a:buFont typeface="Arial" panose="020B0604020202020204" pitchFamily="34" charset="0"/>
              <a:buChar char="•"/>
            </a:pPr>
            <a:r>
              <a:rPr lang="en-US" dirty="0">
                <a:latin typeface="Times New Roman"/>
                <a:cs typeface="Times New Roman"/>
              </a:rPr>
              <a:t>​</a:t>
            </a:r>
          </a:p>
          <a:p>
            <a:pPr indent="-228600">
              <a:lnSpc>
                <a:spcPct val="90000"/>
              </a:lnSpc>
              <a:spcAft>
                <a:spcPts val="600"/>
              </a:spcAft>
              <a:buFont typeface="Arial" panose="020B0604020202020204" pitchFamily="34" charset="0"/>
              <a:buChar char="•"/>
            </a:pPr>
            <a:r>
              <a:rPr lang="en-US" dirty="0">
                <a:latin typeface="Times New Roman"/>
                <a:cs typeface="Times New Roman"/>
              </a:rPr>
              <a:t>    accuracy                           0.94      1170​</a:t>
            </a:r>
          </a:p>
          <a:p>
            <a:pPr indent="-228600">
              <a:lnSpc>
                <a:spcPct val="90000"/>
              </a:lnSpc>
              <a:spcAft>
                <a:spcPts val="600"/>
              </a:spcAft>
              <a:buFont typeface="Arial" panose="020B0604020202020204" pitchFamily="34" charset="0"/>
              <a:buChar char="•"/>
            </a:pPr>
            <a:r>
              <a:rPr lang="en-US" dirty="0">
                <a:latin typeface="Times New Roman"/>
                <a:cs typeface="Times New Roman"/>
              </a:rPr>
              <a:t>   macro avg       0.94      0.94      0.94      1170​</a:t>
            </a:r>
          </a:p>
          <a:p>
            <a:pPr indent="-228600">
              <a:lnSpc>
                <a:spcPct val="90000"/>
              </a:lnSpc>
              <a:spcAft>
                <a:spcPts val="600"/>
              </a:spcAft>
              <a:buFont typeface="Arial" panose="020B0604020202020204" pitchFamily="34" charset="0"/>
              <a:buChar char="•"/>
            </a:pPr>
            <a:r>
              <a:rPr lang="en-US" dirty="0">
                <a:latin typeface="Times New Roman"/>
                <a:cs typeface="Times New Roman"/>
              </a:rPr>
              <a:t>weighted avg       0.94      0.94      0.94      1170​</a:t>
            </a:r>
          </a:p>
          <a:p>
            <a:pPr indent="-228600">
              <a:lnSpc>
                <a:spcPct val="90000"/>
              </a:lnSpc>
              <a:spcAft>
                <a:spcPts val="600"/>
              </a:spcAft>
              <a:buFont typeface="Arial" panose="020B0604020202020204" pitchFamily="34" charset="0"/>
              <a:buChar char="•"/>
            </a:pPr>
            <a:r>
              <a:rPr lang="en-US" b="1">
                <a:latin typeface="Times New Roman"/>
                <a:cs typeface="Times New Roman"/>
              </a:rPr>
              <a:t>confusion matrix</a:t>
            </a:r>
            <a:r>
              <a:rPr lang="en-US">
                <a:latin typeface="Times New Roman"/>
                <a:cs typeface="Times New Roman"/>
              </a:rPr>
              <a:t>​</a:t>
            </a:r>
            <a:endParaRPr lang="en-US" dirty="0">
              <a:latin typeface="Times New Roman"/>
              <a:cs typeface="Times New Roman"/>
            </a:endParaRPr>
          </a:p>
          <a:p>
            <a:pPr indent="-228600">
              <a:lnSpc>
                <a:spcPct val="90000"/>
              </a:lnSpc>
              <a:spcAft>
                <a:spcPts val="600"/>
              </a:spcAft>
              <a:buFont typeface="Arial" panose="020B0604020202020204" pitchFamily="34" charset="0"/>
              <a:buChar char="•"/>
            </a:pPr>
            <a:r>
              <a:rPr lang="en-US" dirty="0">
                <a:latin typeface="Times New Roman"/>
                <a:cs typeface="Times New Roman"/>
              </a:rPr>
              <a:t>[[478  40]​</a:t>
            </a:r>
          </a:p>
          <a:p>
            <a:pPr indent="-228600">
              <a:lnSpc>
                <a:spcPct val="90000"/>
              </a:lnSpc>
              <a:spcAft>
                <a:spcPts val="600"/>
              </a:spcAft>
              <a:buFont typeface="Arial" panose="020B0604020202020204" pitchFamily="34" charset="0"/>
              <a:buChar char="•"/>
            </a:pPr>
            <a:r>
              <a:rPr lang="en-US" dirty="0">
                <a:latin typeface="Times New Roman"/>
                <a:cs typeface="Times New Roman"/>
              </a:rPr>
              <a:t> [ 27 625]]​</a:t>
            </a:r>
          </a:p>
          <a:p>
            <a:pPr indent="-228600">
              <a:lnSpc>
                <a:spcPct val="90000"/>
              </a:lnSpc>
              <a:spcAft>
                <a:spcPts val="600"/>
              </a:spcAft>
              <a:buFont typeface="Arial" panose="020B0604020202020204" pitchFamily="34" charset="0"/>
              <a:buChar char="•"/>
            </a:pPr>
            <a:r>
              <a:rPr lang="en-US" dirty="0">
                <a:latin typeface="Times New Roman"/>
                <a:cs typeface="Times New Roman"/>
              </a:rPr>
              <a:t>with RF Classifier, also we are able to get quite good results, </a:t>
            </a:r>
            <a:r>
              <a:rPr lang="en-US" err="1">
                <a:latin typeface="Times New Roman"/>
                <a:cs typeface="Times New Roman"/>
              </a:rPr>
              <a:t>infact</a:t>
            </a:r>
            <a:r>
              <a:rPr lang="en-US" dirty="0">
                <a:latin typeface="Times New Roman"/>
                <a:cs typeface="Times New Roman"/>
              </a:rPr>
              <a:t> better than Decision Tree.​</a:t>
            </a:r>
          </a:p>
        </p:txBody>
      </p:sp>
    </p:spTree>
    <p:extLst>
      <p:ext uri="{BB962C8B-B14F-4D97-AF65-F5344CB8AC3E}">
        <p14:creationId xmlns:p14="http://schemas.microsoft.com/office/powerpoint/2010/main" val="21036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
            <a:extLst>
              <a:ext uri="{FF2B5EF4-FFF2-40B4-BE49-F238E27FC236}">
                <a16:creationId xmlns:a16="http://schemas.microsoft.com/office/drawing/2014/main" xmlns="" id="{16ABEB25-3AD1-31B8-5916-1DF9DC4169A1}"/>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b="1" err="1">
                <a:latin typeface="Times New Roman"/>
                <a:cs typeface="Times New Roman"/>
              </a:rPr>
              <a:t>Implemenation</a:t>
            </a:r>
            <a:r>
              <a:rPr lang="en-US" sz="2000" b="1" dirty="0">
                <a:latin typeface="Times New Roman"/>
                <a:cs typeface="Times New Roman"/>
              </a:rPr>
              <a:t> and </a:t>
            </a:r>
            <a:r>
              <a:rPr lang="en-US" sz="2000" b="1" err="1">
                <a:latin typeface="Times New Roman"/>
                <a:cs typeface="Times New Roman"/>
              </a:rPr>
              <a:t>deployement</a:t>
            </a:r>
            <a:endParaRPr lang="en-US" sz="2000" b="1">
              <a:latin typeface="Times New Roman"/>
              <a:cs typeface="Times New Roman"/>
            </a:endParaRPr>
          </a:p>
          <a:p>
            <a:pPr indent="-228600">
              <a:lnSpc>
                <a:spcPct val="90000"/>
              </a:lnSpc>
              <a:spcAft>
                <a:spcPts val="600"/>
              </a:spcAft>
              <a:buFont typeface="Arial" panose="020B0604020202020204" pitchFamily="34" charset="0"/>
              <a:buChar char="•"/>
            </a:pPr>
            <a:r>
              <a:rPr lang="en-US" sz="2000" dirty="0">
                <a:latin typeface="Times New Roman"/>
                <a:cs typeface="Times New Roman"/>
              </a:rPr>
              <a:t>  We save our model using pickle in python </a:t>
            </a:r>
          </a:p>
          <a:p>
            <a:pPr indent="-228600">
              <a:lnSpc>
                <a:spcPct val="90000"/>
              </a:lnSpc>
              <a:spcAft>
                <a:spcPts val="600"/>
              </a:spcAft>
              <a:buFont typeface="Arial" panose="020B0604020202020204" pitchFamily="34" charset="0"/>
              <a:buChar char="•"/>
            </a:pPr>
            <a:r>
              <a:rPr lang="en-US" sz="2000" dirty="0">
                <a:latin typeface="Times New Roman"/>
                <a:cs typeface="Times New Roman"/>
              </a:rPr>
              <a:t>  And deploy it using python API flask</a:t>
            </a:r>
          </a:p>
          <a:p>
            <a:pPr indent="-228600">
              <a:lnSpc>
                <a:spcPct val="90000"/>
              </a:lnSpc>
              <a:spcAft>
                <a:spcPts val="600"/>
              </a:spcAft>
              <a:buFont typeface="Arial" panose="020B0604020202020204" pitchFamily="34" charset="0"/>
              <a:buChar char="•"/>
            </a:pPr>
            <a:r>
              <a:rPr lang="en-US" sz="2000" dirty="0">
                <a:latin typeface="Times New Roman"/>
                <a:cs typeface="Times New Roman"/>
              </a:rPr>
              <a:t>  Flask is a popular web framework for building APIs in Python. It provides a lightweight and flexible approach to developing web applications and APIs. Here's an example of how to create a basic Flask API:</a:t>
            </a:r>
          </a:p>
          <a:p>
            <a:pPr>
              <a:lnSpc>
                <a:spcPct val="90000"/>
              </a:lnSpc>
              <a:spcAft>
                <a:spcPts val="600"/>
              </a:spcAft>
            </a:pPr>
            <a:r>
              <a:rPr lang="en-US" sz="2000" b="1" dirty="0">
                <a:latin typeface="Times New Roman"/>
                <a:cs typeface="Times New Roman"/>
              </a:rPr>
              <a:t>Conclusion</a:t>
            </a:r>
          </a:p>
          <a:p>
            <a:pPr indent="-228600">
              <a:lnSpc>
                <a:spcPct val="90000"/>
              </a:lnSpc>
              <a:spcAft>
                <a:spcPts val="600"/>
              </a:spcAft>
              <a:buFont typeface="Arial" panose="020B0604020202020204" pitchFamily="34" charset="0"/>
              <a:buChar char="•"/>
            </a:pPr>
            <a:r>
              <a:rPr lang="en-US" sz="2000" dirty="0">
                <a:latin typeface="Times New Roman"/>
                <a:cs typeface="Times New Roman"/>
              </a:rPr>
              <a:t>  The customer churn prediction project successfully developed a model that accurately identifies customers at risk of churn.</a:t>
            </a:r>
          </a:p>
          <a:p>
            <a:pPr indent="-228600">
              <a:lnSpc>
                <a:spcPct val="90000"/>
              </a:lnSpc>
              <a:spcAft>
                <a:spcPts val="600"/>
              </a:spcAft>
              <a:buFont typeface="Arial" panose="020B0604020202020204" pitchFamily="34" charset="0"/>
              <a:buChar char="•"/>
            </a:pPr>
            <a:r>
              <a:rPr lang="en-US" sz="2000" dirty="0">
                <a:latin typeface="Times New Roman"/>
                <a:cs typeface="Times New Roman"/>
              </a:rPr>
              <a:t>  The insights provided by the model have enabled the business to take proactive measures to retain valuable customers and improve overall customer retention rates.</a:t>
            </a:r>
          </a:p>
          <a:p>
            <a:pPr indent="-228600">
              <a:lnSpc>
                <a:spcPct val="90000"/>
              </a:lnSpc>
              <a:spcAft>
                <a:spcPts val="600"/>
              </a:spcAft>
              <a:buFont typeface="Arial" panose="020B0604020202020204" pitchFamily="34" charset="0"/>
              <a:buChar char="•"/>
            </a:pPr>
            <a:r>
              <a:rPr lang="en-US" sz="2000" dirty="0">
                <a:latin typeface="Times New Roman"/>
                <a:cs typeface="Times New Roman"/>
              </a:rPr>
              <a:t> Ongoing monitoring and continuous improvement of the model will be crucial for maintaining its effectiveness and adapting to changing customer behaviors.</a:t>
            </a:r>
          </a:p>
        </p:txBody>
      </p:sp>
    </p:spTree>
    <p:extLst>
      <p:ext uri="{BB962C8B-B14F-4D97-AF65-F5344CB8AC3E}">
        <p14:creationId xmlns:p14="http://schemas.microsoft.com/office/powerpoint/2010/main" val="4067117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441</Words>
  <Application>Microsoft Office PowerPoint</Application>
  <PresentationFormat>Custom</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Ddmn</cp:lastModifiedBy>
  <cp:revision>169</cp:revision>
  <dcterms:created xsi:type="dcterms:W3CDTF">2023-07-17T02:21:18Z</dcterms:created>
  <dcterms:modified xsi:type="dcterms:W3CDTF">2023-07-17T02:57:48Z</dcterms:modified>
</cp:coreProperties>
</file>