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Angella White" charset="1" panose="02000503000000020003"/>
      <p:regular r:id="rId26"/>
    </p:embeddedFont>
    <p:embeddedFont>
      <p:font typeface="Kulachat Serif Semi-Bold" charset="1" panose="00000000000000000000"/>
      <p:regular r:id="rId27"/>
    </p:embeddedFont>
    <p:embeddedFont>
      <p:font typeface="Kulachat Serif" charset="1" panose="000000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5.png" Type="http://schemas.openxmlformats.org/officeDocument/2006/relationships/image"/><Relationship Id="rId12" Target="../media/image19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png" Type="http://schemas.openxmlformats.org/officeDocument/2006/relationships/image"/><Relationship Id="rId12" Target="../media/image22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65004" y="5143500"/>
            <a:ext cx="3616776" cy="7883980"/>
          </a:xfrm>
          <a:custGeom>
            <a:avLst/>
            <a:gdLst/>
            <a:ahLst/>
            <a:cxnLst/>
            <a:rect r="r" b="b" t="t" l="l"/>
            <a:pathLst>
              <a:path h="7883980" w="3616776">
                <a:moveTo>
                  <a:pt x="0" y="0"/>
                </a:moveTo>
                <a:lnTo>
                  <a:pt x="3616775" y="0"/>
                </a:lnTo>
                <a:lnTo>
                  <a:pt x="3616775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2176714" y="-1555083"/>
            <a:ext cx="7015142" cy="5679421"/>
            <a:chOff x="0" y="0"/>
            <a:chExt cx="9353523" cy="75725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819446" cy="6856847"/>
            </a:xfrm>
            <a:custGeom>
              <a:avLst/>
              <a:gdLst/>
              <a:ahLst/>
              <a:cxnLst/>
              <a:rect r="r" b="b" t="t" l="l"/>
              <a:pathLst>
                <a:path h="6856847" w="6819446">
                  <a:moveTo>
                    <a:pt x="0" y="0"/>
                  </a:moveTo>
                  <a:lnTo>
                    <a:pt x="6819446" y="0"/>
                  </a:lnTo>
                  <a:lnTo>
                    <a:pt x="6819446" y="6856847"/>
                  </a:lnTo>
                  <a:lnTo>
                    <a:pt x="0" y="685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true" rot="0">
              <a:off x="1776098" y="1991407"/>
              <a:ext cx="3267251" cy="5581154"/>
            </a:xfrm>
            <a:custGeom>
              <a:avLst/>
              <a:gdLst/>
              <a:ahLst/>
              <a:cxnLst/>
              <a:rect r="r" b="b" t="t" l="l"/>
              <a:pathLst>
                <a:path h="5581154" w="3267251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5474250" y="2308489"/>
              <a:ext cx="3879273" cy="1911423"/>
            </a:xfrm>
            <a:custGeom>
              <a:avLst/>
              <a:gdLst/>
              <a:ahLst/>
              <a:cxnLst/>
              <a:rect r="r" b="b" t="t" l="l"/>
              <a:pathLst>
                <a:path h="1911423" w="3879273">
                  <a:moveTo>
                    <a:pt x="0" y="0"/>
                  </a:moveTo>
                  <a:lnTo>
                    <a:pt x="3879273" y="0"/>
                  </a:lnTo>
                  <a:lnTo>
                    <a:pt x="3879273" y="1911424"/>
                  </a:lnTo>
                  <a:lnTo>
                    <a:pt x="0" y="19114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3290306" y="3122986"/>
            <a:ext cx="11707389" cy="2346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9"/>
              </a:lnSpc>
            </a:pPr>
            <a:r>
              <a:rPr lang="en-US" sz="6599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HESSIAN CORNER DETECTION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-2798279" y="5674528"/>
            <a:ext cx="8768578" cy="8753056"/>
            <a:chOff x="0" y="0"/>
            <a:chExt cx="11691438" cy="11670742"/>
          </a:xfrm>
        </p:grpSpPr>
        <p:sp>
          <p:nvSpPr>
            <p:cNvPr name="Freeform 9" id="9"/>
            <p:cNvSpPr/>
            <p:nvPr/>
          </p:nvSpPr>
          <p:spPr>
            <a:xfrm flipH="false" flipV="false" rot="-7023068">
              <a:off x="1516426" y="1482334"/>
              <a:ext cx="8658586" cy="8706074"/>
            </a:xfrm>
            <a:custGeom>
              <a:avLst/>
              <a:gdLst/>
              <a:ahLst/>
              <a:cxnLst/>
              <a:rect r="r" b="b" t="t" l="l"/>
              <a:pathLst>
                <a:path h="8706074" w="8658586">
                  <a:moveTo>
                    <a:pt x="0" y="0"/>
                  </a:moveTo>
                  <a:lnTo>
                    <a:pt x="8658586" y="0"/>
                  </a:lnTo>
                  <a:lnTo>
                    <a:pt x="8658586" y="8706074"/>
                  </a:lnTo>
                  <a:lnTo>
                    <a:pt x="0" y="87060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1031629">
              <a:off x="1990850" y="1230761"/>
              <a:ext cx="6267189" cy="2199214"/>
            </a:xfrm>
            <a:custGeom>
              <a:avLst/>
              <a:gdLst/>
              <a:ahLst/>
              <a:cxnLst/>
              <a:rect r="r" b="b" t="t" l="l"/>
              <a:pathLst>
                <a:path h="2199214" w="6267189">
                  <a:moveTo>
                    <a:pt x="0" y="0"/>
                  </a:moveTo>
                  <a:lnTo>
                    <a:pt x="6267189" y="0"/>
                  </a:lnTo>
                  <a:lnTo>
                    <a:pt x="6267189" y="2199213"/>
                  </a:lnTo>
                  <a:lnTo>
                    <a:pt x="0" y="2199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true" rot="2909932">
              <a:off x="4832926" y="1805987"/>
              <a:ext cx="3267251" cy="5581154"/>
            </a:xfrm>
            <a:custGeom>
              <a:avLst/>
              <a:gdLst/>
              <a:ahLst/>
              <a:cxnLst/>
              <a:rect r="r" b="b" t="t" l="l"/>
              <a:pathLst>
                <a:path h="5581154" w="3267251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762761" y="6353228"/>
            <a:ext cx="8762478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726151"/>
                </a:solidFill>
                <a:latin typeface="Kulachat Serif Semi-Bold"/>
                <a:ea typeface="Kulachat Serif Semi-Bold"/>
                <a:cs typeface="Kulachat Serif Semi-Bold"/>
                <a:sym typeface="Kulachat Serif Semi-Bold"/>
              </a:rPr>
              <a:t>Presented by Rithani S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1363955">
            <a:off x="-1407618" y="-242438"/>
            <a:ext cx="3637262" cy="7928637"/>
          </a:xfrm>
          <a:custGeom>
            <a:avLst/>
            <a:gdLst/>
            <a:ahLst/>
            <a:cxnLst/>
            <a:rect r="r" b="b" t="t" l="l"/>
            <a:pathLst>
              <a:path h="7928637" w="3637262">
                <a:moveTo>
                  <a:pt x="3637262" y="0"/>
                </a:moveTo>
                <a:lnTo>
                  <a:pt x="0" y="0"/>
                </a:lnTo>
                <a:lnTo>
                  <a:pt x="0" y="7928637"/>
                </a:lnTo>
                <a:lnTo>
                  <a:pt x="3637262" y="7928637"/>
                </a:lnTo>
                <a:lnTo>
                  <a:pt x="3637262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440052" y="-1116590"/>
            <a:ext cx="5114585" cy="5142635"/>
          </a:xfrm>
          <a:custGeom>
            <a:avLst/>
            <a:gdLst/>
            <a:ahLst/>
            <a:cxnLst/>
            <a:rect r="r" b="b" t="t" l="l"/>
            <a:pathLst>
              <a:path h="5142635" w="5114585">
                <a:moveTo>
                  <a:pt x="0" y="0"/>
                </a:moveTo>
                <a:lnTo>
                  <a:pt x="5114585" y="0"/>
                </a:lnTo>
                <a:lnTo>
                  <a:pt x="5114585" y="5142635"/>
                </a:lnTo>
                <a:lnTo>
                  <a:pt x="0" y="5142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-586364" y="-638206"/>
            <a:ext cx="2450438" cy="4185866"/>
          </a:xfrm>
          <a:custGeom>
            <a:avLst/>
            <a:gdLst/>
            <a:ahLst/>
            <a:cxnLst/>
            <a:rect r="r" b="b" t="t" l="l"/>
            <a:pathLst>
              <a:path h="4185866" w="2450438">
                <a:moveTo>
                  <a:pt x="0" y="4185866"/>
                </a:moveTo>
                <a:lnTo>
                  <a:pt x="2450439" y="4185866"/>
                </a:lnTo>
                <a:lnTo>
                  <a:pt x="2450439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09341" y="5316310"/>
            <a:ext cx="3616776" cy="7883980"/>
          </a:xfrm>
          <a:custGeom>
            <a:avLst/>
            <a:gdLst/>
            <a:ahLst/>
            <a:cxnLst/>
            <a:rect r="r" b="b" t="t" l="l"/>
            <a:pathLst>
              <a:path h="7883980" w="3616776">
                <a:moveTo>
                  <a:pt x="0" y="0"/>
                </a:moveTo>
                <a:lnTo>
                  <a:pt x="3616776" y="0"/>
                </a:lnTo>
                <a:lnTo>
                  <a:pt x="3616776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38856" y="1750269"/>
            <a:ext cx="17649144" cy="636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 The general formula for a first-order Taylor approximation of a function f(x) at  x+u is: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4368370">
            <a:off x="-227723" y="3653089"/>
            <a:ext cx="2689927" cy="1649410"/>
          </a:xfrm>
          <a:custGeom>
            <a:avLst/>
            <a:gdLst/>
            <a:ahLst/>
            <a:cxnLst/>
            <a:rect r="r" b="b" t="t" l="l"/>
            <a:pathLst>
              <a:path h="1649410" w="2689927">
                <a:moveTo>
                  <a:pt x="0" y="0"/>
                </a:moveTo>
                <a:lnTo>
                  <a:pt x="2689927" y="0"/>
                </a:lnTo>
                <a:lnTo>
                  <a:pt x="2689927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7474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88558" y="2679946"/>
            <a:ext cx="4446314" cy="1332018"/>
          </a:xfrm>
          <a:custGeom>
            <a:avLst/>
            <a:gdLst/>
            <a:ahLst/>
            <a:cxnLst/>
            <a:rect r="r" b="b" t="t" l="l"/>
            <a:pathLst>
              <a:path h="1332018" w="4446314">
                <a:moveTo>
                  <a:pt x="0" y="0"/>
                </a:moveTo>
                <a:lnTo>
                  <a:pt x="4446314" y="0"/>
                </a:lnTo>
                <a:lnTo>
                  <a:pt x="4446314" y="1332018"/>
                </a:lnTo>
                <a:lnTo>
                  <a:pt x="0" y="13320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91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302668" y="4948139"/>
            <a:ext cx="7944040" cy="1327889"/>
          </a:xfrm>
          <a:custGeom>
            <a:avLst/>
            <a:gdLst/>
            <a:ahLst/>
            <a:cxnLst/>
            <a:rect r="r" b="b" t="t" l="l"/>
            <a:pathLst>
              <a:path h="1327889" w="7944040">
                <a:moveTo>
                  <a:pt x="0" y="0"/>
                </a:moveTo>
                <a:lnTo>
                  <a:pt x="7944040" y="0"/>
                </a:lnTo>
                <a:lnTo>
                  <a:pt x="7944040" y="1327889"/>
                </a:lnTo>
                <a:lnTo>
                  <a:pt x="0" y="132788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91000"/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8856" y="4064599"/>
            <a:ext cx="12302610" cy="69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2"/>
              </a:lnSpc>
              <a:spcBef>
                <a:spcPct val="0"/>
              </a:spcBef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Applying this to image intensity I(x,y), we expand it around (x,y):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17240" y="6142678"/>
            <a:ext cx="8167241" cy="2725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2"/>
              </a:lnSpc>
            </a:pPr>
          </a:p>
          <a:p>
            <a:pPr algn="just" marL="820421" indent="-410210" lvl="1">
              <a:lnSpc>
                <a:spcPts val="6042"/>
              </a:lnSpc>
              <a:spcBef>
                <a:spcPct val="0"/>
              </a:spcBef>
              <a:buFont typeface="Arial"/>
              <a:buChar char="•"/>
            </a:pPr>
            <a:r>
              <a:rPr lang="en-US" sz="380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Ix=∂I/∂x </a:t>
            </a:r>
            <a:r>
              <a:rPr lang="en-US" sz="380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(gradient in x-direction)</a:t>
            </a:r>
          </a:p>
          <a:p>
            <a:pPr algn="l" marL="820421" indent="-410210" lvl="1">
              <a:lnSpc>
                <a:spcPts val="6042"/>
              </a:lnSpc>
              <a:spcBef>
                <a:spcPct val="0"/>
              </a:spcBef>
              <a:buFont typeface="Arial"/>
              <a:buChar char="•"/>
            </a:pPr>
            <a:r>
              <a:rPr lang="en-US" sz="380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Iy=∂I/∂y(gradient in y-direction)</a:t>
            </a:r>
          </a:p>
          <a:p>
            <a:pPr algn="l">
              <a:lnSpc>
                <a:spcPts val="367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440052" y="-1116590"/>
            <a:ext cx="5114585" cy="5142635"/>
          </a:xfrm>
          <a:custGeom>
            <a:avLst/>
            <a:gdLst/>
            <a:ahLst/>
            <a:cxnLst/>
            <a:rect r="r" b="b" t="t" l="l"/>
            <a:pathLst>
              <a:path h="5142635" w="5114585">
                <a:moveTo>
                  <a:pt x="0" y="0"/>
                </a:moveTo>
                <a:lnTo>
                  <a:pt x="5114585" y="0"/>
                </a:lnTo>
                <a:lnTo>
                  <a:pt x="5114585" y="5142635"/>
                </a:lnTo>
                <a:lnTo>
                  <a:pt x="0" y="5142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-586364" y="-638206"/>
            <a:ext cx="2450438" cy="4185866"/>
          </a:xfrm>
          <a:custGeom>
            <a:avLst/>
            <a:gdLst/>
            <a:ahLst/>
            <a:cxnLst/>
            <a:rect r="r" b="b" t="t" l="l"/>
            <a:pathLst>
              <a:path h="4185866" w="2450438">
                <a:moveTo>
                  <a:pt x="0" y="4185866"/>
                </a:moveTo>
                <a:lnTo>
                  <a:pt x="2450439" y="4185866"/>
                </a:lnTo>
                <a:lnTo>
                  <a:pt x="2450439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09341" y="5316310"/>
            <a:ext cx="3616776" cy="7883980"/>
          </a:xfrm>
          <a:custGeom>
            <a:avLst/>
            <a:gdLst/>
            <a:ahLst/>
            <a:cxnLst/>
            <a:rect r="r" b="b" t="t" l="l"/>
            <a:pathLst>
              <a:path h="7883980" w="3616776">
                <a:moveTo>
                  <a:pt x="0" y="0"/>
                </a:moveTo>
                <a:lnTo>
                  <a:pt x="3616776" y="0"/>
                </a:lnTo>
                <a:lnTo>
                  <a:pt x="3616776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368370">
            <a:off x="-227723" y="3653089"/>
            <a:ext cx="2689927" cy="1649410"/>
          </a:xfrm>
          <a:custGeom>
            <a:avLst/>
            <a:gdLst/>
            <a:ahLst/>
            <a:cxnLst/>
            <a:rect r="r" b="b" t="t" l="l"/>
            <a:pathLst>
              <a:path h="1649410" w="2689927">
                <a:moveTo>
                  <a:pt x="0" y="0"/>
                </a:moveTo>
                <a:lnTo>
                  <a:pt x="2689927" y="0"/>
                </a:lnTo>
                <a:lnTo>
                  <a:pt x="2689927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7474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88558" y="2949149"/>
            <a:ext cx="8411334" cy="1062870"/>
          </a:xfrm>
          <a:custGeom>
            <a:avLst/>
            <a:gdLst/>
            <a:ahLst/>
            <a:cxnLst/>
            <a:rect r="r" b="b" t="t" l="l"/>
            <a:pathLst>
              <a:path h="1062870" w="8411334">
                <a:moveTo>
                  <a:pt x="0" y="0"/>
                </a:moveTo>
                <a:lnTo>
                  <a:pt x="8411334" y="0"/>
                </a:lnTo>
                <a:lnTo>
                  <a:pt x="8411334" y="1062871"/>
                </a:lnTo>
                <a:lnTo>
                  <a:pt x="0" y="10628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94000"/>
            </a:blip>
            <a:stretch>
              <a:fillRect l="0" t="-25092" r="0" b="-1276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88558" y="5076534"/>
            <a:ext cx="9135585" cy="1371144"/>
          </a:xfrm>
          <a:custGeom>
            <a:avLst/>
            <a:gdLst/>
            <a:ahLst/>
            <a:cxnLst/>
            <a:rect r="r" b="b" t="t" l="l"/>
            <a:pathLst>
              <a:path h="1371144" w="9135585">
                <a:moveTo>
                  <a:pt x="0" y="0"/>
                </a:moveTo>
                <a:lnTo>
                  <a:pt x="9135585" y="0"/>
                </a:lnTo>
                <a:lnTo>
                  <a:pt x="9135585" y="1371145"/>
                </a:lnTo>
                <a:lnTo>
                  <a:pt x="0" y="137114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93000"/>
            </a:blip>
            <a:stretch>
              <a:fillRect l="-5090" t="-33916" r="-3293" b="-1596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88558" y="7512194"/>
            <a:ext cx="6163824" cy="1219139"/>
          </a:xfrm>
          <a:custGeom>
            <a:avLst/>
            <a:gdLst/>
            <a:ahLst/>
            <a:cxnLst/>
            <a:rect r="r" b="b" t="t" l="l"/>
            <a:pathLst>
              <a:path h="1219139" w="6163824">
                <a:moveTo>
                  <a:pt x="0" y="0"/>
                </a:moveTo>
                <a:lnTo>
                  <a:pt x="6163824" y="0"/>
                </a:lnTo>
                <a:lnTo>
                  <a:pt x="6163824" y="1219138"/>
                </a:lnTo>
                <a:lnTo>
                  <a:pt x="0" y="12191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87000"/>
            </a:blip>
            <a:stretch>
              <a:fillRect l="-4881" t="-20194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02606" y="1979884"/>
            <a:ext cx="7465908" cy="730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0"/>
              </a:lnSpc>
              <a:spcBef>
                <a:spcPct val="0"/>
              </a:spcBef>
            </a:pPr>
            <a:r>
              <a:rPr lang="en-US" sz="38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</a:t>
            </a:r>
            <a:r>
              <a:rPr lang="en-US" sz="38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he expression simplifies to: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78831" y="4145370"/>
            <a:ext cx="7015401" cy="69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2"/>
              </a:lnSpc>
              <a:spcBef>
                <a:spcPct val="0"/>
              </a:spcBef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Re</a:t>
            </a: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placing I(x+u,y+v) in the equation: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78831" y="6581029"/>
            <a:ext cx="3000018" cy="69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2"/>
              </a:lnSpc>
              <a:spcBef>
                <a:spcPct val="0"/>
              </a:spcBef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After replacing: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440052" y="-1116590"/>
            <a:ext cx="5114585" cy="5142635"/>
          </a:xfrm>
          <a:custGeom>
            <a:avLst/>
            <a:gdLst/>
            <a:ahLst/>
            <a:cxnLst/>
            <a:rect r="r" b="b" t="t" l="l"/>
            <a:pathLst>
              <a:path h="5142635" w="5114585">
                <a:moveTo>
                  <a:pt x="0" y="0"/>
                </a:moveTo>
                <a:lnTo>
                  <a:pt x="5114585" y="0"/>
                </a:lnTo>
                <a:lnTo>
                  <a:pt x="5114585" y="5142635"/>
                </a:lnTo>
                <a:lnTo>
                  <a:pt x="0" y="5142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-586364" y="-638206"/>
            <a:ext cx="2450438" cy="4185866"/>
          </a:xfrm>
          <a:custGeom>
            <a:avLst/>
            <a:gdLst/>
            <a:ahLst/>
            <a:cxnLst/>
            <a:rect r="r" b="b" t="t" l="l"/>
            <a:pathLst>
              <a:path h="4185866" w="2450438">
                <a:moveTo>
                  <a:pt x="0" y="4185866"/>
                </a:moveTo>
                <a:lnTo>
                  <a:pt x="2450439" y="4185866"/>
                </a:lnTo>
                <a:lnTo>
                  <a:pt x="2450439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09341" y="5316310"/>
            <a:ext cx="3616776" cy="7883980"/>
          </a:xfrm>
          <a:custGeom>
            <a:avLst/>
            <a:gdLst/>
            <a:ahLst/>
            <a:cxnLst/>
            <a:rect r="r" b="b" t="t" l="l"/>
            <a:pathLst>
              <a:path h="7883980" w="3616776">
                <a:moveTo>
                  <a:pt x="0" y="0"/>
                </a:moveTo>
                <a:lnTo>
                  <a:pt x="3616776" y="0"/>
                </a:lnTo>
                <a:lnTo>
                  <a:pt x="3616776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368370">
            <a:off x="-227723" y="3653089"/>
            <a:ext cx="2689927" cy="1649410"/>
          </a:xfrm>
          <a:custGeom>
            <a:avLst/>
            <a:gdLst/>
            <a:ahLst/>
            <a:cxnLst/>
            <a:rect r="r" b="b" t="t" l="l"/>
            <a:pathLst>
              <a:path h="1649410" w="2689927">
                <a:moveTo>
                  <a:pt x="0" y="0"/>
                </a:moveTo>
                <a:lnTo>
                  <a:pt x="2689927" y="0"/>
                </a:lnTo>
                <a:lnTo>
                  <a:pt x="2689927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7474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59243" y="2682068"/>
            <a:ext cx="8194215" cy="1329951"/>
          </a:xfrm>
          <a:custGeom>
            <a:avLst/>
            <a:gdLst/>
            <a:ahLst/>
            <a:cxnLst/>
            <a:rect r="r" b="b" t="t" l="l"/>
            <a:pathLst>
              <a:path h="1329951" w="8194215">
                <a:moveTo>
                  <a:pt x="0" y="0"/>
                </a:moveTo>
                <a:lnTo>
                  <a:pt x="8194215" y="0"/>
                </a:lnTo>
                <a:lnTo>
                  <a:pt x="8194215" y="1329952"/>
                </a:lnTo>
                <a:lnTo>
                  <a:pt x="0" y="132995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159243" y="4983946"/>
            <a:ext cx="5228654" cy="1022492"/>
          </a:xfrm>
          <a:custGeom>
            <a:avLst/>
            <a:gdLst/>
            <a:ahLst/>
            <a:cxnLst/>
            <a:rect r="r" b="b" t="t" l="l"/>
            <a:pathLst>
              <a:path h="1022492" w="5228654">
                <a:moveTo>
                  <a:pt x="0" y="0"/>
                </a:moveTo>
                <a:lnTo>
                  <a:pt x="5228654" y="0"/>
                </a:lnTo>
                <a:lnTo>
                  <a:pt x="5228654" y="1022492"/>
                </a:lnTo>
                <a:lnTo>
                  <a:pt x="0" y="102249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155322" y="7448736"/>
            <a:ext cx="5232575" cy="1729850"/>
          </a:xfrm>
          <a:custGeom>
            <a:avLst/>
            <a:gdLst/>
            <a:ahLst/>
            <a:cxnLst/>
            <a:rect r="r" b="b" t="t" l="l"/>
            <a:pathLst>
              <a:path h="1729850" w="5232575">
                <a:moveTo>
                  <a:pt x="0" y="0"/>
                </a:moveTo>
                <a:lnTo>
                  <a:pt x="5232575" y="0"/>
                </a:lnTo>
                <a:lnTo>
                  <a:pt x="5232575" y="1729850"/>
                </a:lnTo>
                <a:lnTo>
                  <a:pt x="0" y="172985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5591" t="0" r="-4604" b="-1193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31788" y="1684609"/>
            <a:ext cx="2600166" cy="730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0"/>
              </a:lnSpc>
              <a:spcBef>
                <a:spcPct val="0"/>
              </a:spcBef>
            </a:pPr>
            <a:r>
              <a:rPr lang="en-US" sz="38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E</a:t>
            </a:r>
            <a:r>
              <a:rPr lang="en-US" sz="38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xpanding: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31788" y="4290906"/>
            <a:ext cx="6026348" cy="69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2"/>
              </a:lnSpc>
              <a:spcBef>
                <a:spcPct val="0"/>
              </a:spcBef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We</a:t>
            </a: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 express this in matrix form: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78433" y="6346121"/>
            <a:ext cx="7496056" cy="69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2"/>
              </a:lnSpc>
              <a:spcBef>
                <a:spcPct val="0"/>
              </a:spcBef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where M is the second moment matrix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10510" y="2656542"/>
            <a:ext cx="15010185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The second moment matrix M plays a crucial role in detecting cor</a:t>
            </a: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ners by analyzing intensity variations in an image.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781050"/>
            <a:ext cx="16075340" cy="1675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59"/>
              </a:lnSpc>
            </a:pPr>
            <a:r>
              <a:rPr lang="en-US" sz="9399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How the second moment matrix detects the corner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279815">
            <a:off x="16479612" y="1697"/>
            <a:ext cx="3616776" cy="7883980"/>
          </a:xfrm>
          <a:custGeom>
            <a:avLst/>
            <a:gdLst/>
            <a:ahLst/>
            <a:cxnLst/>
            <a:rect r="r" b="b" t="t" l="l"/>
            <a:pathLst>
              <a:path h="7883980" w="3616776">
                <a:moveTo>
                  <a:pt x="0" y="0"/>
                </a:moveTo>
                <a:lnTo>
                  <a:pt x="3616776" y="0"/>
                </a:lnTo>
                <a:lnTo>
                  <a:pt x="3616776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368370">
            <a:off x="-636901" y="4079291"/>
            <a:ext cx="2689927" cy="1649410"/>
          </a:xfrm>
          <a:custGeom>
            <a:avLst/>
            <a:gdLst/>
            <a:ahLst/>
            <a:cxnLst/>
            <a:rect r="r" b="b" t="t" l="l"/>
            <a:pathLst>
              <a:path h="1649410" w="2689927">
                <a:moveTo>
                  <a:pt x="0" y="0"/>
                </a:moveTo>
                <a:lnTo>
                  <a:pt x="2689928" y="0"/>
                </a:lnTo>
                <a:lnTo>
                  <a:pt x="2689928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7474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8309932">
            <a:off x="7582" y="6646127"/>
            <a:ext cx="2450438" cy="4185866"/>
          </a:xfrm>
          <a:custGeom>
            <a:avLst/>
            <a:gdLst/>
            <a:ahLst/>
            <a:cxnLst/>
            <a:rect r="r" b="b" t="t" l="l"/>
            <a:pathLst>
              <a:path h="4185866" w="2450438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000625"/>
            <a:ext cx="17017041" cy="6087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6575" indent="-413288" lvl="1">
              <a:lnSpc>
                <a:spcPts val="6087"/>
              </a:lnSpc>
              <a:spcBef>
                <a:spcPct val="0"/>
              </a:spcBef>
              <a:buFont typeface="Arial"/>
              <a:buChar char="•"/>
            </a:pPr>
            <a:r>
              <a:rPr lang="en-US" sz="3828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In vertical edges, Iy=0 because pixel intensity does not change along the vertical directi</a:t>
            </a:r>
            <a:r>
              <a:rPr lang="en-US" sz="3828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on.</a:t>
            </a:r>
          </a:p>
          <a:p>
            <a:pPr algn="l" marL="826575" indent="-413288" lvl="1">
              <a:lnSpc>
                <a:spcPts val="6087"/>
              </a:lnSpc>
              <a:spcBef>
                <a:spcPct val="0"/>
              </a:spcBef>
              <a:buFont typeface="Arial"/>
              <a:buChar char="•"/>
            </a:pPr>
            <a:r>
              <a:rPr lang="en-US" sz="3828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In horizontal edges, Ix=0 because intensity remains constant along the horizontal direction.</a:t>
            </a:r>
          </a:p>
          <a:p>
            <a:pPr algn="l" marL="785398" indent="-392699" lvl="1">
              <a:lnSpc>
                <a:spcPts val="5784"/>
              </a:lnSpc>
              <a:spcBef>
                <a:spcPct val="0"/>
              </a:spcBef>
              <a:buFont typeface="Arial"/>
              <a:buChar char="•"/>
            </a:pPr>
            <a:r>
              <a:rPr lang="en-US" sz="3637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In flat regions, both Ix and Iy are zero, meaning no intensity variation.</a:t>
            </a:r>
          </a:p>
          <a:p>
            <a:pPr algn="l">
              <a:lnSpc>
                <a:spcPts val="6087"/>
              </a:lnSpc>
              <a:spcBef>
                <a:spcPct val="0"/>
              </a:spcBef>
            </a:pPr>
            <a:r>
              <a:rPr lang="en-US" sz="3828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Since IxIy=0 in these cases, the matrix M becomes diagonal, meaning the non-diagonal elements vanish.</a:t>
            </a:r>
          </a:p>
          <a:p>
            <a:pPr algn="ctr">
              <a:lnSpc>
                <a:spcPts val="6087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745470" y="3943687"/>
            <a:ext cx="3597810" cy="1189409"/>
          </a:xfrm>
          <a:custGeom>
            <a:avLst/>
            <a:gdLst/>
            <a:ahLst/>
            <a:cxnLst/>
            <a:rect r="r" b="b" t="t" l="l"/>
            <a:pathLst>
              <a:path h="1189409" w="3597810">
                <a:moveTo>
                  <a:pt x="0" y="0"/>
                </a:moveTo>
                <a:lnTo>
                  <a:pt x="3597811" y="0"/>
                </a:lnTo>
                <a:lnTo>
                  <a:pt x="3597811" y="1189409"/>
                </a:lnTo>
                <a:lnTo>
                  <a:pt x="0" y="11894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89000"/>
            </a:blip>
            <a:stretch>
              <a:fillRect l="-5591" t="0" r="-4604" b="-11939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8063" y="1305082"/>
            <a:ext cx="15010185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The matrix M can be diago</a:t>
            </a: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nalized as: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279815">
            <a:off x="16479612" y="1697"/>
            <a:ext cx="3616776" cy="7883980"/>
          </a:xfrm>
          <a:custGeom>
            <a:avLst/>
            <a:gdLst/>
            <a:ahLst/>
            <a:cxnLst/>
            <a:rect r="r" b="b" t="t" l="l"/>
            <a:pathLst>
              <a:path h="7883980" w="3616776">
                <a:moveTo>
                  <a:pt x="0" y="0"/>
                </a:moveTo>
                <a:lnTo>
                  <a:pt x="3616776" y="0"/>
                </a:lnTo>
                <a:lnTo>
                  <a:pt x="3616776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368370">
            <a:off x="-636901" y="4079291"/>
            <a:ext cx="2689927" cy="1649410"/>
          </a:xfrm>
          <a:custGeom>
            <a:avLst/>
            <a:gdLst/>
            <a:ahLst/>
            <a:cxnLst/>
            <a:rect r="r" b="b" t="t" l="l"/>
            <a:pathLst>
              <a:path h="1649410" w="2689927">
                <a:moveTo>
                  <a:pt x="0" y="0"/>
                </a:moveTo>
                <a:lnTo>
                  <a:pt x="2689928" y="0"/>
                </a:lnTo>
                <a:lnTo>
                  <a:pt x="2689928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7474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8309932">
            <a:off x="7582" y="6646127"/>
            <a:ext cx="2450438" cy="4185866"/>
          </a:xfrm>
          <a:custGeom>
            <a:avLst/>
            <a:gdLst/>
            <a:ahLst/>
            <a:cxnLst/>
            <a:rect r="r" b="b" t="t" l="l"/>
            <a:pathLst>
              <a:path h="4185866" w="2450438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52094" y="2630328"/>
            <a:ext cx="3004121" cy="1313359"/>
          </a:xfrm>
          <a:custGeom>
            <a:avLst/>
            <a:gdLst/>
            <a:ahLst/>
            <a:cxnLst/>
            <a:rect r="r" b="b" t="t" l="l"/>
            <a:pathLst>
              <a:path h="1313359" w="3004121">
                <a:moveTo>
                  <a:pt x="0" y="0"/>
                </a:moveTo>
                <a:lnTo>
                  <a:pt x="3004121" y="0"/>
                </a:lnTo>
                <a:lnTo>
                  <a:pt x="3004121" y="1313359"/>
                </a:lnTo>
                <a:lnTo>
                  <a:pt x="0" y="13133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91000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08063" y="4505662"/>
            <a:ext cx="17461000" cy="2921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2"/>
              </a:lnSpc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where:</a:t>
            </a:r>
          </a:p>
          <a:p>
            <a:pPr algn="l" marL="798826" indent="-399413" lvl="1">
              <a:lnSpc>
                <a:spcPts val="5882"/>
              </a:lnSpc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λ1 and λ2 are the eigenvalues of M.</a:t>
            </a:r>
          </a:p>
          <a:p>
            <a:pPr algn="l" marL="798826" indent="-399413" lvl="1">
              <a:lnSpc>
                <a:spcPts val="5882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The eigenvalues rep</a:t>
            </a: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resent the strength of intensity variations in different directions.</a:t>
            </a:r>
          </a:p>
          <a:p>
            <a:pPr algn="l" marL="798826" indent="-399413" lvl="1">
              <a:lnSpc>
                <a:spcPts val="5882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</a:t>
            </a: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he eigenvectors</a:t>
            </a: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 define the principal directions of intensity change.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89644"/>
            <a:ext cx="12178857" cy="866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4899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APPROACH FOR CORNER DETECTION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12176714" y="-1555083"/>
            <a:ext cx="7015142" cy="5679421"/>
            <a:chOff x="0" y="0"/>
            <a:chExt cx="9353523" cy="75725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819446" cy="6856847"/>
            </a:xfrm>
            <a:custGeom>
              <a:avLst/>
              <a:gdLst/>
              <a:ahLst/>
              <a:cxnLst/>
              <a:rect r="r" b="b" t="t" l="l"/>
              <a:pathLst>
                <a:path h="6856847" w="6819446">
                  <a:moveTo>
                    <a:pt x="0" y="0"/>
                  </a:moveTo>
                  <a:lnTo>
                    <a:pt x="6819446" y="0"/>
                  </a:lnTo>
                  <a:lnTo>
                    <a:pt x="6819446" y="6856847"/>
                  </a:lnTo>
                  <a:lnTo>
                    <a:pt x="0" y="685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true" rot="0">
              <a:off x="1776098" y="1991407"/>
              <a:ext cx="3267251" cy="5581154"/>
            </a:xfrm>
            <a:custGeom>
              <a:avLst/>
              <a:gdLst/>
              <a:ahLst/>
              <a:cxnLst/>
              <a:rect r="r" b="b" t="t" l="l"/>
              <a:pathLst>
                <a:path h="5581154" w="3267251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5474250" y="2308489"/>
              <a:ext cx="3879273" cy="1911423"/>
            </a:xfrm>
            <a:custGeom>
              <a:avLst/>
              <a:gdLst/>
              <a:ahLst/>
              <a:cxnLst/>
              <a:rect r="r" b="b" t="t" l="l"/>
              <a:pathLst>
                <a:path h="1911423" w="3879273">
                  <a:moveTo>
                    <a:pt x="0" y="0"/>
                  </a:moveTo>
                  <a:lnTo>
                    <a:pt x="3879273" y="0"/>
                  </a:lnTo>
                  <a:lnTo>
                    <a:pt x="3879273" y="1911424"/>
                  </a:lnTo>
                  <a:lnTo>
                    <a:pt x="0" y="19114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true" flipV="false" rot="2400000">
            <a:off x="-779688" y="-1339812"/>
            <a:ext cx="3616776" cy="7883980"/>
          </a:xfrm>
          <a:custGeom>
            <a:avLst/>
            <a:gdLst/>
            <a:ahLst/>
            <a:cxnLst/>
            <a:rect r="r" b="b" t="t" l="l"/>
            <a:pathLst>
              <a:path h="7883980" w="3616776">
                <a:moveTo>
                  <a:pt x="3616776" y="0"/>
                </a:moveTo>
                <a:lnTo>
                  <a:pt x="0" y="0"/>
                </a:lnTo>
                <a:lnTo>
                  <a:pt x="0" y="7883980"/>
                </a:lnTo>
                <a:lnTo>
                  <a:pt x="3616776" y="7883980"/>
                </a:lnTo>
                <a:lnTo>
                  <a:pt x="3616776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36006" y="2085208"/>
            <a:ext cx="5984428" cy="3796475"/>
          </a:xfrm>
          <a:custGeom>
            <a:avLst/>
            <a:gdLst/>
            <a:ahLst/>
            <a:cxnLst/>
            <a:rect r="r" b="b" t="t" l="l"/>
            <a:pathLst>
              <a:path h="3796475" w="5984428">
                <a:moveTo>
                  <a:pt x="0" y="0"/>
                </a:moveTo>
                <a:lnTo>
                  <a:pt x="5984427" y="0"/>
                </a:lnTo>
                <a:lnTo>
                  <a:pt x="5984427" y="3796475"/>
                </a:lnTo>
                <a:lnTo>
                  <a:pt x="0" y="37964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83000"/>
            </a:blip>
            <a:stretch>
              <a:fillRect l="0" t="-146" r="0" b="-146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0" y="6022476"/>
            <a:ext cx="18288000" cy="3664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6" indent="-399413" lvl="1">
              <a:lnSpc>
                <a:spcPts val="5882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If b</a:t>
            </a: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oth eigenvalues are large, the pixel is a corner (strong variation in multiple directions).</a:t>
            </a:r>
          </a:p>
          <a:p>
            <a:pPr algn="l" marL="798826" indent="-399413" lvl="1">
              <a:lnSpc>
                <a:spcPts val="5882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If one eigenvalue is large and the other is small, the pixel is an edge (variation in only one direction).</a:t>
            </a:r>
          </a:p>
          <a:p>
            <a:pPr algn="l" marL="798826" indent="-399413" lvl="1">
              <a:lnSpc>
                <a:spcPts val="5882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If both eigenvalues are small, the pixel is in a flat region (no significant variation)</a:t>
            </a:r>
          </a:p>
          <a:p>
            <a:pPr algn="l">
              <a:lnSpc>
                <a:spcPts val="588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50451" y="1160802"/>
            <a:ext cx="9826263" cy="866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4899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CORNER  RESPONSE FUNCTION</a:t>
            </a:r>
          </a:p>
        </p:txBody>
      </p:sp>
      <p:sp>
        <p:nvSpPr>
          <p:cNvPr name="Freeform 3" id="3"/>
          <p:cNvSpPr/>
          <p:nvPr/>
        </p:nvSpPr>
        <p:spPr>
          <a:xfrm flipH="false" flipV="true" rot="-10800000">
            <a:off x="15409345" y="-1555083"/>
            <a:ext cx="2450438" cy="4185866"/>
          </a:xfrm>
          <a:custGeom>
            <a:avLst/>
            <a:gdLst/>
            <a:ahLst/>
            <a:cxnLst/>
            <a:rect r="r" b="b" t="t" l="l"/>
            <a:pathLst>
              <a:path h="4185866" w="2450438">
                <a:moveTo>
                  <a:pt x="0" y="4185865"/>
                </a:moveTo>
                <a:lnTo>
                  <a:pt x="2450438" y="4185865"/>
                </a:lnTo>
                <a:lnTo>
                  <a:pt x="2450438" y="0"/>
                </a:lnTo>
                <a:lnTo>
                  <a:pt x="0" y="0"/>
                </a:lnTo>
                <a:lnTo>
                  <a:pt x="0" y="418586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4118972" y="1885394"/>
            <a:ext cx="2909455" cy="1433568"/>
          </a:xfrm>
          <a:custGeom>
            <a:avLst/>
            <a:gdLst/>
            <a:ahLst/>
            <a:cxnLst/>
            <a:rect r="r" b="b" t="t" l="l"/>
            <a:pathLst>
              <a:path h="1433568" w="2909455">
                <a:moveTo>
                  <a:pt x="0" y="0"/>
                </a:moveTo>
                <a:lnTo>
                  <a:pt x="2909454" y="0"/>
                </a:lnTo>
                <a:lnTo>
                  <a:pt x="2909454" y="1433568"/>
                </a:lnTo>
                <a:lnTo>
                  <a:pt x="0" y="1433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2400000">
            <a:off x="-779688" y="-1339812"/>
            <a:ext cx="3616776" cy="7883980"/>
          </a:xfrm>
          <a:custGeom>
            <a:avLst/>
            <a:gdLst/>
            <a:ahLst/>
            <a:cxnLst/>
            <a:rect r="r" b="b" t="t" l="l"/>
            <a:pathLst>
              <a:path h="7883980" w="3616776">
                <a:moveTo>
                  <a:pt x="3616776" y="0"/>
                </a:moveTo>
                <a:lnTo>
                  <a:pt x="0" y="0"/>
                </a:lnTo>
                <a:lnTo>
                  <a:pt x="0" y="7883980"/>
                </a:lnTo>
                <a:lnTo>
                  <a:pt x="3616776" y="7883980"/>
                </a:lnTo>
                <a:lnTo>
                  <a:pt x="3616776" y="0"/>
                </a:lnTo>
                <a:close/>
              </a:path>
            </a:pathLst>
          </a:custGeom>
          <a:blipFill>
            <a:blip r:embed="rId6">
              <a:alphaModFix amt="7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525480" y="3021986"/>
            <a:ext cx="9103292" cy="1102352"/>
          </a:xfrm>
          <a:custGeom>
            <a:avLst/>
            <a:gdLst/>
            <a:ahLst/>
            <a:cxnLst/>
            <a:rect r="r" b="b" t="t" l="l"/>
            <a:pathLst>
              <a:path h="1102352" w="9103292">
                <a:moveTo>
                  <a:pt x="0" y="0"/>
                </a:moveTo>
                <a:lnTo>
                  <a:pt x="9103292" y="0"/>
                </a:lnTo>
                <a:lnTo>
                  <a:pt x="9103292" y="1102351"/>
                </a:lnTo>
                <a:lnTo>
                  <a:pt x="0" y="11023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04123" y="5475361"/>
            <a:ext cx="13205222" cy="2921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6" indent="-399413" lvl="1">
              <a:lnSpc>
                <a:spcPts val="5882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C</a:t>
            </a: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orner: R&gt;&gt;0 → Strong variation in multiple directions.</a:t>
            </a:r>
          </a:p>
          <a:p>
            <a:pPr algn="l" marL="798826" indent="-399413" lvl="1">
              <a:lnSpc>
                <a:spcPts val="5882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Ed</a:t>
            </a: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ge: R≈0 but negative → Variation in only one direction.</a:t>
            </a:r>
          </a:p>
          <a:p>
            <a:pPr algn="l" marL="798826" indent="-399413" lvl="1">
              <a:lnSpc>
                <a:spcPts val="5882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Fla</a:t>
            </a: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 Region: R≈0 approx 0 and small → No significant variation.</a:t>
            </a:r>
          </a:p>
          <a:p>
            <a:pPr algn="l">
              <a:lnSpc>
                <a:spcPts val="588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508565"/>
            <a:ext cx="15891513" cy="194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The</a:t>
            </a: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 basic ideas of detecting corners remain the same as the Harris detector, </a:t>
            </a: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the Hessian detector makes use of the Hessian matrix and determinant, instead of second-moment matrix M and corner response function R, respectively.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279815">
            <a:off x="16479612" y="1697"/>
            <a:ext cx="3616776" cy="7883980"/>
          </a:xfrm>
          <a:custGeom>
            <a:avLst/>
            <a:gdLst/>
            <a:ahLst/>
            <a:cxnLst/>
            <a:rect r="r" b="b" t="t" l="l"/>
            <a:pathLst>
              <a:path h="7883980" w="3616776">
                <a:moveTo>
                  <a:pt x="0" y="0"/>
                </a:moveTo>
                <a:lnTo>
                  <a:pt x="3616776" y="0"/>
                </a:lnTo>
                <a:lnTo>
                  <a:pt x="3616776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368370">
            <a:off x="-636901" y="4079291"/>
            <a:ext cx="2689927" cy="1649410"/>
          </a:xfrm>
          <a:custGeom>
            <a:avLst/>
            <a:gdLst/>
            <a:ahLst/>
            <a:cxnLst/>
            <a:rect r="r" b="b" t="t" l="l"/>
            <a:pathLst>
              <a:path h="1649410" w="2689927">
                <a:moveTo>
                  <a:pt x="0" y="0"/>
                </a:moveTo>
                <a:lnTo>
                  <a:pt x="2689928" y="0"/>
                </a:lnTo>
                <a:lnTo>
                  <a:pt x="2689928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7474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8309932">
            <a:off x="7582" y="6646127"/>
            <a:ext cx="2450438" cy="4185866"/>
          </a:xfrm>
          <a:custGeom>
            <a:avLst/>
            <a:gdLst/>
            <a:ahLst/>
            <a:cxnLst/>
            <a:rect r="r" b="b" t="t" l="l"/>
            <a:pathLst>
              <a:path h="4185866" w="2450438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116564" y="5972695"/>
            <a:ext cx="2857893" cy="1545003"/>
          </a:xfrm>
          <a:custGeom>
            <a:avLst/>
            <a:gdLst/>
            <a:ahLst/>
            <a:cxnLst/>
            <a:rect r="r" b="b" t="t" l="l"/>
            <a:pathLst>
              <a:path h="1545003" w="2857893">
                <a:moveTo>
                  <a:pt x="0" y="0"/>
                </a:moveTo>
                <a:lnTo>
                  <a:pt x="2857892" y="0"/>
                </a:lnTo>
                <a:lnTo>
                  <a:pt x="2857892" y="1545002"/>
                </a:lnTo>
                <a:lnTo>
                  <a:pt x="0" y="15450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89000"/>
            </a:blip>
            <a:stretch>
              <a:fillRect l="-22501" t="-16704" r="-9016" b="-2509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03400" y="7747127"/>
            <a:ext cx="6940758" cy="1281743"/>
          </a:xfrm>
          <a:custGeom>
            <a:avLst/>
            <a:gdLst/>
            <a:ahLst/>
            <a:cxnLst/>
            <a:rect r="r" b="b" t="t" l="l"/>
            <a:pathLst>
              <a:path h="1281743" w="6940758">
                <a:moveTo>
                  <a:pt x="0" y="0"/>
                </a:moveTo>
                <a:lnTo>
                  <a:pt x="6940758" y="0"/>
                </a:lnTo>
                <a:lnTo>
                  <a:pt x="6940758" y="1281743"/>
                </a:lnTo>
                <a:lnTo>
                  <a:pt x="0" y="128174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67000"/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45982" y="1110538"/>
            <a:ext cx="10456597" cy="1435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HESSIAN  DETECTOR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65146" y="9124950"/>
            <a:ext cx="11818620" cy="69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2"/>
              </a:lnSpc>
              <a:spcBef>
                <a:spcPct val="0"/>
              </a:spcBef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The ent</a:t>
            </a: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ries in the Hessian matrix are the second derivatives.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41647" y="3508565"/>
            <a:ext cx="15010185" cy="5230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6" indent="-399413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The second moment matrix M is symmetric, meaning it satisfies:</a:t>
            </a:r>
          </a:p>
          <a:p>
            <a:pPr algn="l">
              <a:lnSpc>
                <a:spcPts val="5179"/>
              </a:lnSpc>
            </a:pPr>
          </a:p>
          <a:p>
            <a:pPr algn="l">
              <a:lnSpc>
                <a:spcPts val="5179"/>
              </a:lnSpc>
            </a:pPr>
          </a:p>
          <a:p>
            <a:pPr algn="l" marL="798826" indent="-399413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A symmetric matrix can always be orthogonally diagonalized, meaning we can rotate the coordi</a:t>
            </a: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nate system to align with the principal directions of intensity change.</a:t>
            </a:r>
          </a:p>
          <a:p>
            <a:pPr algn="l" marL="798826" indent="-399413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This allows M to detect corners regardless of their orientation.</a:t>
            </a:r>
          </a:p>
          <a:p>
            <a:pPr algn="l">
              <a:lnSpc>
                <a:spcPts val="517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1279815">
            <a:off x="16479612" y="1697"/>
            <a:ext cx="3616776" cy="7883980"/>
          </a:xfrm>
          <a:custGeom>
            <a:avLst/>
            <a:gdLst/>
            <a:ahLst/>
            <a:cxnLst/>
            <a:rect r="r" b="b" t="t" l="l"/>
            <a:pathLst>
              <a:path h="7883980" w="3616776">
                <a:moveTo>
                  <a:pt x="0" y="0"/>
                </a:moveTo>
                <a:lnTo>
                  <a:pt x="3616776" y="0"/>
                </a:lnTo>
                <a:lnTo>
                  <a:pt x="3616776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368370">
            <a:off x="-636901" y="4079291"/>
            <a:ext cx="2689927" cy="1649410"/>
          </a:xfrm>
          <a:custGeom>
            <a:avLst/>
            <a:gdLst/>
            <a:ahLst/>
            <a:cxnLst/>
            <a:rect r="r" b="b" t="t" l="l"/>
            <a:pathLst>
              <a:path h="1649410" w="2689927">
                <a:moveTo>
                  <a:pt x="0" y="0"/>
                </a:moveTo>
                <a:lnTo>
                  <a:pt x="2689928" y="0"/>
                </a:lnTo>
                <a:lnTo>
                  <a:pt x="2689928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7474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8309932">
            <a:off x="7582" y="6646127"/>
            <a:ext cx="2450438" cy="4185866"/>
          </a:xfrm>
          <a:custGeom>
            <a:avLst/>
            <a:gdLst/>
            <a:ahLst/>
            <a:cxnLst/>
            <a:rect r="r" b="b" t="t" l="l"/>
            <a:pathLst>
              <a:path h="4185866" w="2450438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38983" y="4433212"/>
            <a:ext cx="1890922" cy="710288"/>
          </a:xfrm>
          <a:custGeom>
            <a:avLst/>
            <a:gdLst/>
            <a:ahLst/>
            <a:cxnLst/>
            <a:rect r="r" b="b" t="t" l="l"/>
            <a:pathLst>
              <a:path h="710288" w="1890922">
                <a:moveTo>
                  <a:pt x="0" y="0"/>
                </a:moveTo>
                <a:lnTo>
                  <a:pt x="1890922" y="0"/>
                </a:lnTo>
                <a:lnTo>
                  <a:pt x="1890922" y="710288"/>
                </a:lnTo>
                <a:lnTo>
                  <a:pt x="0" y="7102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966" t="-24002" r="-14753" b="-3997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38908" y="1410232"/>
            <a:ext cx="6473474" cy="1675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59"/>
              </a:lnSpc>
            </a:pPr>
            <a:r>
              <a:rPr lang="en-US" sz="9399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Rotation Invarient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93491" y="3877012"/>
            <a:ext cx="15010185" cy="457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6" indent="-399413" lvl="1">
              <a:lnSpc>
                <a:spcPts val="5179"/>
              </a:lnSpc>
              <a:buFont typeface="Arial"/>
              <a:buChar char="•"/>
            </a:pPr>
            <a:r>
              <a:rPr lang="en-US" sz="3699" spc="-11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Once a corner gets magnified and becomes bigger than the size of the window by zooming, the Harris and Hessian can no longer detect the cor</a:t>
            </a:r>
            <a:r>
              <a:rPr lang="en-US" sz="3699" spc="-11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ner. It is because what the detectors perceive through the window is not a corner anymore but an edge due to the scale change.</a:t>
            </a:r>
          </a:p>
          <a:p>
            <a:pPr algn="l" marL="798826" indent="-399413" lvl="1">
              <a:lnSpc>
                <a:spcPts val="5179"/>
              </a:lnSpc>
              <a:buFont typeface="Arial"/>
              <a:buChar char="•"/>
            </a:pPr>
            <a:r>
              <a:rPr lang="en-US" sz="3699" spc="-11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In order to overcome t</a:t>
            </a:r>
            <a:r>
              <a:rPr lang="en-US" sz="3699" spc="-11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his limitation, a number of researches have been performed to create scale-invariant feature detectors.</a:t>
            </a:r>
          </a:p>
          <a:p>
            <a:pPr algn="l">
              <a:lnSpc>
                <a:spcPts val="517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1279815">
            <a:off x="16479612" y="1697"/>
            <a:ext cx="3616776" cy="7883980"/>
          </a:xfrm>
          <a:custGeom>
            <a:avLst/>
            <a:gdLst/>
            <a:ahLst/>
            <a:cxnLst/>
            <a:rect r="r" b="b" t="t" l="l"/>
            <a:pathLst>
              <a:path h="7883980" w="3616776">
                <a:moveTo>
                  <a:pt x="0" y="0"/>
                </a:moveTo>
                <a:lnTo>
                  <a:pt x="3616776" y="0"/>
                </a:lnTo>
                <a:lnTo>
                  <a:pt x="3616776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368370">
            <a:off x="-636901" y="4079291"/>
            <a:ext cx="2689927" cy="1649410"/>
          </a:xfrm>
          <a:custGeom>
            <a:avLst/>
            <a:gdLst/>
            <a:ahLst/>
            <a:cxnLst/>
            <a:rect r="r" b="b" t="t" l="l"/>
            <a:pathLst>
              <a:path h="1649410" w="2689927">
                <a:moveTo>
                  <a:pt x="0" y="0"/>
                </a:moveTo>
                <a:lnTo>
                  <a:pt x="2689928" y="0"/>
                </a:lnTo>
                <a:lnTo>
                  <a:pt x="2689928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7474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8309932">
            <a:off x="7582" y="6646127"/>
            <a:ext cx="2450438" cy="4185866"/>
          </a:xfrm>
          <a:custGeom>
            <a:avLst/>
            <a:gdLst/>
            <a:ahLst/>
            <a:cxnLst/>
            <a:rect r="r" b="b" t="t" l="l"/>
            <a:pathLst>
              <a:path h="4185866" w="2450438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38908" y="1410232"/>
            <a:ext cx="7950684" cy="1675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59"/>
              </a:lnSpc>
            </a:pPr>
            <a:r>
              <a:rPr lang="en-US" sz="9399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Not a scale Invarient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29613" y="4196849"/>
            <a:ext cx="16230600" cy="2346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9"/>
              </a:lnSpc>
            </a:pPr>
            <a:r>
              <a:rPr lang="en-US" sz="6599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WHAT  IS THE NEED TO DETECT A CORNER?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12176714" y="-1555083"/>
            <a:ext cx="7015142" cy="5679421"/>
            <a:chOff x="0" y="0"/>
            <a:chExt cx="9353523" cy="75725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819446" cy="6856847"/>
            </a:xfrm>
            <a:custGeom>
              <a:avLst/>
              <a:gdLst/>
              <a:ahLst/>
              <a:cxnLst/>
              <a:rect r="r" b="b" t="t" l="l"/>
              <a:pathLst>
                <a:path h="6856847" w="6819446">
                  <a:moveTo>
                    <a:pt x="0" y="0"/>
                  </a:moveTo>
                  <a:lnTo>
                    <a:pt x="6819446" y="0"/>
                  </a:lnTo>
                  <a:lnTo>
                    <a:pt x="6819446" y="6856847"/>
                  </a:lnTo>
                  <a:lnTo>
                    <a:pt x="0" y="685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true" rot="0">
              <a:off x="1776098" y="1991407"/>
              <a:ext cx="3267251" cy="5581154"/>
            </a:xfrm>
            <a:custGeom>
              <a:avLst/>
              <a:gdLst/>
              <a:ahLst/>
              <a:cxnLst/>
              <a:rect r="r" b="b" t="t" l="l"/>
              <a:pathLst>
                <a:path h="5581154" w="3267251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5474250" y="2308489"/>
              <a:ext cx="3879273" cy="1911423"/>
            </a:xfrm>
            <a:custGeom>
              <a:avLst/>
              <a:gdLst/>
              <a:ahLst/>
              <a:cxnLst/>
              <a:rect r="r" b="b" t="t" l="l"/>
              <a:pathLst>
                <a:path h="1911423" w="3879273">
                  <a:moveTo>
                    <a:pt x="0" y="0"/>
                  </a:moveTo>
                  <a:lnTo>
                    <a:pt x="3879273" y="0"/>
                  </a:lnTo>
                  <a:lnTo>
                    <a:pt x="3879273" y="1911424"/>
                  </a:lnTo>
                  <a:lnTo>
                    <a:pt x="0" y="19114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true" flipV="false" rot="0">
            <a:off x="0" y="5143500"/>
            <a:ext cx="3616776" cy="7883980"/>
          </a:xfrm>
          <a:custGeom>
            <a:avLst/>
            <a:gdLst/>
            <a:ahLst/>
            <a:cxnLst/>
            <a:rect r="r" b="b" t="t" l="l"/>
            <a:pathLst>
              <a:path h="7883980" w="3616776">
                <a:moveTo>
                  <a:pt x="3616776" y="0"/>
                </a:moveTo>
                <a:lnTo>
                  <a:pt x="0" y="0"/>
                </a:lnTo>
                <a:lnTo>
                  <a:pt x="0" y="7883980"/>
                </a:lnTo>
                <a:lnTo>
                  <a:pt x="3616776" y="7883980"/>
                </a:lnTo>
                <a:lnTo>
                  <a:pt x="3616776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79815">
            <a:off x="16479612" y="1697"/>
            <a:ext cx="3616776" cy="7883980"/>
          </a:xfrm>
          <a:custGeom>
            <a:avLst/>
            <a:gdLst/>
            <a:ahLst/>
            <a:cxnLst/>
            <a:rect r="r" b="b" t="t" l="l"/>
            <a:pathLst>
              <a:path h="7883980" w="3616776">
                <a:moveTo>
                  <a:pt x="0" y="0"/>
                </a:moveTo>
                <a:lnTo>
                  <a:pt x="3616776" y="0"/>
                </a:lnTo>
                <a:lnTo>
                  <a:pt x="3616776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368370">
            <a:off x="-636901" y="4079291"/>
            <a:ext cx="2689927" cy="1649410"/>
          </a:xfrm>
          <a:custGeom>
            <a:avLst/>
            <a:gdLst/>
            <a:ahLst/>
            <a:cxnLst/>
            <a:rect r="r" b="b" t="t" l="l"/>
            <a:pathLst>
              <a:path h="1649410" w="2689927">
                <a:moveTo>
                  <a:pt x="0" y="0"/>
                </a:moveTo>
                <a:lnTo>
                  <a:pt x="2689928" y="0"/>
                </a:lnTo>
                <a:lnTo>
                  <a:pt x="2689928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7474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8309932">
            <a:off x="7582" y="6646127"/>
            <a:ext cx="2450438" cy="4185866"/>
          </a:xfrm>
          <a:custGeom>
            <a:avLst/>
            <a:gdLst/>
            <a:ahLst/>
            <a:cxnLst/>
            <a:rect r="r" b="b" t="t" l="l"/>
            <a:pathLst>
              <a:path h="4185866" w="2450438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84818" y="3696037"/>
            <a:ext cx="7950684" cy="1675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59"/>
              </a:lnSpc>
            </a:pPr>
            <a:r>
              <a:rPr lang="en-US" sz="9399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THANK   YOU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735502" y="7639652"/>
            <a:ext cx="3782232" cy="1105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60"/>
              </a:lnSpc>
              <a:spcBef>
                <a:spcPct val="0"/>
              </a:spcBef>
            </a:pPr>
            <a:r>
              <a:rPr lang="en-US" sz="6257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2023510044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165437"/>
            <a:ext cx="12178857" cy="866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4899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APPROACH FOR IMAGE MATCHING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16776" y="3425279"/>
            <a:ext cx="12441987" cy="599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4"/>
              </a:lnSpc>
            </a:pPr>
            <a:r>
              <a:rPr lang="en-US" sz="3699" spc="-11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(1)Find distinctive key points from given images.</a:t>
            </a:r>
          </a:p>
          <a:p>
            <a:pPr algn="l">
              <a:lnSpc>
                <a:spcPts val="6844"/>
              </a:lnSpc>
            </a:pPr>
            <a:r>
              <a:rPr lang="en-US" sz="3699" spc="-11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(2) Define a local region around each keypoint.</a:t>
            </a:r>
          </a:p>
          <a:p>
            <a:pPr algn="l">
              <a:lnSpc>
                <a:spcPts val="6844"/>
              </a:lnSpc>
            </a:pPr>
            <a:r>
              <a:rPr lang="en-US" sz="3699" spc="-11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(3) Extract and normalize the region content.</a:t>
            </a:r>
          </a:p>
          <a:p>
            <a:pPr algn="l">
              <a:lnSpc>
                <a:spcPts val="6844"/>
              </a:lnSpc>
            </a:pPr>
            <a:r>
              <a:rPr lang="en-US" sz="3699" spc="-11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(4) Compute a local descriptor for each normalized region using pixel informati</a:t>
            </a:r>
            <a:r>
              <a:rPr lang="en-US" sz="3699" spc="-11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on (i.e. gradient orientation, magnitude).</a:t>
            </a:r>
          </a:p>
          <a:p>
            <a:pPr algn="l">
              <a:lnSpc>
                <a:spcPts val="6844"/>
              </a:lnSpc>
            </a:pPr>
            <a:r>
              <a:rPr lang="en-US" sz="3699" spc="-11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(5) Match the local descriptors between images.</a:t>
            </a:r>
          </a:p>
          <a:p>
            <a:pPr algn="l">
              <a:lnSpc>
                <a:spcPts val="6844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-10800000">
            <a:off x="12176714" y="-1555083"/>
            <a:ext cx="7015142" cy="5679421"/>
            <a:chOff x="0" y="0"/>
            <a:chExt cx="9353523" cy="757256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819446" cy="6856847"/>
            </a:xfrm>
            <a:custGeom>
              <a:avLst/>
              <a:gdLst/>
              <a:ahLst/>
              <a:cxnLst/>
              <a:rect r="r" b="b" t="t" l="l"/>
              <a:pathLst>
                <a:path h="6856847" w="6819446">
                  <a:moveTo>
                    <a:pt x="0" y="0"/>
                  </a:moveTo>
                  <a:lnTo>
                    <a:pt x="6819446" y="0"/>
                  </a:lnTo>
                  <a:lnTo>
                    <a:pt x="6819446" y="6856847"/>
                  </a:lnTo>
                  <a:lnTo>
                    <a:pt x="0" y="685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true" rot="0">
              <a:off x="1776098" y="1991407"/>
              <a:ext cx="3267251" cy="5581154"/>
            </a:xfrm>
            <a:custGeom>
              <a:avLst/>
              <a:gdLst/>
              <a:ahLst/>
              <a:cxnLst/>
              <a:rect r="r" b="b" t="t" l="l"/>
              <a:pathLst>
                <a:path h="5581154" w="3267251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5474250" y="2308489"/>
              <a:ext cx="3879273" cy="1911423"/>
            </a:xfrm>
            <a:custGeom>
              <a:avLst/>
              <a:gdLst/>
              <a:ahLst/>
              <a:cxnLst/>
              <a:rect r="r" b="b" t="t" l="l"/>
              <a:pathLst>
                <a:path h="1911423" w="3879273">
                  <a:moveTo>
                    <a:pt x="0" y="0"/>
                  </a:moveTo>
                  <a:lnTo>
                    <a:pt x="3879273" y="0"/>
                  </a:lnTo>
                  <a:lnTo>
                    <a:pt x="3879273" y="1911424"/>
                  </a:lnTo>
                  <a:lnTo>
                    <a:pt x="0" y="19114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true" flipV="false" rot="0">
            <a:off x="0" y="5143500"/>
            <a:ext cx="3616776" cy="7883980"/>
          </a:xfrm>
          <a:custGeom>
            <a:avLst/>
            <a:gdLst/>
            <a:ahLst/>
            <a:cxnLst/>
            <a:rect r="r" b="b" t="t" l="l"/>
            <a:pathLst>
              <a:path h="7883980" w="3616776">
                <a:moveTo>
                  <a:pt x="3616776" y="0"/>
                </a:moveTo>
                <a:lnTo>
                  <a:pt x="0" y="0"/>
                </a:lnTo>
                <a:lnTo>
                  <a:pt x="0" y="7883980"/>
                </a:lnTo>
                <a:lnTo>
                  <a:pt x="3616776" y="7883980"/>
                </a:lnTo>
                <a:lnTo>
                  <a:pt x="3616776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294185"/>
            <a:ext cx="17699339" cy="5183872"/>
          </a:xfrm>
          <a:custGeom>
            <a:avLst/>
            <a:gdLst/>
            <a:ahLst/>
            <a:cxnLst/>
            <a:rect r="r" b="b" t="t" l="l"/>
            <a:pathLst>
              <a:path h="5183872" w="17699339">
                <a:moveTo>
                  <a:pt x="0" y="0"/>
                </a:moveTo>
                <a:lnTo>
                  <a:pt x="17699339" y="0"/>
                </a:lnTo>
                <a:lnTo>
                  <a:pt x="17699339" y="5183872"/>
                </a:lnTo>
                <a:lnTo>
                  <a:pt x="0" y="51838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-3964" t="-2605" r="-3964" b="-2084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5474" y="3677710"/>
            <a:ext cx="17017051" cy="588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</a:p>
          <a:p>
            <a:pPr algn="l">
              <a:lnSpc>
                <a:spcPts val="5179"/>
              </a:lnSpc>
            </a:pPr>
            <a:r>
              <a:rPr lang="en-US" sz="3699" spc="-11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The defined local feature descriptors have two requirements to meet in order to successfully do their job.</a:t>
            </a:r>
          </a:p>
          <a:p>
            <a:pPr algn="l" marL="798826" indent="-399413" lvl="1">
              <a:lnSpc>
                <a:spcPts val="5179"/>
              </a:lnSpc>
              <a:buFont typeface="Arial"/>
              <a:buChar char="•"/>
            </a:pPr>
            <a:r>
              <a:rPr lang="en-US" sz="3699" spc="-11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The descriptor should detect the same keypoint independently in both images</a:t>
            </a:r>
          </a:p>
          <a:p>
            <a:pPr algn="l" marL="798826" indent="-399413" lvl="1">
              <a:lnSpc>
                <a:spcPts val="5179"/>
              </a:lnSpc>
              <a:buFont typeface="Arial"/>
              <a:buChar char="•"/>
            </a:pPr>
            <a:r>
              <a:rPr lang="en-US" sz="3699" spc="-11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For each point from one image, the descriptor should produce a reliable feature representation to find its corresponding key point in the other image.</a:t>
            </a:r>
          </a:p>
          <a:p>
            <a:pPr algn="l">
              <a:lnSpc>
                <a:spcPts val="5179"/>
              </a:lnSpc>
            </a:pPr>
          </a:p>
          <a:p>
            <a:pPr algn="l">
              <a:lnSpc>
                <a:spcPts val="5179"/>
              </a:lnSpc>
            </a:pPr>
            <a:r>
              <a:rPr lang="en-US" sz="3699" spc="-11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If there is no keypoint pair found, then matching and stitching are impossible.</a:t>
            </a:r>
          </a:p>
          <a:p>
            <a:pPr algn="ctr">
              <a:lnSpc>
                <a:spcPts val="517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699183" y="-1162878"/>
            <a:ext cx="5114585" cy="5142635"/>
          </a:xfrm>
          <a:custGeom>
            <a:avLst/>
            <a:gdLst/>
            <a:ahLst/>
            <a:cxnLst/>
            <a:rect r="r" b="b" t="t" l="l"/>
            <a:pathLst>
              <a:path h="5142635" w="5114585">
                <a:moveTo>
                  <a:pt x="0" y="0"/>
                </a:moveTo>
                <a:lnTo>
                  <a:pt x="5114584" y="0"/>
                </a:lnTo>
                <a:lnTo>
                  <a:pt x="5114584" y="5142636"/>
                </a:lnTo>
                <a:lnTo>
                  <a:pt x="0" y="51426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367110" y="330677"/>
            <a:ext cx="2450438" cy="4185866"/>
          </a:xfrm>
          <a:custGeom>
            <a:avLst/>
            <a:gdLst/>
            <a:ahLst/>
            <a:cxnLst/>
            <a:rect r="r" b="b" t="t" l="l"/>
            <a:pathLst>
              <a:path h="4185866" w="2450438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2406504" y="568489"/>
            <a:ext cx="2909455" cy="1433568"/>
          </a:xfrm>
          <a:custGeom>
            <a:avLst/>
            <a:gdLst/>
            <a:ahLst/>
            <a:cxnLst/>
            <a:rect r="r" b="b" t="t" l="l"/>
            <a:pathLst>
              <a:path h="1433568" w="2909455">
                <a:moveTo>
                  <a:pt x="2909455" y="0"/>
                </a:moveTo>
                <a:lnTo>
                  <a:pt x="0" y="0"/>
                </a:lnTo>
                <a:lnTo>
                  <a:pt x="0" y="1433568"/>
                </a:lnTo>
                <a:lnTo>
                  <a:pt x="2909455" y="1433568"/>
                </a:lnTo>
                <a:lnTo>
                  <a:pt x="2909455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20025" y="1712410"/>
            <a:ext cx="7047950" cy="124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79815">
            <a:off x="16479612" y="1697"/>
            <a:ext cx="3616776" cy="7883980"/>
          </a:xfrm>
          <a:custGeom>
            <a:avLst/>
            <a:gdLst/>
            <a:ahLst/>
            <a:cxnLst/>
            <a:rect r="r" b="b" t="t" l="l"/>
            <a:pathLst>
              <a:path h="7883980" w="3616776">
                <a:moveTo>
                  <a:pt x="0" y="0"/>
                </a:moveTo>
                <a:lnTo>
                  <a:pt x="3616776" y="0"/>
                </a:lnTo>
                <a:lnTo>
                  <a:pt x="3616776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014169" y="6326281"/>
            <a:ext cx="6493940" cy="6529555"/>
          </a:xfrm>
          <a:custGeom>
            <a:avLst/>
            <a:gdLst/>
            <a:ahLst/>
            <a:cxnLst/>
            <a:rect r="r" b="b" t="t" l="l"/>
            <a:pathLst>
              <a:path h="6529555" w="6493940">
                <a:moveTo>
                  <a:pt x="0" y="0"/>
                </a:moveTo>
                <a:lnTo>
                  <a:pt x="6493939" y="0"/>
                </a:lnTo>
                <a:lnTo>
                  <a:pt x="6493939" y="6529555"/>
                </a:lnTo>
                <a:lnTo>
                  <a:pt x="0" y="65295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368370">
            <a:off x="-636901" y="4079291"/>
            <a:ext cx="2689927" cy="1649410"/>
          </a:xfrm>
          <a:custGeom>
            <a:avLst/>
            <a:gdLst/>
            <a:ahLst/>
            <a:cxnLst/>
            <a:rect r="r" b="b" t="t" l="l"/>
            <a:pathLst>
              <a:path h="1649410" w="2689927">
                <a:moveTo>
                  <a:pt x="0" y="0"/>
                </a:moveTo>
                <a:lnTo>
                  <a:pt x="2689928" y="0"/>
                </a:lnTo>
                <a:lnTo>
                  <a:pt x="2689928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7474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8309932">
            <a:off x="7582" y="6646127"/>
            <a:ext cx="2450438" cy="4185866"/>
          </a:xfrm>
          <a:custGeom>
            <a:avLst/>
            <a:gdLst/>
            <a:ahLst/>
            <a:cxnLst/>
            <a:rect r="r" b="b" t="t" l="l"/>
            <a:pathLst>
              <a:path h="4185866" w="2450438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66083" y="1179093"/>
            <a:ext cx="5726154" cy="5705332"/>
          </a:xfrm>
          <a:custGeom>
            <a:avLst/>
            <a:gdLst/>
            <a:ahLst/>
            <a:cxnLst/>
            <a:rect r="r" b="b" t="t" l="l"/>
            <a:pathLst>
              <a:path h="5705332" w="5726154">
                <a:moveTo>
                  <a:pt x="0" y="0"/>
                </a:moveTo>
                <a:lnTo>
                  <a:pt x="5726154" y="0"/>
                </a:lnTo>
                <a:lnTo>
                  <a:pt x="5726154" y="5705331"/>
                </a:lnTo>
                <a:lnTo>
                  <a:pt x="0" y="57053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299545" y="3327726"/>
            <a:ext cx="5059230" cy="3394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4841" indent="-312421" lvl="1">
              <a:lnSpc>
                <a:spcPts val="4051"/>
              </a:lnSpc>
              <a:buFont typeface="Arial"/>
              <a:buChar char="•"/>
            </a:pPr>
            <a:r>
              <a:rPr lang="en-US" sz="2894" spc="-8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should be repeatably detected</a:t>
            </a:r>
          </a:p>
          <a:p>
            <a:pPr algn="l" marL="624841" indent="-312421" lvl="1">
              <a:lnSpc>
                <a:spcPts val="4051"/>
              </a:lnSpc>
              <a:buFont typeface="Arial"/>
              <a:buChar char="•"/>
            </a:pPr>
            <a:r>
              <a:rPr lang="en-US" sz="2894" spc="-8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should be precisely localized</a:t>
            </a:r>
          </a:p>
          <a:p>
            <a:pPr algn="l" marL="624841" indent="-312421" lvl="1">
              <a:lnSpc>
                <a:spcPts val="4051"/>
              </a:lnSpc>
              <a:buFont typeface="Arial"/>
              <a:buChar char="•"/>
            </a:pPr>
            <a:r>
              <a:rPr lang="en-US" sz="2894" spc="-8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should contain interesting contents</a:t>
            </a:r>
          </a:p>
          <a:p>
            <a:pPr algn="l">
              <a:lnSpc>
                <a:spcPts val="7957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884806" y="1606482"/>
            <a:ext cx="3888707" cy="107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b="true" sz="3099">
                <a:solidFill>
                  <a:srgbClr val="726151"/>
                </a:solidFill>
                <a:latin typeface="Kulachat Serif Semi-Bold"/>
                <a:ea typeface="Kulachat Serif Semi-Bold"/>
                <a:cs typeface="Kulachat Serif Semi-Bold"/>
                <a:sym typeface="Kulachat Serif Semi-Bold"/>
              </a:rPr>
              <a:t>Properties of key points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800000">
            <a:off x="15918196" y="5143500"/>
            <a:ext cx="3616776" cy="7883980"/>
          </a:xfrm>
          <a:custGeom>
            <a:avLst/>
            <a:gdLst/>
            <a:ahLst/>
            <a:cxnLst/>
            <a:rect r="r" b="b" t="t" l="l"/>
            <a:pathLst>
              <a:path h="7883980" w="3616776">
                <a:moveTo>
                  <a:pt x="0" y="0"/>
                </a:moveTo>
                <a:lnTo>
                  <a:pt x="3616776" y="0"/>
                </a:lnTo>
                <a:lnTo>
                  <a:pt x="3616776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39023" y="7192165"/>
            <a:ext cx="14272019" cy="2398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6"/>
              </a:lnSpc>
              <a:spcBef>
                <a:spcPct val="0"/>
              </a:spcBef>
            </a:pPr>
            <a:r>
              <a:rPr lang="en-US" sz="4066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There are some types </a:t>
            </a:r>
            <a:r>
              <a:rPr lang="en-US" sz="4066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of keypoint that include the mentioned properties, like blobs and corners. We will see the detection of corners using Hessian Corner detection Algorithm.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8022" y="3487816"/>
            <a:ext cx="15666339" cy="654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Corners are the most distinctive key points for localization in images because they exhibit significant changes in pixel gradient when shifted in any direction. In contrast:</a:t>
            </a:r>
          </a:p>
          <a:p>
            <a:pPr algn="l" marL="798826" indent="-399413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Flat regi</a:t>
            </a: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ons remain unchanged regardless of movement, making them unsuitable for key points.</a:t>
            </a:r>
          </a:p>
          <a:p>
            <a:pPr algn="l" marL="798826" indent="-399413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Edges show slight changes only when shifted along the pixel gradient, but this variation is weak.</a:t>
            </a:r>
          </a:p>
          <a:p>
            <a:pPr algn="l" marL="798826" indent="-399413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Corners, however, have strong gradient changes in all directions, making them ideal for accurate feature detection.</a:t>
            </a:r>
          </a:p>
          <a:p>
            <a:pPr algn="l">
              <a:lnSpc>
                <a:spcPts val="51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805606" y="657225"/>
            <a:ext cx="10744319" cy="2501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why corners as key point?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279815">
            <a:off x="16479612" y="1697"/>
            <a:ext cx="3616776" cy="7883980"/>
          </a:xfrm>
          <a:custGeom>
            <a:avLst/>
            <a:gdLst/>
            <a:ahLst/>
            <a:cxnLst/>
            <a:rect r="r" b="b" t="t" l="l"/>
            <a:pathLst>
              <a:path h="7883980" w="3616776">
                <a:moveTo>
                  <a:pt x="0" y="0"/>
                </a:moveTo>
                <a:lnTo>
                  <a:pt x="3616776" y="0"/>
                </a:lnTo>
                <a:lnTo>
                  <a:pt x="3616776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368370">
            <a:off x="-636901" y="4079291"/>
            <a:ext cx="2689927" cy="1649410"/>
          </a:xfrm>
          <a:custGeom>
            <a:avLst/>
            <a:gdLst/>
            <a:ahLst/>
            <a:cxnLst/>
            <a:rect r="r" b="b" t="t" l="l"/>
            <a:pathLst>
              <a:path h="1649410" w="2689927">
                <a:moveTo>
                  <a:pt x="0" y="0"/>
                </a:moveTo>
                <a:lnTo>
                  <a:pt x="2689928" y="0"/>
                </a:lnTo>
                <a:lnTo>
                  <a:pt x="2689928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7474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8309932">
            <a:off x="7582" y="6646127"/>
            <a:ext cx="2450438" cy="4185866"/>
          </a:xfrm>
          <a:custGeom>
            <a:avLst/>
            <a:gdLst/>
            <a:ahLst/>
            <a:cxnLst/>
            <a:rect r="r" b="b" t="t" l="l"/>
            <a:pathLst>
              <a:path h="4185866" w="2450438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546483">
            <a:off x="14012330" y="6578204"/>
            <a:ext cx="6493940" cy="6529555"/>
          </a:xfrm>
          <a:custGeom>
            <a:avLst/>
            <a:gdLst/>
            <a:ahLst/>
            <a:cxnLst/>
            <a:rect r="r" b="b" t="t" l="l"/>
            <a:pathLst>
              <a:path h="6529555" w="6493940">
                <a:moveTo>
                  <a:pt x="0" y="0"/>
                </a:moveTo>
                <a:lnTo>
                  <a:pt x="6493940" y="0"/>
                </a:lnTo>
                <a:lnTo>
                  <a:pt x="6493940" y="6529555"/>
                </a:lnTo>
                <a:lnTo>
                  <a:pt x="0" y="6529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537921">
            <a:off x="11421940" y="8734077"/>
            <a:ext cx="4700392" cy="1649410"/>
          </a:xfrm>
          <a:custGeom>
            <a:avLst/>
            <a:gdLst/>
            <a:ahLst/>
            <a:cxnLst/>
            <a:rect r="r" b="b" t="t" l="l"/>
            <a:pathLst>
              <a:path h="1649410" w="4700392">
                <a:moveTo>
                  <a:pt x="0" y="0"/>
                </a:moveTo>
                <a:lnTo>
                  <a:pt x="4700392" y="0"/>
                </a:lnTo>
                <a:lnTo>
                  <a:pt x="4700392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6487104">
            <a:off x="17062781" y="7465849"/>
            <a:ext cx="2450438" cy="4185866"/>
          </a:xfrm>
          <a:custGeom>
            <a:avLst/>
            <a:gdLst/>
            <a:ahLst/>
            <a:cxnLst/>
            <a:rect r="r" b="b" t="t" l="l"/>
            <a:pathLst>
              <a:path h="4185866" w="2450438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5400000">
            <a:off x="-1324386" y="-1633025"/>
            <a:ext cx="3350281" cy="7303064"/>
          </a:xfrm>
          <a:custGeom>
            <a:avLst/>
            <a:gdLst/>
            <a:ahLst/>
            <a:cxnLst/>
            <a:rect r="r" b="b" t="t" l="l"/>
            <a:pathLst>
              <a:path h="7303064" w="3350281">
                <a:moveTo>
                  <a:pt x="3350281" y="0"/>
                </a:moveTo>
                <a:lnTo>
                  <a:pt x="0" y="0"/>
                </a:lnTo>
                <a:lnTo>
                  <a:pt x="0" y="7303063"/>
                </a:lnTo>
                <a:lnTo>
                  <a:pt x="3350281" y="7303063"/>
                </a:lnTo>
                <a:lnTo>
                  <a:pt x="3350281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20638" y="3274389"/>
            <a:ext cx="11646724" cy="5283088"/>
          </a:xfrm>
          <a:custGeom>
            <a:avLst/>
            <a:gdLst/>
            <a:ahLst/>
            <a:cxnLst/>
            <a:rect r="r" b="b" t="t" l="l"/>
            <a:pathLst>
              <a:path h="5283088" w="11646724">
                <a:moveTo>
                  <a:pt x="0" y="0"/>
                </a:moveTo>
                <a:lnTo>
                  <a:pt x="11646724" y="0"/>
                </a:lnTo>
                <a:lnTo>
                  <a:pt x="11646724" y="5283088"/>
                </a:lnTo>
                <a:lnTo>
                  <a:pt x="0" y="52830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8000"/>
            </a:blip>
            <a:stretch>
              <a:fillRect l="-1111" t="0" r="-1111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51875" y="657225"/>
            <a:ext cx="13326441" cy="2501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Illustration in three regions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29326" y="908301"/>
            <a:ext cx="9915430" cy="3103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 spc="-224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Harris Detector</a:t>
            </a:r>
          </a:p>
          <a:p>
            <a:pPr algn="ctr">
              <a:lnSpc>
                <a:spcPts val="3657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-1440052" y="-1116590"/>
            <a:ext cx="5114585" cy="5142635"/>
          </a:xfrm>
          <a:custGeom>
            <a:avLst/>
            <a:gdLst/>
            <a:ahLst/>
            <a:cxnLst/>
            <a:rect r="r" b="b" t="t" l="l"/>
            <a:pathLst>
              <a:path h="5142635" w="5114585">
                <a:moveTo>
                  <a:pt x="0" y="0"/>
                </a:moveTo>
                <a:lnTo>
                  <a:pt x="5114585" y="0"/>
                </a:lnTo>
                <a:lnTo>
                  <a:pt x="5114585" y="5142635"/>
                </a:lnTo>
                <a:lnTo>
                  <a:pt x="0" y="5142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5400000">
            <a:off x="-586364" y="-638206"/>
            <a:ext cx="2450438" cy="4185866"/>
          </a:xfrm>
          <a:custGeom>
            <a:avLst/>
            <a:gdLst/>
            <a:ahLst/>
            <a:cxnLst/>
            <a:rect r="r" b="b" t="t" l="l"/>
            <a:pathLst>
              <a:path h="4185866" w="2450438">
                <a:moveTo>
                  <a:pt x="0" y="4185866"/>
                </a:moveTo>
                <a:lnTo>
                  <a:pt x="2450439" y="4185866"/>
                </a:lnTo>
                <a:lnTo>
                  <a:pt x="2450439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509341" y="5316310"/>
            <a:ext cx="3616776" cy="7883980"/>
          </a:xfrm>
          <a:custGeom>
            <a:avLst/>
            <a:gdLst/>
            <a:ahLst/>
            <a:cxnLst/>
            <a:rect r="r" b="b" t="t" l="l"/>
            <a:pathLst>
              <a:path h="7883980" w="3616776">
                <a:moveTo>
                  <a:pt x="0" y="0"/>
                </a:moveTo>
                <a:lnTo>
                  <a:pt x="3616776" y="0"/>
                </a:lnTo>
                <a:lnTo>
                  <a:pt x="3616776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38856" y="3754269"/>
            <a:ext cx="17253344" cy="2003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85"/>
              </a:lnSpc>
              <a:spcBef>
                <a:spcPct val="0"/>
              </a:spcBef>
            </a:pPr>
            <a:r>
              <a:rPr lang="en-US" sz="3846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The corners are regions with a large variation in intensity between pixels in all directions. The Harris detector measures the difference between the original pixel intensity and the intensity after shifting by some amount (u,v):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4368370">
            <a:off x="-227723" y="3653089"/>
            <a:ext cx="2689927" cy="1649410"/>
          </a:xfrm>
          <a:custGeom>
            <a:avLst/>
            <a:gdLst/>
            <a:ahLst/>
            <a:cxnLst/>
            <a:rect r="r" b="b" t="t" l="l"/>
            <a:pathLst>
              <a:path h="1649410" w="2689927">
                <a:moveTo>
                  <a:pt x="0" y="0"/>
                </a:moveTo>
                <a:lnTo>
                  <a:pt x="2689927" y="0"/>
                </a:lnTo>
                <a:lnTo>
                  <a:pt x="2689927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7474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880048" y="6222751"/>
            <a:ext cx="9135585" cy="1371144"/>
          </a:xfrm>
          <a:custGeom>
            <a:avLst/>
            <a:gdLst/>
            <a:ahLst/>
            <a:cxnLst/>
            <a:rect r="r" b="b" t="t" l="l"/>
            <a:pathLst>
              <a:path h="1371144" w="9135585">
                <a:moveTo>
                  <a:pt x="0" y="0"/>
                </a:moveTo>
                <a:lnTo>
                  <a:pt x="9135585" y="0"/>
                </a:lnTo>
                <a:lnTo>
                  <a:pt x="9135585" y="1371144"/>
                </a:lnTo>
                <a:lnTo>
                  <a:pt x="0" y="13711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93000"/>
            </a:blip>
            <a:stretch>
              <a:fillRect l="-5090" t="-33916" r="-3293" b="-1596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8856" y="8213596"/>
            <a:ext cx="16678873" cy="733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1"/>
              </a:lnSpc>
              <a:spcBef>
                <a:spcPct val="0"/>
              </a:spcBef>
            </a:pPr>
            <a:r>
              <a:rPr lang="en-US" sz="384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whe</a:t>
            </a:r>
            <a:r>
              <a:rPr lang="en-US" sz="384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re I(x, y) is the intensity of a pixel and w(x, y) is the weighting function.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22834" y="1656634"/>
            <a:ext cx="6921166" cy="1774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1"/>
              </a:lnSpc>
            </a:pPr>
            <a:r>
              <a:rPr lang="en-US" sz="10001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Weighting function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42147" y="3790195"/>
            <a:ext cx="14117153" cy="4183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7"/>
              </a:lnSpc>
            </a:pPr>
            <a:r>
              <a:rPr lang="en-US" sz="3947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The weighting function w(x,y) ensures that nearby</a:t>
            </a:r>
            <a:r>
              <a:rPr lang="en-US" sz="3947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 pixels contribute more to the calculation than distant ones.</a:t>
            </a:r>
          </a:p>
          <a:p>
            <a:pPr algn="l">
              <a:lnSpc>
                <a:spcPts val="5527"/>
              </a:lnSpc>
            </a:pPr>
            <a:r>
              <a:rPr lang="en-US" sz="3947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For example, </a:t>
            </a:r>
          </a:p>
          <a:p>
            <a:pPr algn="l">
              <a:lnSpc>
                <a:spcPts val="5527"/>
              </a:lnSpc>
            </a:pPr>
            <a:r>
              <a:rPr lang="en-US" sz="3947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    I</a:t>
            </a:r>
            <a:r>
              <a:rPr lang="en-US" sz="3947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n a window around a corner, the central pixels have a larger impact on the computation due to the weighting function, making detection more precise.</a:t>
            </a:r>
          </a:p>
        </p:txBody>
      </p:sp>
      <p:grpSp>
        <p:nvGrpSpPr>
          <p:cNvPr name="Group 4" id="4"/>
          <p:cNvGrpSpPr/>
          <p:nvPr/>
        </p:nvGrpSpPr>
        <p:grpSpPr>
          <a:xfrm rot="-10800000">
            <a:off x="12176714" y="-1555083"/>
            <a:ext cx="7015142" cy="5679421"/>
            <a:chOff x="0" y="0"/>
            <a:chExt cx="9353523" cy="757256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819446" cy="6856847"/>
            </a:xfrm>
            <a:custGeom>
              <a:avLst/>
              <a:gdLst/>
              <a:ahLst/>
              <a:cxnLst/>
              <a:rect r="r" b="b" t="t" l="l"/>
              <a:pathLst>
                <a:path h="6856847" w="6819446">
                  <a:moveTo>
                    <a:pt x="0" y="0"/>
                  </a:moveTo>
                  <a:lnTo>
                    <a:pt x="6819446" y="0"/>
                  </a:lnTo>
                  <a:lnTo>
                    <a:pt x="6819446" y="6856847"/>
                  </a:lnTo>
                  <a:lnTo>
                    <a:pt x="0" y="685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true" rot="0">
              <a:off x="1776098" y="1991407"/>
              <a:ext cx="3267251" cy="5581154"/>
            </a:xfrm>
            <a:custGeom>
              <a:avLst/>
              <a:gdLst/>
              <a:ahLst/>
              <a:cxnLst/>
              <a:rect r="r" b="b" t="t" l="l"/>
              <a:pathLst>
                <a:path h="5581154" w="3267251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5474250" y="2308489"/>
              <a:ext cx="3879273" cy="1911423"/>
            </a:xfrm>
            <a:custGeom>
              <a:avLst/>
              <a:gdLst/>
              <a:ahLst/>
              <a:cxnLst/>
              <a:rect r="r" b="b" t="t" l="l"/>
              <a:pathLst>
                <a:path h="1911423" w="3879273">
                  <a:moveTo>
                    <a:pt x="0" y="0"/>
                  </a:moveTo>
                  <a:lnTo>
                    <a:pt x="3879273" y="0"/>
                  </a:lnTo>
                  <a:lnTo>
                    <a:pt x="3879273" y="1911424"/>
                  </a:lnTo>
                  <a:lnTo>
                    <a:pt x="0" y="19114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true" flipV="false" rot="0">
            <a:off x="0" y="5143500"/>
            <a:ext cx="3616776" cy="7883980"/>
          </a:xfrm>
          <a:custGeom>
            <a:avLst/>
            <a:gdLst/>
            <a:ahLst/>
            <a:cxnLst/>
            <a:rect r="r" b="b" t="t" l="l"/>
            <a:pathLst>
              <a:path h="7883980" w="3616776">
                <a:moveTo>
                  <a:pt x="3616776" y="0"/>
                </a:moveTo>
                <a:lnTo>
                  <a:pt x="0" y="0"/>
                </a:lnTo>
                <a:lnTo>
                  <a:pt x="0" y="7883980"/>
                </a:lnTo>
                <a:lnTo>
                  <a:pt x="3616776" y="7883980"/>
                </a:lnTo>
                <a:lnTo>
                  <a:pt x="3616776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DAGmdNGcB5A</dc:identifier>
  <dcterms:modified xsi:type="dcterms:W3CDTF">2011-08-01T06:04:30Z</dcterms:modified>
  <cp:revision>1</cp:revision>
  <dc:title>Beige Aesthetic Neutral Thesis Defense Presentation</dc:title>
</cp:coreProperties>
</file>