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17"/>
  </p:notesMasterIdLst>
  <p:sldIdLst>
    <p:sldId id="288" r:id="rId2"/>
    <p:sldId id="290" r:id="rId3"/>
    <p:sldId id="291" r:id="rId4"/>
    <p:sldId id="297" r:id="rId5"/>
    <p:sldId id="294" r:id="rId6"/>
    <p:sldId id="277" r:id="rId7"/>
    <p:sldId id="285" r:id="rId8"/>
    <p:sldId id="279" r:id="rId9"/>
    <p:sldId id="280" r:id="rId10"/>
    <p:sldId id="281" r:id="rId11"/>
    <p:sldId id="282" r:id="rId12"/>
    <p:sldId id="283" r:id="rId13"/>
    <p:sldId id="295" r:id="rId14"/>
    <p:sldId id="29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00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08:14:25.921"/>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08:14:26.72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08:14:27.275"/>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08:14:27.41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551E1-4D2C-47FB-BDA4-68DCD1214FA1}" type="datetimeFigureOut">
              <a:rPr lang="en-IN" smtClean="0"/>
              <a:t>08-11-2023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44473-B2FF-4842-9912-439F9F4DA6F6}" type="slidenum">
              <a:rPr lang="en-IN" smtClean="0"/>
              <a:t>‹#›</a:t>
            </a:fld>
            <a:endParaRPr lang="en-IN"/>
          </a:p>
        </p:txBody>
      </p:sp>
    </p:spTree>
    <p:extLst>
      <p:ext uri="{BB962C8B-B14F-4D97-AF65-F5344CB8AC3E}">
        <p14:creationId xmlns:p14="http://schemas.microsoft.com/office/powerpoint/2010/main" val="298152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578A-D1EE-B16C-D61D-5A0276315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4681B5-6660-4650-8550-E07CCD45F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241D5B-15B3-E565-7BC5-562E4D528DDA}"/>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A95278A0-6CEB-CF9B-B905-9CC4B3A15A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54A411-3D5D-4E1C-A407-1076B38E61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49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04BF-4CDB-495B-0D72-C6ED2051E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7983A-A91E-7B79-0616-F9B896879C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50081-5F7F-D931-0565-3544A547A837}"/>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0A408EF6-6129-EB28-B068-64DDA941D8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127408-FB0D-8C17-DAF9-F9C4D6745B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24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70ECE-763E-E104-E1BE-D5AAB75CB1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66EF44-E9BF-F961-6EF4-9AFCC0A17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80430-47B4-287B-0AF8-B8DD4E820F30}"/>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796BCAFF-368E-91F7-48DD-C0BFE33EE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CE5343-5F6D-F1BB-742F-AAE9DA19F0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370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ABE5-98DC-5630-36A6-0304236E2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8376A-AA67-108E-022E-8F949CD0E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E7E50-540C-0B9A-E788-B991F03EC044}"/>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8CCEA00B-11D0-1916-D120-F92822BD05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14A094-2AFE-09A9-BCB5-84F4861EBF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92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569A-0C35-AEDA-C88E-E6FD3DC64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C0326D-6A98-071B-913D-C1027F7AD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250AC-FE68-FA8E-A127-852BE53923A1}"/>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E1B4C985-4889-9E41-DDAA-F0EC41B074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C98A38-518F-0E28-D1BD-EC2A148BCE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7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E228-49D7-004E-CF57-4FF07A3B4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20DB43-EC3D-C793-B6C4-5E9159DB0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D29786-8051-486B-DA65-F4DA77FFC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C27E28-6CFE-79D3-64A6-AF9A6D8AA8EC}"/>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a:extLst>
              <a:ext uri="{FF2B5EF4-FFF2-40B4-BE49-F238E27FC236}">
                <a16:creationId xmlns:a16="http://schemas.microsoft.com/office/drawing/2014/main" id="{AC2B3BF3-8D89-5F63-19E1-92DFF3C378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401E41-7370-977C-3D9D-EB40DE66A1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73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EC01-E21F-3786-352E-49DB1911DA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D6C6C-1FBD-CD51-C09E-677A0A9CF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78AC1D-6320-CBA7-E3B7-DA99EA3E5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839574-D211-F291-0990-A79ABCA9E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C625A-1E27-8FA3-8F29-677CBDC9F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EFD537-3EFB-2FD4-9FCD-9FAAF7698D5F}"/>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a:extLst>
              <a:ext uri="{FF2B5EF4-FFF2-40B4-BE49-F238E27FC236}">
                <a16:creationId xmlns:a16="http://schemas.microsoft.com/office/drawing/2014/main" id="{E8C9D9A8-FFE3-79D9-CAEA-EF6566F234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A2474F-67AA-70E7-2FD4-0A5C5047D1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09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9911-82C8-3BD5-1D90-0D4C8D9E04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71531-C50D-CBFA-42C8-37286A80D012}"/>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a:extLst>
              <a:ext uri="{FF2B5EF4-FFF2-40B4-BE49-F238E27FC236}">
                <a16:creationId xmlns:a16="http://schemas.microsoft.com/office/drawing/2014/main" id="{731B95DA-1732-5C56-91B2-C6C0EBFDE1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DFCAA18-4175-65EB-B521-8D9D1BC54A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24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5672D-E849-55F9-DA19-DF4E848E6C96}"/>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a:extLst>
              <a:ext uri="{FF2B5EF4-FFF2-40B4-BE49-F238E27FC236}">
                <a16:creationId xmlns:a16="http://schemas.microsoft.com/office/drawing/2014/main" id="{2E1E8FC6-25EF-BC14-A6A3-2B9453A1CB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BFFD41B-B2B9-0E9D-CC9D-B49BC624FC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4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35E1-7F49-2452-9A56-8BEC35D20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4696DD-91D9-D335-0F68-88521651F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3B428A-6632-8EC7-5078-6DDF0D07B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311E8-26A2-27B3-626D-9029D890A2F1}"/>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a:extLst>
              <a:ext uri="{FF2B5EF4-FFF2-40B4-BE49-F238E27FC236}">
                <a16:creationId xmlns:a16="http://schemas.microsoft.com/office/drawing/2014/main" id="{0810AF2A-26A2-4803-3687-6C0F5B8B15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CEC736-5067-91E9-0043-B77A2C067B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65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1BB9-D45A-1A4C-5F43-FF575C55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3C26E9-7D00-DCD3-3B9E-51E4D19FD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01964-AAAC-9227-FCB5-942DAC9B5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17975-7224-59FB-8A85-6F4EE40896D4}"/>
              </a:ext>
            </a:extLst>
          </p:cNvPr>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a:extLst>
              <a:ext uri="{FF2B5EF4-FFF2-40B4-BE49-F238E27FC236}">
                <a16:creationId xmlns:a16="http://schemas.microsoft.com/office/drawing/2014/main" id="{8541595B-02F3-BBBE-9EA2-FD8F7C83C4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358B59-7E08-E394-90C9-EE2335C7D2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7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321BC-5582-798D-631A-5C68BBE9D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6B777E-BFBB-FA63-0602-BB4493B8A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6636A-FA40-CD17-4814-C01A3DFB6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11/8/2023</a:t>
            </a:fld>
            <a:endParaRPr lang="en-US" dirty="0"/>
          </a:p>
        </p:txBody>
      </p:sp>
      <p:sp>
        <p:nvSpPr>
          <p:cNvPr id="5" name="Footer Placeholder 4">
            <a:extLst>
              <a:ext uri="{FF2B5EF4-FFF2-40B4-BE49-F238E27FC236}">
                <a16:creationId xmlns:a16="http://schemas.microsoft.com/office/drawing/2014/main" id="{72592712-6187-B993-D4DA-51B5FB320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31BB86-89A9-CF9F-15B6-6ACFE6CAD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069345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jpg"/><Relationship Id="rId4" Type="http://schemas.openxmlformats.org/officeDocument/2006/relationships/image" Target="../media/image7.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chatgpt" TargetMode="External"/><Relationship Id="rId7" Type="http://schemas.openxmlformats.org/officeDocument/2006/relationships/hyperlink" Target="https://flask.palletsprojects.com/en/3.0.x/" TargetMode="External"/><Relationship Id="rId2" Type="http://schemas.openxmlformats.org/officeDocument/2006/relationships/hyperlink" Target="https://eci.gov.in/" TargetMode="External"/><Relationship Id="rId1" Type="http://schemas.openxmlformats.org/officeDocument/2006/relationships/slideLayout" Target="../slideLayouts/slideLayout7.xml"/><Relationship Id="rId6" Type="http://schemas.openxmlformats.org/officeDocument/2006/relationships/hyperlink" Target="https://visualstudio.microsoft.com/downloads/" TargetMode="External"/><Relationship Id="rId5" Type="http://schemas.openxmlformats.org/officeDocument/2006/relationships/hyperlink" Target="https://jupyter.org/" TargetMode="External"/><Relationship Id="rId4" Type="http://schemas.openxmlformats.org/officeDocument/2006/relationships/hyperlink" Target="https://www.bing.com/chatbo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1B54B-848A-B1DE-515E-538EA073712E}"/>
              </a:ext>
            </a:extLst>
          </p:cNvPr>
          <p:cNvSpPr txBox="1"/>
          <p:nvPr/>
        </p:nvSpPr>
        <p:spPr>
          <a:xfrm>
            <a:off x="1999129" y="1919695"/>
            <a:ext cx="8193741" cy="2123658"/>
          </a:xfrm>
          <a:prstGeom prst="rect">
            <a:avLst/>
          </a:prstGeom>
          <a:noFill/>
        </p:spPr>
        <p:txBody>
          <a:bodyPr wrap="square" rtlCol="0">
            <a:spAutoFit/>
          </a:bodyPr>
          <a:lstStyle/>
          <a:p>
            <a:pPr algn="ctr"/>
            <a:r>
              <a:rPr lang="en-US" sz="4400" b="1" dirty="0">
                <a:latin typeface="Sitka Small Semibold" pitchFamily="2" charset="0"/>
              </a:rPr>
              <a:t>INDIAN GENERAL ELECTION ANALYSIS AND STRATEGIES</a:t>
            </a:r>
            <a:endParaRPr lang="en-IN" sz="4400" b="1" dirty="0">
              <a:latin typeface="Sitka Small Semibold" pitchFamily="2" charset="0"/>
            </a:endParaRPr>
          </a:p>
        </p:txBody>
      </p:sp>
      <p:sp>
        <p:nvSpPr>
          <p:cNvPr id="3" name="TextBox 2">
            <a:extLst>
              <a:ext uri="{FF2B5EF4-FFF2-40B4-BE49-F238E27FC236}">
                <a16:creationId xmlns:a16="http://schemas.microsoft.com/office/drawing/2014/main" id="{7FF5F71E-9DEA-3A27-7A9B-164BED9593DB}"/>
              </a:ext>
            </a:extLst>
          </p:cNvPr>
          <p:cNvSpPr txBox="1"/>
          <p:nvPr/>
        </p:nvSpPr>
        <p:spPr>
          <a:xfrm>
            <a:off x="179293" y="5132294"/>
            <a:ext cx="6167719" cy="1077218"/>
          </a:xfrm>
          <a:prstGeom prst="rect">
            <a:avLst/>
          </a:prstGeom>
          <a:noFill/>
        </p:spPr>
        <p:txBody>
          <a:bodyPr wrap="square" rtlCol="0">
            <a:spAutoFit/>
          </a:bodyPr>
          <a:lstStyle/>
          <a:p>
            <a:r>
              <a:rPr lang="en-US" sz="1600" b="1" dirty="0">
                <a:latin typeface="Sitka Small Semibold" pitchFamily="2" charset="0"/>
              </a:rPr>
              <a:t>TEAM NUMBER : 15</a:t>
            </a:r>
          </a:p>
          <a:p>
            <a:r>
              <a:rPr lang="en-US" sz="1600" b="1" dirty="0">
                <a:latin typeface="Sitka Small Semibold" pitchFamily="2" charset="0"/>
              </a:rPr>
              <a:t>NAME:</a:t>
            </a:r>
            <a:r>
              <a:rPr kumimoji="0" lang="en-US" sz="1600" b="1" i="0" u="none" strike="noStrike" kern="1200" cap="none" spc="0" normalizeH="0" baseline="0" noProof="0" dirty="0">
                <a:ln>
                  <a:noFill/>
                </a:ln>
                <a:solidFill>
                  <a:prstClr val="black"/>
                </a:solidFill>
                <a:effectLst/>
                <a:uLnTx/>
                <a:uFillTx/>
                <a:latin typeface="Sitka Small Semibold" pitchFamily="2" charset="0"/>
                <a:ea typeface="+mn-ea"/>
                <a:cs typeface="+mn-cs"/>
              </a:rPr>
              <a:t>RITHESH RAJ (232BDA39)</a:t>
            </a:r>
            <a:endParaRPr lang="en-US" sz="1600" b="1" dirty="0">
              <a:latin typeface="Sitka Small Semibold" pitchFamily="2" charset="0"/>
            </a:endParaRPr>
          </a:p>
          <a:p>
            <a:r>
              <a:rPr lang="en-US" sz="1600" b="1" dirty="0">
                <a:latin typeface="Sitka Small Semibold" pitchFamily="2" charset="0"/>
              </a:rPr>
              <a:t>            ALPHONSE ROSE PHILIP(232BDA40)</a:t>
            </a:r>
          </a:p>
          <a:p>
            <a:endParaRPr lang="en-IN" sz="1600" b="1" dirty="0">
              <a:latin typeface="Sitka Small Semibold" pitchFamily="2" charset="0"/>
            </a:endParaRPr>
          </a:p>
        </p:txBody>
      </p:sp>
    </p:spTree>
    <p:extLst>
      <p:ext uri="{BB962C8B-B14F-4D97-AF65-F5344CB8AC3E}">
        <p14:creationId xmlns:p14="http://schemas.microsoft.com/office/powerpoint/2010/main" val="5038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60C14F-488E-942A-2594-9DACDF1ECAD6}"/>
              </a:ext>
            </a:extLst>
          </p:cNvPr>
          <p:cNvPicPr>
            <a:picLocks noChangeAspect="1"/>
          </p:cNvPicPr>
          <p:nvPr/>
        </p:nvPicPr>
        <p:blipFill>
          <a:blip r:embed="rId2"/>
          <a:stretch>
            <a:fillRect/>
          </a:stretch>
        </p:blipFill>
        <p:spPr>
          <a:xfrm>
            <a:off x="248211" y="1578584"/>
            <a:ext cx="6544235" cy="4395597"/>
          </a:xfrm>
          <a:prstGeom prst="rect">
            <a:avLst/>
          </a:prstGeom>
        </p:spPr>
      </p:pic>
      <p:sp>
        <p:nvSpPr>
          <p:cNvPr id="4" name="TextBox 3">
            <a:extLst>
              <a:ext uri="{FF2B5EF4-FFF2-40B4-BE49-F238E27FC236}">
                <a16:creationId xmlns:a16="http://schemas.microsoft.com/office/drawing/2014/main" id="{8C82E4D5-3696-CA73-CC24-D3FF679EA1E9}"/>
              </a:ext>
            </a:extLst>
          </p:cNvPr>
          <p:cNvSpPr txBox="1"/>
          <p:nvPr/>
        </p:nvSpPr>
        <p:spPr>
          <a:xfrm>
            <a:off x="6729693" y="1769025"/>
            <a:ext cx="4342279" cy="3693319"/>
          </a:xfrm>
          <a:prstGeom prst="rect">
            <a:avLst/>
          </a:prstGeom>
          <a:noFill/>
        </p:spPr>
        <p:txBody>
          <a:bodyPr wrap="square">
            <a:spAutoFit/>
          </a:bodyPr>
          <a:lstStyle/>
          <a:p>
            <a:pPr algn="l"/>
            <a:r>
              <a:rPr lang="en-US" b="1" u="sng" dirty="0">
                <a:effectLst/>
                <a:latin typeface="Aptos" panose="020B0004020202020204" pitchFamily="34" charset="0"/>
              </a:rPr>
              <a:t>SUMMARY :</a:t>
            </a:r>
          </a:p>
          <a:p>
            <a:pPr algn="l"/>
            <a:r>
              <a:rPr lang="en-US" b="0" i="0" dirty="0">
                <a:effectLst/>
                <a:latin typeface="Aptos" panose="020B0004020202020204" pitchFamily="34" charset="0"/>
              </a:rPr>
              <a:t>The bar chart shows the number of seats won by INC and BJP in different caste </a:t>
            </a:r>
            <a:r>
              <a:rPr lang="en-US" b="0" i="0" dirty="0" err="1">
                <a:effectLst/>
                <a:latin typeface="Aptos" panose="020B0004020202020204" pitchFamily="34" charset="0"/>
              </a:rPr>
              <a:t>categoriesThis</a:t>
            </a:r>
            <a:r>
              <a:rPr lang="en-US" b="0" i="0" dirty="0">
                <a:effectLst/>
                <a:latin typeface="Aptos" panose="020B0004020202020204" pitchFamily="34" charset="0"/>
              </a:rPr>
              <a:t> is a bar chart with three categories on the x-axis: GEN, SC, and ST.</a:t>
            </a:r>
          </a:p>
          <a:p>
            <a:pPr algn="l">
              <a:buFont typeface="Arial" panose="020B0604020202020204" pitchFamily="34" charset="0"/>
              <a:buChar char="•"/>
            </a:pPr>
            <a:r>
              <a:rPr lang="en-US" b="0" i="0" dirty="0">
                <a:effectLst/>
                <a:latin typeface="Aptos" panose="020B0004020202020204" pitchFamily="34" charset="0"/>
              </a:rPr>
              <a:t>. The conclusion is that BJP won more seats in the GEN and ST categories</a:t>
            </a:r>
          </a:p>
          <a:p>
            <a:pPr algn="l">
              <a:buFont typeface="Arial" panose="020B0604020202020204" pitchFamily="34" charset="0"/>
              <a:buChar char="•"/>
            </a:pPr>
            <a:r>
              <a:rPr lang="en-US" dirty="0">
                <a:latin typeface="Aptos" panose="020B0004020202020204" pitchFamily="34" charset="0"/>
              </a:rPr>
              <a:t>W</a:t>
            </a:r>
            <a:r>
              <a:rPr lang="en-US" b="0" i="0" dirty="0">
                <a:effectLst/>
                <a:latin typeface="Aptos" panose="020B0004020202020204" pitchFamily="34" charset="0"/>
              </a:rPr>
              <a:t>hile INC won more seats in the SC category.</a:t>
            </a:r>
          </a:p>
          <a:p>
            <a:pPr algn="l">
              <a:buFont typeface="Arial" panose="020B0604020202020204" pitchFamily="34" charset="0"/>
              <a:buChar char="•"/>
            </a:pPr>
            <a:r>
              <a:rPr lang="en-US" b="0" i="0" dirty="0">
                <a:effectLst/>
                <a:latin typeface="Aptos" panose="020B0004020202020204" pitchFamily="34" charset="0"/>
              </a:rPr>
              <a:t>The y-axis shows the number of seats won by the two parties, INC and BJP.</a:t>
            </a:r>
          </a:p>
          <a:p>
            <a:pPr algn="l">
              <a:buFont typeface="Arial" panose="020B0604020202020204" pitchFamily="34" charset="0"/>
              <a:buChar char="•"/>
            </a:pPr>
            <a:r>
              <a:rPr lang="en-US" b="0" i="0" dirty="0">
                <a:effectLst/>
                <a:latin typeface="Aptos" panose="020B0004020202020204" pitchFamily="34" charset="0"/>
              </a:rPr>
              <a:t>The bars are colored yellow for BJP and black for INC.</a:t>
            </a:r>
          </a:p>
        </p:txBody>
      </p:sp>
      <p:sp>
        <p:nvSpPr>
          <p:cNvPr id="5" name="TextBox 4">
            <a:extLst>
              <a:ext uri="{FF2B5EF4-FFF2-40B4-BE49-F238E27FC236}">
                <a16:creationId xmlns:a16="http://schemas.microsoft.com/office/drawing/2014/main" id="{ED8015CF-F722-CBB3-A8B7-9F18AD7B271E}"/>
              </a:ext>
            </a:extLst>
          </p:cNvPr>
          <p:cNvSpPr txBox="1"/>
          <p:nvPr/>
        </p:nvSpPr>
        <p:spPr>
          <a:xfrm>
            <a:off x="1993246" y="208468"/>
            <a:ext cx="8205508" cy="523220"/>
          </a:xfrm>
          <a:prstGeom prst="rect">
            <a:avLst/>
          </a:prstGeom>
          <a:noFill/>
        </p:spPr>
        <p:txBody>
          <a:bodyPr wrap="square" rtlCol="0">
            <a:spAutoFit/>
          </a:bodyPr>
          <a:lstStyle/>
          <a:p>
            <a:r>
              <a:rPr lang="en-US" sz="2800" b="1" u="sng" dirty="0">
                <a:solidFill>
                  <a:srgbClr val="000000"/>
                </a:solidFill>
                <a:latin typeface="Aptos" panose="020B0004020202020204" pitchFamily="34" charset="0"/>
              </a:rPr>
              <a:t>SEATS WON BY BJP AND INC IN CASTE CATEGORY</a:t>
            </a:r>
            <a:endParaRPr lang="en-IN" sz="2800" b="1" u="sng" dirty="0">
              <a:latin typeface="Aptos" panose="020B0004020202020204" pitchFamily="34" charset="0"/>
            </a:endParaRPr>
          </a:p>
        </p:txBody>
      </p:sp>
    </p:spTree>
    <p:extLst>
      <p:ext uri="{BB962C8B-B14F-4D97-AF65-F5344CB8AC3E}">
        <p14:creationId xmlns:p14="http://schemas.microsoft.com/office/powerpoint/2010/main" val="169135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4E1F8A-0D56-0101-2C6E-132067DCD1C5}"/>
              </a:ext>
            </a:extLst>
          </p:cNvPr>
          <p:cNvPicPr>
            <a:picLocks noChangeAspect="1"/>
          </p:cNvPicPr>
          <p:nvPr/>
        </p:nvPicPr>
        <p:blipFill>
          <a:blip r:embed="rId2"/>
          <a:stretch>
            <a:fillRect/>
          </a:stretch>
        </p:blipFill>
        <p:spPr>
          <a:xfrm>
            <a:off x="1" y="1482311"/>
            <a:ext cx="6606988" cy="4693342"/>
          </a:xfrm>
          <a:prstGeom prst="rect">
            <a:avLst/>
          </a:prstGeom>
        </p:spPr>
      </p:pic>
      <p:sp>
        <p:nvSpPr>
          <p:cNvPr id="9" name="TextBox 8">
            <a:extLst>
              <a:ext uri="{FF2B5EF4-FFF2-40B4-BE49-F238E27FC236}">
                <a16:creationId xmlns:a16="http://schemas.microsoft.com/office/drawing/2014/main" id="{C9DB041B-B06E-5625-16E2-CF3E0802A148}"/>
              </a:ext>
            </a:extLst>
          </p:cNvPr>
          <p:cNvSpPr txBox="1"/>
          <p:nvPr/>
        </p:nvSpPr>
        <p:spPr>
          <a:xfrm>
            <a:off x="6096000" y="1225689"/>
            <a:ext cx="5074024" cy="5078313"/>
          </a:xfrm>
          <a:prstGeom prst="rect">
            <a:avLst/>
          </a:prstGeom>
          <a:noFill/>
        </p:spPr>
        <p:txBody>
          <a:bodyPr wrap="square">
            <a:spAutoFit/>
          </a:bodyPr>
          <a:lstStyle/>
          <a:p>
            <a:pPr algn="l"/>
            <a:r>
              <a:rPr lang="en-US" b="1" i="0" u="sng" dirty="0">
                <a:effectLst/>
                <a:latin typeface="Aptos" panose="020B0004020202020204" pitchFamily="34" charset="0"/>
              </a:rPr>
              <a:t>SUMMARY :</a:t>
            </a:r>
          </a:p>
          <a:p>
            <a:pPr algn="l">
              <a:buFont typeface="Arial" panose="020B0604020202020204" pitchFamily="34" charset="0"/>
              <a:buChar char="•"/>
            </a:pPr>
            <a:r>
              <a:rPr lang="en-US" b="0" i="0" dirty="0">
                <a:effectLst/>
                <a:latin typeface="Aptos" panose="020B0004020202020204" pitchFamily="34" charset="0"/>
              </a:rPr>
              <a:t>This is a bar chart comparing the number of winners from the BJP and INC parties by religion.</a:t>
            </a:r>
          </a:p>
          <a:p>
            <a:pPr algn="l">
              <a:buFont typeface="Arial" panose="020B0604020202020204" pitchFamily="34" charset="0"/>
              <a:buChar char="•"/>
            </a:pPr>
            <a:r>
              <a:rPr lang="en-US" b="0" i="0" dirty="0">
                <a:effectLst/>
                <a:latin typeface="Aptos" panose="020B0004020202020204" pitchFamily="34" charset="0"/>
              </a:rPr>
              <a:t>The chart is divided into two sections, one for the BJP party and one for the INC party.</a:t>
            </a:r>
          </a:p>
          <a:p>
            <a:pPr algn="l">
              <a:buFont typeface="Arial" panose="020B0604020202020204" pitchFamily="34" charset="0"/>
              <a:buChar char="•"/>
            </a:pPr>
            <a:r>
              <a:rPr lang="en-US" b="0" i="0" dirty="0">
                <a:effectLst/>
                <a:latin typeface="Aptos" panose="020B0004020202020204" pitchFamily="34" charset="0"/>
              </a:rPr>
              <a:t>The BJP party has a significantly higher number of Hindu winners, while the INC party has a more diverse distribution of winners by religion.</a:t>
            </a:r>
          </a:p>
          <a:p>
            <a:pPr algn="l">
              <a:buFont typeface="Arial" panose="020B0604020202020204" pitchFamily="34" charset="0"/>
              <a:buChar char="•"/>
            </a:pPr>
            <a:r>
              <a:rPr lang="en-US" b="0" i="0" dirty="0">
                <a:effectLst/>
                <a:latin typeface="Aptos" panose="020B0004020202020204" pitchFamily="34" charset="0"/>
              </a:rPr>
              <a:t>The BJP party has a small number of winners from other religions, including Christian and Muslim.</a:t>
            </a:r>
          </a:p>
          <a:p>
            <a:pPr algn="l">
              <a:buFont typeface="Arial" panose="020B0604020202020204" pitchFamily="34" charset="0"/>
              <a:buChar char="•"/>
            </a:pPr>
            <a:r>
              <a:rPr lang="en-US" b="0" i="0" dirty="0">
                <a:effectLst/>
                <a:latin typeface="Aptos" panose="020B0004020202020204" pitchFamily="34" charset="0"/>
              </a:rPr>
              <a:t>The INC party has a higher number of winners from Muslim and Christian religions, as well as a small number of winners from other religions.</a:t>
            </a:r>
          </a:p>
          <a:p>
            <a:pPr algn="l"/>
            <a:r>
              <a:rPr lang="en-US" b="0" i="0" dirty="0">
                <a:effectLst/>
                <a:latin typeface="Aptos" panose="020B0004020202020204" pitchFamily="34" charset="0"/>
              </a:rPr>
              <a:t>Overall, it seems that the BJP party has a higher number of Hindu winners compared to the INC party. However, the INC party has a more diverse distribution of winners by religion. </a:t>
            </a:r>
          </a:p>
        </p:txBody>
      </p:sp>
      <p:sp>
        <p:nvSpPr>
          <p:cNvPr id="10" name="TextBox 9">
            <a:extLst>
              <a:ext uri="{FF2B5EF4-FFF2-40B4-BE49-F238E27FC236}">
                <a16:creationId xmlns:a16="http://schemas.microsoft.com/office/drawing/2014/main" id="{F0FEC8A3-75E4-B649-B263-D26B0CE7F931}"/>
              </a:ext>
            </a:extLst>
          </p:cNvPr>
          <p:cNvSpPr txBox="1"/>
          <p:nvPr/>
        </p:nvSpPr>
        <p:spPr>
          <a:xfrm>
            <a:off x="695325" y="420737"/>
            <a:ext cx="10801349" cy="523220"/>
          </a:xfrm>
          <a:prstGeom prst="rect">
            <a:avLst/>
          </a:prstGeom>
          <a:noFill/>
        </p:spPr>
        <p:txBody>
          <a:bodyPr wrap="square" rtlCol="0">
            <a:spAutoFit/>
          </a:bodyPr>
          <a:lstStyle/>
          <a:p>
            <a:r>
              <a:rPr lang="en-US" sz="2800" b="1" i="0" u="sng" dirty="0">
                <a:solidFill>
                  <a:srgbClr val="000000"/>
                </a:solidFill>
                <a:effectLst/>
                <a:latin typeface="Aptos" panose="020B0004020202020204" pitchFamily="34" charset="0"/>
              </a:rPr>
              <a:t>COUNT OF WINNERS IN BJP AND INC IN RELIGION CATEGORY</a:t>
            </a:r>
            <a:endParaRPr lang="en-IN" sz="2800" b="1" u="sng" dirty="0">
              <a:latin typeface="Aptos" panose="020B0004020202020204" pitchFamily="34" charset="0"/>
            </a:endParaRP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9" name="Ink 18">
                <a:extLst>
                  <a:ext uri="{FF2B5EF4-FFF2-40B4-BE49-F238E27FC236}">
                    <a16:creationId xmlns:a16="http://schemas.microsoft.com/office/drawing/2014/main" id="{ABFADCCF-F4CB-18B2-F8AA-762DA0CEA767}"/>
                  </a:ext>
                </a:extLst>
              </p14:cNvPr>
              <p14:cNvContentPartPr/>
              <p14:nvPr/>
            </p14:nvContentPartPr>
            <p14:xfrm>
              <a:off x="2339661" y="3478419"/>
              <a:ext cx="360" cy="360"/>
            </p14:xfrm>
          </p:contentPart>
        </mc:Choice>
        <mc:Fallback>
          <p:pic>
            <p:nvPicPr>
              <p:cNvPr id="19" name="Ink 18">
                <a:extLst>
                  <a:ext uri="{FF2B5EF4-FFF2-40B4-BE49-F238E27FC236}">
                    <a16:creationId xmlns:a16="http://schemas.microsoft.com/office/drawing/2014/main" id="{ABFADCCF-F4CB-18B2-F8AA-762DA0CEA767}"/>
                  </a:ext>
                </a:extLst>
              </p:cNvPr>
              <p:cNvPicPr/>
              <p:nvPr/>
            </p:nvPicPr>
            <p:blipFill>
              <a:blip r:embed="rId4"/>
              <a:stretch>
                <a:fillRect/>
              </a:stretch>
            </p:blipFill>
            <p:spPr>
              <a:xfrm>
                <a:off x="2331021" y="3424419"/>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0" name="Ink 19">
                <a:extLst>
                  <a:ext uri="{FF2B5EF4-FFF2-40B4-BE49-F238E27FC236}">
                    <a16:creationId xmlns:a16="http://schemas.microsoft.com/office/drawing/2014/main" id="{603E32EB-A51E-2E08-5FB4-EA47B8DAF913}"/>
                  </a:ext>
                </a:extLst>
              </p14:cNvPr>
              <p14:cNvContentPartPr/>
              <p14:nvPr/>
            </p14:nvContentPartPr>
            <p14:xfrm>
              <a:off x="2322021" y="2975859"/>
              <a:ext cx="360" cy="360"/>
            </p14:xfrm>
          </p:contentPart>
        </mc:Choice>
        <mc:Fallback>
          <p:pic>
            <p:nvPicPr>
              <p:cNvPr id="20" name="Ink 19">
                <a:extLst>
                  <a:ext uri="{FF2B5EF4-FFF2-40B4-BE49-F238E27FC236}">
                    <a16:creationId xmlns:a16="http://schemas.microsoft.com/office/drawing/2014/main" id="{603E32EB-A51E-2E08-5FB4-EA47B8DAF913}"/>
                  </a:ext>
                </a:extLst>
              </p:cNvPr>
              <p:cNvPicPr/>
              <p:nvPr/>
            </p:nvPicPr>
            <p:blipFill>
              <a:blip r:embed="rId6"/>
              <a:stretch>
                <a:fillRect/>
              </a:stretch>
            </p:blipFill>
            <p:spPr>
              <a:xfrm>
                <a:off x="2313021" y="2922219"/>
                <a:ext cx="18000" cy="108000"/>
              </a:xfrm>
              <a:prstGeom prst="rect">
                <a:avLst/>
              </a:prstGeom>
            </p:spPr>
          </p:pic>
        </mc:Fallback>
      </mc:AlternateContent>
      <p:grpSp>
        <p:nvGrpSpPr>
          <p:cNvPr id="23" name="Group 22">
            <a:extLst>
              <a:ext uri="{FF2B5EF4-FFF2-40B4-BE49-F238E27FC236}">
                <a16:creationId xmlns:a16="http://schemas.microsoft.com/office/drawing/2014/main" id="{ACF71F4D-E500-2CBD-8639-8D410CC44E87}"/>
              </a:ext>
            </a:extLst>
          </p:cNvPr>
          <p:cNvGrpSpPr/>
          <p:nvPr/>
        </p:nvGrpSpPr>
        <p:grpSpPr>
          <a:xfrm>
            <a:off x="1900461" y="2402739"/>
            <a:ext cx="360" cy="360"/>
            <a:chOff x="1900461" y="2402739"/>
            <a:chExt cx="360" cy="360"/>
          </a:xfrm>
        </p:grpSpPr>
        <mc:AlternateContent xmlns:mc="http://schemas.openxmlformats.org/markup-compatibility/2006">
          <mc:Choice xmlns:p14="http://schemas.microsoft.com/office/powerpoint/2010/main" xmlns:aink="http://schemas.microsoft.com/office/drawing/2016/ink" Requires="p14 aink">
            <p:contentPart p14:bwMode="auto" r:id="rId7">
              <p14:nvContentPartPr>
                <p14:cNvPr id="21" name="Ink 20">
                  <a:extLst>
                    <a:ext uri="{FF2B5EF4-FFF2-40B4-BE49-F238E27FC236}">
                      <a16:creationId xmlns:a16="http://schemas.microsoft.com/office/drawing/2014/main" id="{76891323-F794-7623-1436-63C0E8B91342}"/>
                    </a:ext>
                  </a:extLst>
                </p14:cNvPr>
                <p14:cNvContentPartPr/>
                <p14:nvPr/>
              </p14:nvContentPartPr>
              <p14:xfrm>
                <a:off x="1900461" y="2402739"/>
                <a:ext cx="360" cy="360"/>
              </p14:xfrm>
            </p:contentPart>
          </mc:Choice>
          <mc:Fallback>
            <p:pic>
              <p:nvPicPr>
                <p:cNvPr id="21" name="Ink 20">
                  <a:extLst>
                    <a:ext uri="{FF2B5EF4-FFF2-40B4-BE49-F238E27FC236}">
                      <a16:creationId xmlns:a16="http://schemas.microsoft.com/office/drawing/2014/main" id="{76891323-F794-7623-1436-63C0E8B91342}"/>
                    </a:ext>
                  </a:extLst>
                </p:cNvPr>
                <p:cNvPicPr/>
                <p:nvPr/>
              </p:nvPicPr>
              <p:blipFill>
                <a:blip r:embed="rId8"/>
                <a:stretch>
                  <a:fillRect/>
                </a:stretch>
              </p:blipFill>
              <p:spPr>
                <a:xfrm>
                  <a:off x="1891821" y="2348739"/>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22" name="Ink 21">
                  <a:extLst>
                    <a:ext uri="{FF2B5EF4-FFF2-40B4-BE49-F238E27FC236}">
                      <a16:creationId xmlns:a16="http://schemas.microsoft.com/office/drawing/2014/main" id="{B70AF88C-0DD6-A49B-68C5-E4628B3726FA}"/>
                    </a:ext>
                  </a:extLst>
                </p14:cNvPr>
                <p14:cNvContentPartPr/>
                <p14:nvPr/>
              </p14:nvContentPartPr>
              <p14:xfrm>
                <a:off x="1900461" y="2402739"/>
                <a:ext cx="360" cy="360"/>
              </p14:xfrm>
            </p:contentPart>
          </mc:Choice>
          <mc:Fallback>
            <p:pic>
              <p:nvPicPr>
                <p:cNvPr id="22" name="Ink 21">
                  <a:extLst>
                    <a:ext uri="{FF2B5EF4-FFF2-40B4-BE49-F238E27FC236}">
                      <a16:creationId xmlns:a16="http://schemas.microsoft.com/office/drawing/2014/main" id="{B70AF88C-0DD6-A49B-68C5-E4628B3726FA}"/>
                    </a:ext>
                  </a:extLst>
                </p:cNvPr>
                <p:cNvPicPr/>
                <p:nvPr/>
              </p:nvPicPr>
              <p:blipFill>
                <a:blip r:embed="rId8"/>
                <a:stretch>
                  <a:fillRect/>
                </a:stretch>
              </p:blipFill>
              <p:spPr>
                <a:xfrm>
                  <a:off x="1891821" y="2348739"/>
                  <a:ext cx="18000" cy="108000"/>
                </a:xfrm>
                <a:prstGeom prst="rect">
                  <a:avLst/>
                </a:prstGeom>
              </p:spPr>
            </p:pic>
          </mc:Fallback>
        </mc:AlternateContent>
      </p:grpSp>
      <p:pic>
        <p:nvPicPr>
          <p:cNvPr id="25" name="Picture 24">
            <a:extLst>
              <a:ext uri="{FF2B5EF4-FFF2-40B4-BE49-F238E27FC236}">
                <a16:creationId xmlns:a16="http://schemas.microsoft.com/office/drawing/2014/main" id="{0E8BAB23-852E-5950-5153-9E5C460AFF25}"/>
              </a:ext>
            </a:extLst>
          </p:cNvPr>
          <p:cNvPicPr>
            <a:picLocks noChangeAspect="1"/>
          </p:cNvPicPr>
          <p:nvPr/>
        </p:nvPicPr>
        <p:blipFill>
          <a:blip r:embed="rId10"/>
          <a:stretch>
            <a:fillRect/>
          </a:stretch>
        </p:blipFill>
        <p:spPr>
          <a:xfrm>
            <a:off x="66303" y="1112703"/>
            <a:ext cx="6029697" cy="5373623"/>
          </a:xfrm>
          <a:prstGeom prst="rect">
            <a:avLst/>
          </a:prstGeom>
        </p:spPr>
      </p:pic>
    </p:spTree>
    <p:extLst>
      <p:ext uri="{BB962C8B-B14F-4D97-AF65-F5344CB8AC3E}">
        <p14:creationId xmlns:p14="http://schemas.microsoft.com/office/powerpoint/2010/main" val="334098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BCC225-4A3C-8836-8780-B609B6CDF4F7}"/>
              </a:ext>
            </a:extLst>
          </p:cNvPr>
          <p:cNvSpPr txBox="1"/>
          <p:nvPr/>
        </p:nvSpPr>
        <p:spPr>
          <a:xfrm>
            <a:off x="1400175" y="368613"/>
            <a:ext cx="9391650" cy="954107"/>
          </a:xfrm>
          <a:prstGeom prst="rect">
            <a:avLst/>
          </a:prstGeom>
          <a:noFill/>
        </p:spPr>
        <p:txBody>
          <a:bodyPr wrap="square" rtlCol="0">
            <a:spAutoFit/>
          </a:bodyPr>
          <a:lstStyle/>
          <a:p>
            <a:r>
              <a:rPr lang="en-US" sz="2800" b="1" u="sng" dirty="0">
                <a:latin typeface="Aptos" panose="020B0004020202020204" pitchFamily="34" charset="0"/>
              </a:rPr>
              <a:t>BOTTOM 10 CONSTITUENCY WITH LOWEST PERCENTAGE </a:t>
            </a:r>
          </a:p>
          <a:p>
            <a:pPr algn="ctr"/>
            <a:r>
              <a:rPr lang="en-US" sz="2800" b="1" u="sng" dirty="0">
                <a:latin typeface="Aptos" panose="020B0004020202020204" pitchFamily="34" charset="0"/>
              </a:rPr>
              <a:t>OF VOTES POLLED</a:t>
            </a:r>
            <a:endParaRPr lang="en-IN" sz="2800" b="1" u="sng" dirty="0">
              <a:latin typeface="Aptos" panose="020B0004020202020204" pitchFamily="34" charset="0"/>
            </a:endParaRPr>
          </a:p>
        </p:txBody>
      </p:sp>
      <p:pic>
        <p:nvPicPr>
          <p:cNvPr id="7" name="Picture 6">
            <a:extLst>
              <a:ext uri="{FF2B5EF4-FFF2-40B4-BE49-F238E27FC236}">
                <a16:creationId xmlns:a16="http://schemas.microsoft.com/office/drawing/2014/main" id="{34EB3C25-E95F-1FB9-55F5-C39A697FEA94}"/>
              </a:ext>
            </a:extLst>
          </p:cNvPr>
          <p:cNvPicPr>
            <a:picLocks noChangeAspect="1"/>
          </p:cNvPicPr>
          <p:nvPr/>
        </p:nvPicPr>
        <p:blipFill rotWithShape="1">
          <a:blip r:embed="rId2"/>
          <a:srcRect t="1353" r="608"/>
          <a:stretch/>
        </p:blipFill>
        <p:spPr>
          <a:xfrm>
            <a:off x="0" y="1571086"/>
            <a:ext cx="7333129" cy="4805082"/>
          </a:xfrm>
          <a:prstGeom prst="rect">
            <a:avLst/>
          </a:prstGeom>
        </p:spPr>
      </p:pic>
      <p:sp>
        <p:nvSpPr>
          <p:cNvPr id="2" name="Rectangle 1">
            <a:extLst>
              <a:ext uri="{FF2B5EF4-FFF2-40B4-BE49-F238E27FC236}">
                <a16:creationId xmlns:a16="http://schemas.microsoft.com/office/drawing/2014/main" id="{D1187110-9335-87C6-8C33-2D0D82AC3B2A}"/>
              </a:ext>
            </a:extLst>
          </p:cNvPr>
          <p:cNvSpPr>
            <a:spLocks noChangeArrowheads="1"/>
          </p:cNvSpPr>
          <p:nvPr/>
        </p:nvSpPr>
        <p:spPr bwMode="auto">
          <a:xfrm>
            <a:off x="7399804" y="1519859"/>
            <a:ext cx="4639796" cy="407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800" b="1" i="0" u="sng" strike="noStrike" cap="none" normalizeH="0" baseline="0" dirty="0">
                <a:ln>
                  <a:noFill/>
                </a:ln>
                <a:solidFill>
                  <a:srgbClr val="000000"/>
                </a:solidFill>
                <a:effectLst/>
                <a:latin typeface="Aptos" panose="020B0004020202020204" pitchFamily="34" charset="0"/>
              </a:rPr>
              <a:t>SUMMARY :</a:t>
            </a:r>
          </a:p>
          <a:p>
            <a:r>
              <a:rPr kumimoji="0" lang="en-US" altLang="en-US" sz="1800" b="0" i="0" u="none" strike="noStrike" cap="none" normalizeH="0" baseline="0" dirty="0">
                <a:ln>
                  <a:noFill/>
                </a:ln>
                <a:solidFill>
                  <a:srgbClr val="000000"/>
                </a:solidFill>
                <a:effectLst/>
                <a:latin typeface="Aptos" panose="020B0004020202020204" pitchFamily="34" charset="0"/>
              </a:rPr>
              <a:t>On the plot, the x-axis represents the constituency names, and the y-axis represents the corresponding percentage of votes polled. The lowest percentage of votes polled in the bottom 10 constituencies is 57.82% in Kushinagar.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ptos" panose="020B0004020202020204" pitchFamily="34" charset="0"/>
              </a:rPr>
              <a:t>The highest percentage of votes polled in the bottom 10 constituencies is 76.99% in </a:t>
            </a:r>
            <a:r>
              <a:rPr kumimoji="0" lang="en-US" altLang="en-US" sz="1800" b="0" i="0" u="none" strike="noStrike" cap="none" normalizeH="0" baseline="0" dirty="0" err="1">
                <a:ln>
                  <a:noFill/>
                </a:ln>
                <a:solidFill>
                  <a:srgbClr val="000000"/>
                </a:solidFill>
                <a:effectLst/>
                <a:latin typeface="Aptos" panose="020B0004020202020204" pitchFamily="34" charset="0"/>
              </a:rPr>
              <a:t>Arunachaleast</a:t>
            </a:r>
            <a:r>
              <a:rPr kumimoji="0" lang="en-US" altLang="en-US" sz="1800" b="0" i="0" u="none" strike="noStrike" cap="none" normalizeH="0" baseline="0" dirty="0">
                <a:ln>
                  <a:noFill/>
                </a:ln>
                <a:solidFill>
                  <a:srgbClr val="000000"/>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ptos" panose="020B0004020202020204" pitchFamily="34" charset="0"/>
              </a:rPr>
              <a:t>The bars in the bar plot are arranged in ascending order of percentage of votes polled.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058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5BE13-AD3F-B811-296B-C4EEC5F3B61A}"/>
              </a:ext>
            </a:extLst>
          </p:cNvPr>
          <p:cNvSpPr txBox="1"/>
          <p:nvPr/>
        </p:nvSpPr>
        <p:spPr>
          <a:xfrm>
            <a:off x="4148137" y="287796"/>
            <a:ext cx="389572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sng" strike="noStrike" kern="1200" cap="none" spc="0" normalizeH="0" baseline="0" noProof="0" dirty="0">
                <a:ln>
                  <a:noFill/>
                </a:ln>
                <a:solidFill>
                  <a:prstClr val="black"/>
                </a:solidFill>
                <a:effectLst/>
                <a:uLnTx/>
                <a:uFillTx/>
                <a:latin typeface="Aptos" panose="020B0004020202020204" pitchFamily="34" charset="0"/>
                <a:ea typeface="+mn-ea"/>
                <a:cs typeface="+mn-cs"/>
              </a:rPr>
              <a:t>K-MEAN CLUSTERING</a:t>
            </a:r>
          </a:p>
        </p:txBody>
      </p:sp>
      <p:sp>
        <p:nvSpPr>
          <p:cNvPr id="4" name="TextBox 3">
            <a:extLst>
              <a:ext uri="{FF2B5EF4-FFF2-40B4-BE49-F238E27FC236}">
                <a16:creationId xmlns:a16="http://schemas.microsoft.com/office/drawing/2014/main" id="{AF6C0540-8974-12D7-2FD3-CE99FE2D35DF}"/>
              </a:ext>
            </a:extLst>
          </p:cNvPr>
          <p:cNvSpPr txBox="1"/>
          <p:nvPr/>
        </p:nvSpPr>
        <p:spPr>
          <a:xfrm>
            <a:off x="742950" y="1038225"/>
            <a:ext cx="11087100" cy="1200329"/>
          </a:xfrm>
          <a:prstGeom prst="rect">
            <a:avLst/>
          </a:prstGeom>
          <a:noFill/>
        </p:spPr>
        <p:txBody>
          <a:bodyPr wrap="square" rtlCol="0">
            <a:spAutoFit/>
          </a:bodyPr>
          <a:lstStyle/>
          <a:p>
            <a:r>
              <a:rPr lang="en-US" b="1" dirty="0">
                <a:latin typeface="Aptos" panose="020B0004020202020204" pitchFamily="34" charset="0"/>
              </a:rPr>
              <a:t>What is K-Means Clustering ?</a:t>
            </a:r>
            <a:endParaRPr lang="en-US" b="1" i="0" dirty="0">
              <a:effectLst/>
              <a:latin typeface="Aptos" panose="020B0004020202020204" pitchFamily="34" charset="0"/>
            </a:endParaRPr>
          </a:p>
          <a:p>
            <a:r>
              <a:rPr lang="en-US" b="0" i="0" dirty="0">
                <a:effectLst/>
                <a:latin typeface="Aptos" panose="020B0004020202020204" pitchFamily="34" charset="0"/>
              </a:rPr>
              <a:t>K-means clustering is a machine learning algorithm used to group similar data points into clusters, with the goal of minimizing the within-cluster variance. It involves iteratively assigning data points to the nearest cluster centroids and updating the centroids until convergence.</a:t>
            </a:r>
            <a:endParaRPr lang="en-IN" dirty="0">
              <a:latin typeface="Aptos" panose="020B0004020202020204" pitchFamily="34" charset="0"/>
            </a:endParaRPr>
          </a:p>
        </p:txBody>
      </p:sp>
      <p:pic>
        <p:nvPicPr>
          <p:cNvPr id="6" name="Picture 5">
            <a:extLst>
              <a:ext uri="{FF2B5EF4-FFF2-40B4-BE49-F238E27FC236}">
                <a16:creationId xmlns:a16="http://schemas.microsoft.com/office/drawing/2014/main" id="{9BA2D49D-ADF9-CDDD-A813-A0A5EAEC83E5}"/>
              </a:ext>
            </a:extLst>
          </p:cNvPr>
          <p:cNvPicPr>
            <a:picLocks noChangeAspect="1"/>
          </p:cNvPicPr>
          <p:nvPr/>
        </p:nvPicPr>
        <p:blipFill>
          <a:blip r:embed="rId2"/>
          <a:stretch>
            <a:fillRect/>
          </a:stretch>
        </p:blipFill>
        <p:spPr>
          <a:xfrm>
            <a:off x="407395" y="2322988"/>
            <a:ext cx="5879105" cy="4100553"/>
          </a:xfrm>
          <a:prstGeom prst="rect">
            <a:avLst/>
          </a:prstGeom>
        </p:spPr>
      </p:pic>
      <p:pic>
        <p:nvPicPr>
          <p:cNvPr id="8" name="Picture 7">
            <a:extLst>
              <a:ext uri="{FF2B5EF4-FFF2-40B4-BE49-F238E27FC236}">
                <a16:creationId xmlns:a16="http://schemas.microsoft.com/office/drawing/2014/main" id="{A49B38C0-9285-EF8D-8148-6538156F56F8}"/>
              </a:ext>
            </a:extLst>
          </p:cNvPr>
          <p:cNvPicPr>
            <a:picLocks noChangeAspect="1"/>
          </p:cNvPicPr>
          <p:nvPr/>
        </p:nvPicPr>
        <p:blipFill>
          <a:blip r:embed="rId3"/>
          <a:stretch>
            <a:fillRect/>
          </a:stretch>
        </p:blipFill>
        <p:spPr>
          <a:xfrm>
            <a:off x="6096000" y="2472987"/>
            <a:ext cx="5879104" cy="3835607"/>
          </a:xfrm>
          <a:prstGeom prst="rect">
            <a:avLst/>
          </a:prstGeom>
        </p:spPr>
      </p:pic>
    </p:spTree>
    <p:extLst>
      <p:ext uri="{BB962C8B-B14F-4D97-AF65-F5344CB8AC3E}">
        <p14:creationId xmlns:p14="http://schemas.microsoft.com/office/powerpoint/2010/main" val="17593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58F356-3373-58DD-CB54-FCDB578FCC71}"/>
              </a:ext>
            </a:extLst>
          </p:cNvPr>
          <p:cNvSpPr txBox="1"/>
          <p:nvPr/>
        </p:nvSpPr>
        <p:spPr>
          <a:xfrm>
            <a:off x="257174" y="258634"/>
            <a:ext cx="2990851" cy="523220"/>
          </a:xfrm>
          <a:prstGeom prst="rect">
            <a:avLst/>
          </a:prstGeom>
          <a:noFill/>
        </p:spPr>
        <p:txBody>
          <a:bodyPr wrap="square" rtlCol="0">
            <a:spAutoFit/>
          </a:bodyPr>
          <a:lstStyle/>
          <a:p>
            <a:r>
              <a:rPr lang="en-IN" sz="2800" b="1" u="sng" dirty="0"/>
              <a:t>USER INTERFACE :</a:t>
            </a:r>
          </a:p>
        </p:txBody>
      </p:sp>
      <p:sp>
        <p:nvSpPr>
          <p:cNvPr id="3" name="TextBox 2">
            <a:extLst>
              <a:ext uri="{FF2B5EF4-FFF2-40B4-BE49-F238E27FC236}">
                <a16:creationId xmlns:a16="http://schemas.microsoft.com/office/drawing/2014/main" id="{62A69E7D-B658-7C00-2C20-D0A673EC82E4}"/>
              </a:ext>
            </a:extLst>
          </p:cNvPr>
          <p:cNvSpPr txBox="1"/>
          <p:nvPr/>
        </p:nvSpPr>
        <p:spPr>
          <a:xfrm>
            <a:off x="257174" y="781854"/>
            <a:ext cx="11144251" cy="1754326"/>
          </a:xfrm>
          <a:prstGeom prst="rect">
            <a:avLst/>
          </a:prstGeom>
          <a:noFill/>
        </p:spPr>
        <p:txBody>
          <a:bodyPr wrap="square" rtlCol="0">
            <a:spAutoFit/>
          </a:bodyPr>
          <a:lstStyle/>
          <a:p>
            <a:r>
              <a:rPr lang="en-US" b="1" i="0" dirty="0">
                <a:effectLst/>
                <a:latin typeface="Aptos" panose="020B0004020202020204" pitchFamily="34" charset="0"/>
              </a:rPr>
              <a:t>Introduction</a:t>
            </a:r>
            <a:r>
              <a:rPr lang="en-US" b="0" i="0" dirty="0">
                <a:effectLst/>
                <a:latin typeface="Aptos" panose="020B0004020202020204" pitchFamily="34" charset="0"/>
              </a:rPr>
              <a:t>: Our Constituency Information Retrieval System is a user-friendly and efficient interface that empowers users to access essential data related to constituencies and elections. By simply entering the Constituency name, users can instantly obtain comprehensive information, including the Winner Political Party, Winner Votes, Runner-Up Political Party, Runner-Up Votes, Margin Winner vs. Runner-Up Votes, Others Votes, Total Votes Polled, Total Electors, Margin Electors vs. Polled, and the Religion of the winning candidate. This tool is designed to provide a holistic view of the election scenario in a specific constituency</a:t>
            </a:r>
            <a:r>
              <a:rPr lang="en-US" b="0" i="0" dirty="0">
                <a:solidFill>
                  <a:srgbClr val="374151"/>
                </a:solidFill>
                <a:effectLst/>
                <a:latin typeface="Söhne"/>
              </a:rPr>
              <a:t>.</a:t>
            </a:r>
            <a:endParaRPr lang="en-IN" dirty="0"/>
          </a:p>
        </p:txBody>
      </p:sp>
      <p:sp>
        <p:nvSpPr>
          <p:cNvPr id="4" name="TextBox 3">
            <a:extLst>
              <a:ext uri="{FF2B5EF4-FFF2-40B4-BE49-F238E27FC236}">
                <a16:creationId xmlns:a16="http://schemas.microsoft.com/office/drawing/2014/main" id="{9C4092AF-F313-BC21-433C-F16542CD9473}"/>
              </a:ext>
            </a:extLst>
          </p:cNvPr>
          <p:cNvSpPr txBox="1"/>
          <p:nvPr/>
        </p:nvSpPr>
        <p:spPr>
          <a:xfrm>
            <a:off x="228600" y="3213824"/>
            <a:ext cx="11734799" cy="3139321"/>
          </a:xfrm>
          <a:prstGeom prst="rect">
            <a:avLst/>
          </a:prstGeom>
          <a:noFill/>
        </p:spPr>
        <p:txBody>
          <a:bodyPr wrap="square" rtlCol="0">
            <a:spAutoFit/>
          </a:bodyPr>
          <a:lstStyle/>
          <a:p>
            <a:pPr algn="l">
              <a:buFont typeface="+mj-lt"/>
              <a:buAutoNum type="arabicPeriod"/>
            </a:pPr>
            <a:r>
              <a:rPr lang="en-US" b="1" i="0" dirty="0">
                <a:effectLst/>
                <a:latin typeface="Aptos" panose="020B0004020202020204" pitchFamily="34" charset="0"/>
              </a:rPr>
              <a:t>Winner Political Party:</a:t>
            </a:r>
            <a:r>
              <a:rPr lang="en-US" i="0" dirty="0">
                <a:effectLst/>
                <a:latin typeface="Aptos" panose="020B0004020202020204" pitchFamily="34" charset="0"/>
              </a:rPr>
              <a:t> This feature reveals the political party that secured victory in the selected constituency.</a:t>
            </a:r>
          </a:p>
          <a:p>
            <a:pPr algn="l">
              <a:buFont typeface="+mj-lt"/>
              <a:buAutoNum type="arabicPeriod"/>
            </a:pPr>
            <a:r>
              <a:rPr lang="en-US" b="1" i="0" dirty="0">
                <a:effectLst/>
                <a:latin typeface="Aptos" panose="020B0004020202020204" pitchFamily="34" charset="0"/>
              </a:rPr>
              <a:t>Winner Votes:</a:t>
            </a:r>
            <a:r>
              <a:rPr lang="en-US" i="0" dirty="0">
                <a:effectLst/>
                <a:latin typeface="Aptos" panose="020B0004020202020204" pitchFamily="34" charset="0"/>
              </a:rPr>
              <a:t> Users can access the number of votes the winning candidate received.</a:t>
            </a:r>
          </a:p>
          <a:p>
            <a:pPr algn="l">
              <a:buFont typeface="+mj-lt"/>
              <a:buAutoNum type="arabicPeriod"/>
            </a:pPr>
            <a:r>
              <a:rPr lang="en-US" b="1" i="0" dirty="0">
                <a:effectLst/>
                <a:latin typeface="Aptos" panose="020B0004020202020204" pitchFamily="34" charset="0"/>
              </a:rPr>
              <a:t>Runner-Up Political Party:</a:t>
            </a:r>
            <a:r>
              <a:rPr lang="en-US" i="0" dirty="0">
                <a:effectLst/>
                <a:latin typeface="Aptos" panose="020B0004020202020204" pitchFamily="34" charset="0"/>
              </a:rPr>
              <a:t> Find out the political party that stood second in the election.</a:t>
            </a:r>
          </a:p>
          <a:p>
            <a:pPr algn="l">
              <a:buFont typeface="+mj-lt"/>
              <a:buAutoNum type="arabicPeriod"/>
            </a:pPr>
            <a:r>
              <a:rPr lang="en-US" b="1" i="0" dirty="0">
                <a:effectLst/>
                <a:latin typeface="Aptos" panose="020B0004020202020204" pitchFamily="34" charset="0"/>
              </a:rPr>
              <a:t>Runner-Up Votes:</a:t>
            </a:r>
            <a:r>
              <a:rPr lang="en-US" i="0" dirty="0">
                <a:effectLst/>
                <a:latin typeface="Aptos" panose="020B0004020202020204" pitchFamily="34" charset="0"/>
              </a:rPr>
              <a:t> Discover the number of votes received by the runner-up candidate.</a:t>
            </a:r>
          </a:p>
          <a:p>
            <a:pPr algn="l">
              <a:buFont typeface="+mj-lt"/>
              <a:buAutoNum type="arabicPeriod"/>
            </a:pPr>
            <a:r>
              <a:rPr lang="en-US" b="1" i="0" dirty="0">
                <a:effectLst/>
                <a:latin typeface="Aptos" panose="020B0004020202020204" pitchFamily="34" charset="0"/>
              </a:rPr>
              <a:t>Margin Winner vs. Runner-Up Votes:</a:t>
            </a:r>
            <a:r>
              <a:rPr lang="en-US" i="0" dirty="0">
                <a:effectLst/>
                <a:latin typeface="Aptos" panose="020B0004020202020204" pitchFamily="34" charset="0"/>
              </a:rPr>
              <a:t> This crucial information highlights the difference in votes between the winning and runner-up candidates, indicating the competitiveness of the election.</a:t>
            </a:r>
          </a:p>
          <a:p>
            <a:pPr algn="l">
              <a:buFont typeface="+mj-lt"/>
              <a:buAutoNum type="arabicPeriod"/>
            </a:pPr>
            <a:r>
              <a:rPr lang="en-US" b="1" i="0" dirty="0">
                <a:effectLst/>
                <a:latin typeface="Aptos" panose="020B0004020202020204" pitchFamily="34" charset="0"/>
              </a:rPr>
              <a:t>Others Votes:</a:t>
            </a:r>
            <a:r>
              <a:rPr lang="en-US" i="0" dirty="0">
                <a:effectLst/>
                <a:latin typeface="Aptos" panose="020B0004020202020204" pitchFamily="34" charset="0"/>
              </a:rPr>
              <a:t> Learn about the votes secured by candidates other than the winner and runner-up.</a:t>
            </a:r>
          </a:p>
          <a:p>
            <a:pPr algn="l">
              <a:buFont typeface="+mj-lt"/>
              <a:buAutoNum type="arabicPeriod"/>
            </a:pPr>
            <a:r>
              <a:rPr lang="en-US" b="1" i="0" dirty="0">
                <a:effectLst/>
                <a:latin typeface="Aptos" panose="020B0004020202020204" pitchFamily="34" charset="0"/>
              </a:rPr>
              <a:t>Total Votes Polled:</a:t>
            </a:r>
            <a:r>
              <a:rPr lang="en-US" i="0" dirty="0">
                <a:effectLst/>
                <a:latin typeface="Aptos" panose="020B0004020202020204" pitchFamily="34" charset="0"/>
              </a:rPr>
              <a:t> Get insights into the overall voter turnout in the constituency.</a:t>
            </a:r>
          </a:p>
          <a:p>
            <a:pPr algn="l">
              <a:buFont typeface="+mj-lt"/>
              <a:buAutoNum type="arabicPeriod"/>
            </a:pPr>
            <a:r>
              <a:rPr lang="en-US" b="1" i="0" dirty="0">
                <a:effectLst/>
                <a:latin typeface="Aptos" panose="020B0004020202020204" pitchFamily="34" charset="0"/>
              </a:rPr>
              <a:t>Total Electors:</a:t>
            </a:r>
            <a:r>
              <a:rPr lang="en-US" i="0" dirty="0">
                <a:effectLst/>
                <a:latin typeface="Aptos" panose="020B0004020202020204" pitchFamily="34" charset="0"/>
              </a:rPr>
              <a:t> Understand the total number of eligible voters in the selected constituency.</a:t>
            </a:r>
          </a:p>
          <a:p>
            <a:r>
              <a:rPr lang="en-IN" dirty="0">
                <a:latin typeface="Aptos" panose="020B0004020202020204" pitchFamily="34" charset="0"/>
              </a:rPr>
              <a:t>9.</a:t>
            </a:r>
            <a:r>
              <a:rPr lang="en-US" b="1" dirty="0">
                <a:latin typeface="Aptos" panose="020B0004020202020204" pitchFamily="34" charset="0"/>
              </a:rPr>
              <a:t>Margin Percentage : </a:t>
            </a:r>
            <a:r>
              <a:rPr lang="en-US" i="0" dirty="0">
                <a:effectLst/>
                <a:latin typeface="Aptos" panose="020B0004020202020204" pitchFamily="34" charset="0"/>
              </a:rPr>
              <a:t>Users can quickly ascertain the margin percentage between the total votes polled and the total electors </a:t>
            </a:r>
            <a:endParaRPr lang="en-IN" dirty="0">
              <a:latin typeface="Aptos" panose="020B0004020202020204" pitchFamily="34" charset="0"/>
            </a:endParaRPr>
          </a:p>
        </p:txBody>
      </p:sp>
      <p:sp>
        <p:nvSpPr>
          <p:cNvPr id="7" name="TextBox 6">
            <a:extLst>
              <a:ext uri="{FF2B5EF4-FFF2-40B4-BE49-F238E27FC236}">
                <a16:creationId xmlns:a16="http://schemas.microsoft.com/office/drawing/2014/main" id="{0A32E001-36F9-FE2F-FA5F-A86019D98085}"/>
              </a:ext>
            </a:extLst>
          </p:cNvPr>
          <p:cNvSpPr txBox="1"/>
          <p:nvPr/>
        </p:nvSpPr>
        <p:spPr>
          <a:xfrm>
            <a:off x="257174" y="2635224"/>
            <a:ext cx="6343651" cy="461665"/>
          </a:xfrm>
          <a:prstGeom prst="rect">
            <a:avLst/>
          </a:prstGeom>
          <a:noFill/>
        </p:spPr>
        <p:txBody>
          <a:bodyPr wrap="square" rtlCol="0">
            <a:spAutoFit/>
          </a:bodyPr>
          <a:lstStyle/>
          <a:p>
            <a:r>
              <a:rPr lang="en-IN" sz="2400" dirty="0"/>
              <a:t>LINK TO WEBSITE : </a:t>
            </a:r>
            <a:r>
              <a:rPr lang="en-IN" sz="2400" dirty="0">
                <a:hlinkClick r:id="rId2"/>
              </a:rPr>
              <a:t>http://127.0.0.1:5000/</a:t>
            </a:r>
            <a:endParaRPr lang="en-IN" sz="2400" dirty="0"/>
          </a:p>
        </p:txBody>
      </p:sp>
    </p:spTree>
    <p:extLst>
      <p:ext uri="{BB962C8B-B14F-4D97-AF65-F5344CB8AC3E}">
        <p14:creationId xmlns:p14="http://schemas.microsoft.com/office/powerpoint/2010/main" val="370653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41109-40B5-4698-3C83-0882F637F355}"/>
              </a:ext>
            </a:extLst>
          </p:cNvPr>
          <p:cNvSpPr txBox="1"/>
          <p:nvPr/>
        </p:nvSpPr>
        <p:spPr>
          <a:xfrm>
            <a:off x="4455458" y="2873189"/>
            <a:ext cx="3281084" cy="769441"/>
          </a:xfrm>
          <a:prstGeom prst="rect">
            <a:avLst/>
          </a:prstGeom>
          <a:noFill/>
        </p:spPr>
        <p:txBody>
          <a:bodyPr wrap="square" rtlCol="0">
            <a:spAutoFit/>
          </a:bodyPr>
          <a:lstStyle/>
          <a:p>
            <a:r>
              <a:rPr lang="en-US" sz="4400" b="1" dirty="0">
                <a:latin typeface="Algerian" panose="04020705040A02060702" pitchFamily="82" charset="0"/>
              </a:rPr>
              <a:t>THANK YOU</a:t>
            </a:r>
            <a:endParaRPr lang="en-IN" sz="4400" b="1" dirty="0">
              <a:latin typeface="Algerian" panose="04020705040A02060702" pitchFamily="82" charset="0"/>
            </a:endParaRPr>
          </a:p>
        </p:txBody>
      </p:sp>
    </p:spTree>
    <p:extLst>
      <p:ext uri="{BB962C8B-B14F-4D97-AF65-F5344CB8AC3E}">
        <p14:creationId xmlns:p14="http://schemas.microsoft.com/office/powerpoint/2010/main" val="36284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C5E61-4052-3204-6A9F-F86658FC4B6B}"/>
              </a:ext>
            </a:extLst>
          </p:cNvPr>
          <p:cNvSpPr txBox="1"/>
          <p:nvPr/>
        </p:nvSpPr>
        <p:spPr>
          <a:xfrm>
            <a:off x="1009649" y="2051388"/>
            <a:ext cx="8296276" cy="2462213"/>
          </a:xfrm>
          <a:prstGeom prst="rect">
            <a:avLst/>
          </a:prstGeom>
          <a:noFill/>
        </p:spPr>
        <p:txBody>
          <a:bodyPr wrap="square">
            <a:spAutoFit/>
          </a:bodyPr>
          <a:lstStyle/>
          <a:p>
            <a:r>
              <a:rPr lang="en-US" sz="2800" b="1" u="sng" dirty="0">
                <a:latin typeface="Aptos" panose="020B0004020202020204" pitchFamily="34" charset="0"/>
              </a:rPr>
              <a:t>INTRODUCTION :</a:t>
            </a:r>
          </a:p>
          <a:p>
            <a:pPr algn="l">
              <a:buFont typeface="+mj-lt"/>
              <a:buAutoNum type="arabicPeriod"/>
            </a:pPr>
            <a:r>
              <a:rPr lang="en-US" i="0" dirty="0">
                <a:effectLst/>
                <a:latin typeface="Aptos" panose="020B0004020202020204" pitchFamily="34" charset="0"/>
              </a:rPr>
              <a:t>Analyzing and Identifying Strategies for the Lok Sabha Elections</a:t>
            </a:r>
          </a:p>
          <a:p>
            <a:pPr algn="l">
              <a:buFont typeface="+mj-lt"/>
              <a:buAutoNum type="arabicPeriod"/>
            </a:pPr>
            <a:r>
              <a:rPr lang="en-US" i="0" dirty="0">
                <a:effectLst/>
                <a:latin typeface="Aptos" panose="020B0004020202020204" pitchFamily="34" charset="0"/>
              </a:rPr>
              <a:t>Aim to Achieve the Desired Margins for Any Political Party</a:t>
            </a:r>
          </a:p>
          <a:p>
            <a:pPr algn="l">
              <a:buFont typeface="+mj-lt"/>
              <a:buAutoNum type="arabicPeriod"/>
            </a:pPr>
            <a:r>
              <a:rPr lang="en-US" i="0" dirty="0">
                <a:effectLst/>
                <a:latin typeface="Aptos" panose="020B0004020202020204" pitchFamily="34" charset="0"/>
              </a:rPr>
              <a:t>Examining Election Results from 1996 to 2019</a:t>
            </a:r>
          </a:p>
          <a:p>
            <a:pPr algn="l">
              <a:buFont typeface="+mj-lt"/>
              <a:buAutoNum type="arabicPeriod"/>
            </a:pPr>
            <a:r>
              <a:rPr lang="en-US" i="0" dirty="0">
                <a:effectLst/>
                <a:latin typeface="Aptos" panose="020B0004020202020204" pitchFamily="34" charset="0"/>
              </a:rPr>
              <a:t>Visualizing Election Strategies</a:t>
            </a:r>
          </a:p>
          <a:p>
            <a:pPr algn="l">
              <a:buFont typeface="+mj-lt"/>
              <a:buAutoNum type="arabicPeriod"/>
            </a:pPr>
            <a:r>
              <a:rPr lang="en-US" i="0" dirty="0">
                <a:effectLst/>
                <a:latin typeface="Aptos" panose="020B0004020202020204" pitchFamily="34" charset="0"/>
              </a:rPr>
              <a:t>Incorporating Machine Learning Techniques in Analysis </a:t>
            </a:r>
          </a:p>
          <a:p>
            <a:pPr algn="l">
              <a:buFont typeface="+mj-lt"/>
              <a:buAutoNum type="arabicPeriod"/>
            </a:pPr>
            <a:r>
              <a:rPr lang="en-US" i="0" dirty="0">
                <a:effectLst/>
                <a:latin typeface="Aptos" panose="020B0004020202020204" pitchFamily="34" charset="0"/>
              </a:rPr>
              <a:t>Developing a User-Friendly Interface</a:t>
            </a:r>
            <a:r>
              <a:rPr lang="en-US" b="0" i="0" dirty="0">
                <a:effectLst/>
                <a:latin typeface="Aptos" panose="020B0004020202020204" pitchFamily="34" charset="0"/>
              </a:rPr>
              <a:t>"</a:t>
            </a:r>
          </a:p>
          <a:p>
            <a:endParaRPr lang="en-US" b="0" i="0" dirty="0">
              <a:effectLst/>
              <a:latin typeface="Aptos" panose="020B0004020202020204" pitchFamily="34" charset="0"/>
            </a:endParaRPr>
          </a:p>
        </p:txBody>
      </p:sp>
    </p:spTree>
    <p:extLst>
      <p:ext uri="{BB962C8B-B14F-4D97-AF65-F5344CB8AC3E}">
        <p14:creationId xmlns:p14="http://schemas.microsoft.com/office/powerpoint/2010/main" val="404285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20A98-BE99-B322-8620-DDC85D59EAB6}"/>
              </a:ext>
            </a:extLst>
          </p:cNvPr>
          <p:cNvSpPr txBox="1"/>
          <p:nvPr/>
        </p:nvSpPr>
        <p:spPr>
          <a:xfrm>
            <a:off x="1416421" y="1586799"/>
            <a:ext cx="1926854" cy="523220"/>
          </a:xfrm>
          <a:prstGeom prst="rect">
            <a:avLst/>
          </a:prstGeom>
          <a:noFill/>
        </p:spPr>
        <p:txBody>
          <a:bodyPr wrap="square" rtlCol="0">
            <a:spAutoFit/>
          </a:bodyPr>
          <a:lstStyle/>
          <a:p>
            <a:r>
              <a:rPr lang="en-US" sz="2800" b="1" dirty="0"/>
              <a:t>SOURCE :</a:t>
            </a:r>
            <a:endParaRPr lang="en-IN" sz="2800" b="1" dirty="0"/>
          </a:p>
        </p:txBody>
      </p:sp>
      <p:sp>
        <p:nvSpPr>
          <p:cNvPr id="4" name="TextBox 3">
            <a:extLst>
              <a:ext uri="{FF2B5EF4-FFF2-40B4-BE49-F238E27FC236}">
                <a16:creationId xmlns:a16="http://schemas.microsoft.com/office/drawing/2014/main" id="{402D75CA-EB60-BADC-42D5-929537F89610}"/>
              </a:ext>
            </a:extLst>
          </p:cNvPr>
          <p:cNvSpPr txBox="1"/>
          <p:nvPr/>
        </p:nvSpPr>
        <p:spPr>
          <a:xfrm>
            <a:off x="1416421" y="2014769"/>
            <a:ext cx="9152967" cy="2308324"/>
          </a:xfrm>
          <a:prstGeom prst="rect">
            <a:avLst/>
          </a:prstGeom>
          <a:noFill/>
        </p:spPr>
        <p:txBody>
          <a:bodyPr wrap="square" rtlCol="0">
            <a:spAutoFit/>
          </a:bodyPr>
          <a:lstStyle/>
          <a:p>
            <a:r>
              <a:rPr lang="en-US" dirty="0" err="1"/>
              <a:t>DataSet</a:t>
            </a:r>
            <a:r>
              <a:rPr lang="en-US" dirty="0"/>
              <a:t> :</a:t>
            </a:r>
            <a:r>
              <a:rPr lang="en-US" dirty="0">
                <a:hlinkClick r:id="rId2"/>
              </a:rPr>
              <a:t>https://eci.gov.in/</a:t>
            </a:r>
            <a:endParaRPr lang="en-US" dirty="0"/>
          </a:p>
          <a:p>
            <a:r>
              <a:rPr lang="en-US" dirty="0"/>
              <a:t>Machine learning and EDA : </a:t>
            </a:r>
            <a:r>
              <a:rPr lang="en-US" dirty="0">
                <a:hlinkClick r:id="rId3"/>
              </a:rPr>
              <a:t>https://openai.com/chatgpt</a:t>
            </a:r>
            <a:r>
              <a:rPr lang="en-US" dirty="0"/>
              <a:t> and </a:t>
            </a:r>
            <a:r>
              <a:rPr lang="en-US" dirty="0">
                <a:hlinkClick r:id="rId4"/>
              </a:rPr>
              <a:t>https://www.bing.com/chatbot</a:t>
            </a:r>
            <a:r>
              <a:rPr lang="en-US" dirty="0"/>
              <a:t> </a:t>
            </a:r>
          </a:p>
          <a:p>
            <a:r>
              <a:rPr lang="en-US" dirty="0"/>
              <a:t>Application Used: </a:t>
            </a:r>
            <a:r>
              <a:rPr lang="en-IN" dirty="0">
                <a:hlinkClick r:id="rId5"/>
              </a:rPr>
              <a:t>Project </a:t>
            </a:r>
            <a:r>
              <a:rPr lang="en-IN" dirty="0" err="1">
                <a:hlinkClick r:id="rId5"/>
              </a:rPr>
              <a:t>Jupyter</a:t>
            </a:r>
            <a:r>
              <a:rPr lang="en-IN" dirty="0">
                <a:hlinkClick r:id="rId5"/>
              </a:rPr>
              <a:t> | Home</a:t>
            </a:r>
            <a:r>
              <a:rPr lang="en-IN" dirty="0"/>
              <a:t> and</a:t>
            </a:r>
            <a:r>
              <a:rPr lang="en-US" dirty="0"/>
              <a:t> </a:t>
            </a:r>
            <a:r>
              <a:rPr lang="en-US" dirty="0">
                <a:hlinkClick r:id="rId6"/>
              </a:rPr>
              <a:t>https://visualstudio.microsoft.com/downloads/</a:t>
            </a:r>
            <a:r>
              <a:rPr lang="en-US" dirty="0"/>
              <a:t> </a:t>
            </a:r>
          </a:p>
          <a:p>
            <a:r>
              <a:rPr lang="en-US" dirty="0"/>
              <a:t>Packages used : pandas ,</a:t>
            </a:r>
            <a:r>
              <a:rPr lang="en-US" dirty="0" err="1"/>
              <a:t>numpy</a:t>
            </a:r>
            <a:r>
              <a:rPr lang="en-US" dirty="0"/>
              <a:t> , matplotlib ,</a:t>
            </a:r>
            <a:r>
              <a:rPr lang="en-US" dirty="0" err="1"/>
              <a:t>openpyxl</a:t>
            </a:r>
            <a:endParaRPr lang="en-US" dirty="0"/>
          </a:p>
          <a:p>
            <a:r>
              <a:rPr lang="en-US" dirty="0"/>
              <a:t>Machine Learning Algorithm : K-Means Clustering</a:t>
            </a:r>
          </a:p>
          <a:p>
            <a:r>
              <a:rPr lang="en-US" dirty="0"/>
              <a:t>Web Frame Work : </a:t>
            </a:r>
            <a:r>
              <a:rPr lang="en-US" dirty="0">
                <a:hlinkClick r:id="rId7"/>
              </a:rPr>
              <a:t>https://flask.palletsprojects.com/en/3.0.x/</a:t>
            </a:r>
            <a:endParaRPr lang="en-IN" dirty="0"/>
          </a:p>
          <a:p>
            <a:r>
              <a:rPr lang="en-IN" dirty="0"/>
              <a:t>Mark Up Language : Html</a:t>
            </a:r>
          </a:p>
          <a:p>
            <a:r>
              <a:rPr lang="en-IN" dirty="0" err="1"/>
              <a:t>UserInterface</a:t>
            </a:r>
            <a:r>
              <a:rPr lang="en-IN" dirty="0"/>
              <a:t>: To check all information about each constituency on particular year </a:t>
            </a:r>
          </a:p>
        </p:txBody>
      </p:sp>
    </p:spTree>
    <p:extLst>
      <p:ext uri="{BB962C8B-B14F-4D97-AF65-F5344CB8AC3E}">
        <p14:creationId xmlns:p14="http://schemas.microsoft.com/office/powerpoint/2010/main" val="88775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1BD8F7-C80A-8430-5488-03957077DD40}"/>
              </a:ext>
            </a:extLst>
          </p:cNvPr>
          <p:cNvSpPr txBox="1"/>
          <p:nvPr/>
        </p:nvSpPr>
        <p:spPr>
          <a:xfrm>
            <a:off x="533400" y="1028343"/>
            <a:ext cx="11125199" cy="4801314"/>
          </a:xfrm>
          <a:prstGeom prst="rect">
            <a:avLst/>
          </a:prstGeom>
          <a:noFill/>
        </p:spPr>
        <p:txBody>
          <a:bodyPr wrap="square">
            <a:spAutoFit/>
          </a:bodyPr>
          <a:lstStyle/>
          <a:p>
            <a:pPr algn="l">
              <a:buFont typeface="Arial" panose="020B0604020202020204" pitchFamily="34" charset="0"/>
              <a:buChar char="•"/>
            </a:pPr>
            <a:r>
              <a:rPr lang="en-US" b="1" i="0" dirty="0">
                <a:effectLst/>
                <a:latin typeface="Aptos" panose="020B0004020202020204" pitchFamily="34" charset="0"/>
              </a:rPr>
              <a:t>State</a:t>
            </a:r>
            <a:r>
              <a:rPr lang="en-US" b="0" i="0" dirty="0">
                <a:effectLst/>
                <a:latin typeface="Aptos" panose="020B0004020202020204" pitchFamily="34" charset="0"/>
              </a:rPr>
              <a:t>: The state where the electoral contest took place.</a:t>
            </a:r>
          </a:p>
          <a:p>
            <a:pPr algn="l">
              <a:buFont typeface="Arial" panose="020B0604020202020204" pitchFamily="34" charset="0"/>
              <a:buChar char="•"/>
            </a:pPr>
            <a:r>
              <a:rPr lang="en-US" b="1" i="0" dirty="0">
                <a:effectLst/>
                <a:latin typeface="Aptos" panose="020B0004020202020204" pitchFamily="34" charset="0"/>
              </a:rPr>
              <a:t>Constituency</a:t>
            </a:r>
            <a:r>
              <a:rPr lang="en-US" b="0" i="0" dirty="0">
                <a:effectLst/>
                <a:latin typeface="Aptos" panose="020B0004020202020204" pitchFamily="34" charset="0"/>
              </a:rPr>
              <a:t>: The specific geographic area or constituency within the state.</a:t>
            </a:r>
          </a:p>
          <a:p>
            <a:pPr algn="l">
              <a:buFont typeface="Arial" panose="020B0604020202020204" pitchFamily="34" charset="0"/>
              <a:buChar char="•"/>
            </a:pPr>
            <a:r>
              <a:rPr lang="en-US" b="1" i="0" dirty="0">
                <a:effectLst/>
                <a:latin typeface="Aptos" panose="020B0004020202020204" pitchFamily="34" charset="0"/>
              </a:rPr>
              <a:t>Caste Category</a:t>
            </a:r>
            <a:r>
              <a:rPr lang="en-US" b="0" i="0" dirty="0">
                <a:effectLst/>
                <a:latin typeface="Aptos" panose="020B0004020202020204" pitchFamily="34" charset="0"/>
              </a:rPr>
              <a:t>: The caste category of the candidates, which can be a factor in Indian politics.</a:t>
            </a:r>
          </a:p>
          <a:p>
            <a:pPr algn="l">
              <a:buFont typeface="Arial" panose="020B0604020202020204" pitchFamily="34" charset="0"/>
              <a:buChar char="•"/>
            </a:pPr>
            <a:r>
              <a:rPr lang="en-US" b="1" i="0" dirty="0">
                <a:effectLst/>
                <a:latin typeface="Aptos" panose="020B0004020202020204" pitchFamily="34" charset="0"/>
              </a:rPr>
              <a:t>Winner</a:t>
            </a:r>
            <a:r>
              <a:rPr lang="en-US" b="0" i="0" dirty="0">
                <a:effectLst/>
                <a:latin typeface="Aptos" panose="020B0004020202020204" pitchFamily="34" charset="0"/>
              </a:rPr>
              <a:t>: The name of the winning candidate.</a:t>
            </a:r>
          </a:p>
          <a:p>
            <a:pPr algn="l">
              <a:buFont typeface="Arial" panose="020B0604020202020204" pitchFamily="34" charset="0"/>
              <a:buChar char="•"/>
            </a:pPr>
            <a:r>
              <a:rPr lang="en-US" b="1" i="0" dirty="0" err="1">
                <a:effectLst/>
                <a:latin typeface="Aptos" panose="020B0004020202020204" pitchFamily="34" charset="0"/>
              </a:rPr>
              <a:t>Winner</a:t>
            </a:r>
            <a:r>
              <a:rPr lang="en-US" b="0" i="0" dirty="0" err="1">
                <a:effectLst/>
                <a:latin typeface="Aptos" panose="020B0004020202020204" pitchFamily="34" charset="0"/>
              </a:rPr>
              <a:t>_</a:t>
            </a:r>
            <a:r>
              <a:rPr lang="en-US" b="1" i="0" dirty="0" err="1">
                <a:effectLst/>
                <a:latin typeface="Aptos" panose="020B0004020202020204" pitchFamily="34" charset="0"/>
              </a:rPr>
              <a:t>Political</a:t>
            </a:r>
            <a:r>
              <a:rPr lang="en-US" b="0" i="0" dirty="0" err="1">
                <a:effectLst/>
                <a:latin typeface="Aptos" panose="020B0004020202020204" pitchFamily="34" charset="0"/>
              </a:rPr>
              <a:t>_</a:t>
            </a:r>
            <a:r>
              <a:rPr lang="en-US" b="1" i="0" dirty="0" err="1">
                <a:effectLst/>
                <a:latin typeface="Aptos" panose="020B0004020202020204" pitchFamily="34" charset="0"/>
              </a:rPr>
              <a:t>Party</a:t>
            </a:r>
            <a:r>
              <a:rPr lang="en-US" b="0" i="0" dirty="0">
                <a:effectLst/>
                <a:latin typeface="Aptos" panose="020B0004020202020204" pitchFamily="34" charset="0"/>
              </a:rPr>
              <a:t>: The political party to which the winning candidate belongs.</a:t>
            </a:r>
          </a:p>
          <a:p>
            <a:pPr algn="l">
              <a:buFont typeface="Arial" panose="020B0604020202020204" pitchFamily="34" charset="0"/>
              <a:buChar char="•"/>
            </a:pPr>
            <a:r>
              <a:rPr lang="en-US" b="1" i="0" dirty="0" err="1">
                <a:effectLst/>
                <a:latin typeface="Aptos" panose="020B0004020202020204" pitchFamily="34" charset="0"/>
              </a:rPr>
              <a:t>Winner</a:t>
            </a:r>
            <a:r>
              <a:rPr lang="en-US" b="0" i="0" dirty="0" err="1">
                <a:effectLst/>
                <a:latin typeface="Aptos" panose="020B0004020202020204" pitchFamily="34" charset="0"/>
              </a:rPr>
              <a:t>_</a:t>
            </a:r>
            <a:r>
              <a:rPr lang="en-US" b="1" i="0" dirty="0" err="1">
                <a:effectLst/>
                <a:latin typeface="Aptos" panose="020B0004020202020204" pitchFamily="34" charset="0"/>
              </a:rPr>
              <a:t>Votes</a:t>
            </a:r>
            <a:r>
              <a:rPr lang="en-US" b="0" i="0" dirty="0">
                <a:effectLst/>
                <a:latin typeface="Aptos" panose="020B0004020202020204" pitchFamily="34" charset="0"/>
              </a:rPr>
              <a:t>: The number of votes received by the winning candidate.</a:t>
            </a:r>
          </a:p>
          <a:p>
            <a:pPr algn="l">
              <a:buFont typeface="Arial" panose="020B0604020202020204" pitchFamily="34" charset="0"/>
              <a:buChar char="•"/>
            </a:pPr>
            <a:r>
              <a:rPr lang="en-US" b="1" i="0" dirty="0" err="1">
                <a:effectLst/>
                <a:latin typeface="Aptos" panose="020B0004020202020204" pitchFamily="34" charset="0"/>
              </a:rPr>
              <a:t>RunnerUp</a:t>
            </a:r>
            <a:r>
              <a:rPr lang="en-US" b="0" i="0" dirty="0">
                <a:effectLst/>
                <a:latin typeface="Aptos" panose="020B0004020202020204" pitchFamily="34" charset="0"/>
              </a:rPr>
              <a:t>: The name of the candidate who finished second in the election.</a:t>
            </a:r>
          </a:p>
          <a:p>
            <a:pPr algn="l">
              <a:buFont typeface="Arial" panose="020B0604020202020204" pitchFamily="34" charset="0"/>
              <a:buChar char="•"/>
            </a:pPr>
            <a:r>
              <a:rPr lang="en-US" b="1" i="0" dirty="0" err="1">
                <a:effectLst/>
                <a:latin typeface="Aptos" panose="020B0004020202020204" pitchFamily="34" charset="0"/>
              </a:rPr>
              <a:t>RunnerUp</a:t>
            </a:r>
            <a:r>
              <a:rPr lang="en-US" b="0" i="0" dirty="0" err="1">
                <a:effectLst/>
                <a:latin typeface="Aptos" panose="020B0004020202020204" pitchFamily="34" charset="0"/>
              </a:rPr>
              <a:t>_</a:t>
            </a:r>
            <a:r>
              <a:rPr lang="en-US" b="1" i="0" dirty="0" err="1">
                <a:effectLst/>
                <a:latin typeface="Aptos" panose="020B0004020202020204" pitchFamily="34" charset="0"/>
              </a:rPr>
              <a:t>Political</a:t>
            </a:r>
            <a:r>
              <a:rPr lang="en-US" b="0" i="0" dirty="0" err="1">
                <a:effectLst/>
                <a:latin typeface="Aptos" panose="020B0004020202020204" pitchFamily="34" charset="0"/>
              </a:rPr>
              <a:t>_</a:t>
            </a:r>
            <a:r>
              <a:rPr lang="en-US" b="1" i="0" dirty="0" err="1">
                <a:effectLst/>
                <a:latin typeface="Aptos" panose="020B0004020202020204" pitchFamily="34" charset="0"/>
              </a:rPr>
              <a:t>Party</a:t>
            </a:r>
            <a:r>
              <a:rPr lang="en-US" b="0" i="0" dirty="0">
                <a:effectLst/>
                <a:latin typeface="Aptos" panose="020B0004020202020204" pitchFamily="34" charset="0"/>
              </a:rPr>
              <a:t>: The political party of the runner-up candidate.</a:t>
            </a:r>
          </a:p>
          <a:p>
            <a:pPr algn="l">
              <a:buFont typeface="Arial" panose="020B0604020202020204" pitchFamily="34" charset="0"/>
              <a:buChar char="•"/>
            </a:pPr>
            <a:r>
              <a:rPr lang="en-US" b="1" i="0" dirty="0" err="1">
                <a:effectLst/>
                <a:latin typeface="Aptos" panose="020B0004020202020204" pitchFamily="34" charset="0"/>
              </a:rPr>
              <a:t>RunnerUp</a:t>
            </a:r>
            <a:r>
              <a:rPr lang="en-US" b="0" i="0" dirty="0" err="1">
                <a:effectLst/>
                <a:latin typeface="Aptos" panose="020B0004020202020204" pitchFamily="34" charset="0"/>
              </a:rPr>
              <a:t>_</a:t>
            </a:r>
            <a:r>
              <a:rPr lang="en-US" b="1" i="0" dirty="0" err="1">
                <a:effectLst/>
                <a:latin typeface="Aptos" panose="020B0004020202020204" pitchFamily="34" charset="0"/>
              </a:rPr>
              <a:t>Votes</a:t>
            </a:r>
            <a:r>
              <a:rPr lang="en-US" b="0" i="0" dirty="0">
                <a:effectLst/>
                <a:latin typeface="Aptos" panose="020B0004020202020204" pitchFamily="34" charset="0"/>
              </a:rPr>
              <a:t>: The number of votes received by the runner-up candidate.</a:t>
            </a:r>
          </a:p>
          <a:p>
            <a:pPr algn="l">
              <a:buFont typeface="Arial" panose="020B0604020202020204" pitchFamily="34" charset="0"/>
              <a:buChar char="•"/>
            </a:pPr>
            <a:r>
              <a:rPr lang="en-US" b="1" i="0" dirty="0" err="1">
                <a:effectLst/>
                <a:latin typeface="Aptos" panose="020B0004020202020204" pitchFamily="34" charset="0"/>
              </a:rPr>
              <a:t>Margin</a:t>
            </a:r>
            <a:r>
              <a:rPr lang="en-US" b="0" i="0" dirty="0" err="1">
                <a:effectLst/>
                <a:latin typeface="Aptos" panose="020B0004020202020204" pitchFamily="34" charset="0"/>
              </a:rPr>
              <a:t>_</a:t>
            </a:r>
            <a:r>
              <a:rPr lang="en-US" b="1" i="0" dirty="0" err="1">
                <a:effectLst/>
                <a:latin typeface="Aptos" panose="020B0004020202020204" pitchFamily="34" charset="0"/>
              </a:rPr>
              <a:t>Winner</a:t>
            </a:r>
            <a:r>
              <a:rPr lang="en-US" b="0" i="0" dirty="0" err="1">
                <a:effectLst/>
                <a:latin typeface="Aptos" panose="020B0004020202020204" pitchFamily="34" charset="0"/>
              </a:rPr>
              <a:t>_</a:t>
            </a:r>
            <a:r>
              <a:rPr lang="en-US" b="1" i="0" dirty="0" err="1">
                <a:effectLst/>
                <a:latin typeface="Aptos" panose="020B0004020202020204" pitchFamily="34" charset="0"/>
              </a:rPr>
              <a:t>VS</a:t>
            </a:r>
            <a:r>
              <a:rPr lang="en-US" b="0" i="0" dirty="0" err="1">
                <a:effectLst/>
                <a:latin typeface="Aptos" panose="020B0004020202020204" pitchFamily="34" charset="0"/>
              </a:rPr>
              <a:t>_</a:t>
            </a:r>
            <a:r>
              <a:rPr lang="en-US" b="1" i="0" dirty="0" err="1">
                <a:effectLst/>
                <a:latin typeface="Aptos" panose="020B0004020202020204" pitchFamily="34" charset="0"/>
              </a:rPr>
              <a:t>RunnerUp</a:t>
            </a:r>
            <a:r>
              <a:rPr lang="en-US" b="0" i="0" dirty="0" err="1">
                <a:effectLst/>
                <a:latin typeface="Aptos" panose="020B0004020202020204" pitchFamily="34" charset="0"/>
              </a:rPr>
              <a:t>_</a:t>
            </a:r>
            <a:r>
              <a:rPr lang="en-US" b="1" i="0" dirty="0" err="1">
                <a:effectLst/>
                <a:latin typeface="Aptos" panose="020B0004020202020204" pitchFamily="34" charset="0"/>
              </a:rPr>
              <a:t>Votes</a:t>
            </a:r>
            <a:r>
              <a:rPr lang="en-US" b="0" i="0" dirty="0">
                <a:effectLst/>
                <a:latin typeface="Aptos" panose="020B0004020202020204" pitchFamily="34" charset="0"/>
              </a:rPr>
              <a:t>: The difference in votes between the winner and the runner-up, indicating the margin of victory.</a:t>
            </a:r>
          </a:p>
          <a:p>
            <a:pPr algn="l">
              <a:buFont typeface="Arial" panose="020B0604020202020204" pitchFamily="34" charset="0"/>
              <a:buChar char="•"/>
            </a:pPr>
            <a:r>
              <a:rPr lang="en-US" b="1" i="0" dirty="0" err="1">
                <a:effectLst/>
                <a:latin typeface="Aptos" panose="020B0004020202020204" pitchFamily="34" charset="0"/>
              </a:rPr>
              <a:t>Others</a:t>
            </a:r>
            <a:r>
              <a:rPr lang="en-US" b="0" i="0" dirty="0" err="1">
                <a:effectLst/>
                <a:latin typeface="Aptos" panose="020B0004020202020204" pitchFamily="34" charset="0"/>
              </a:rPr>
              <a:t>_</a:t>
            </a:r>
            <a:r>
              <a:rPr lang="en-US" b="1" i="0" dirty="0" err="1">
                <a:effectLst/>
                <a:latin typeface="Aptos" panose="020B0004020202020204" pitchFamily="34" charset="0"/>
              </a:rPr>
              <a:t>Votes</a:t>
            </a:r>
            <a:r>
              <a:rPr lang="en-US" b="0" i="0" dirty="0">
                <a:effectLst/>
                <a:latin typeface="Aptos" panose="020B0004020202020204" pitchFamily="34" charset="0"/>
              </a:rPr>
              <a:t>: The number of votes received by other candidates who did not win or come in second place.</a:t>
            </a:r>
          </a:p>
          <a:p>
            <a:pPr algn="l">
              <a:buFont typeface="Arial" panose="020B0604020202020204" pitchFamily="34" charset="0"/>
              <a:buChar char="•"/>
            </a:pPr>
            <a:r>
              <a:rPr lang="en-US" b="1" i="0" dirty="0" err="1">
                <a:effectLst/>
                <a:latin typeface="Aptos" panose="020B0004020202020204" pitchFamily="34" charset="0"/>
              </a:rPr>
              <a:t>Total</a:t>
            </a:r>
            <a:r>
              <a:rPr lang="en-US" b="0" i="0" dirty="0" err="1">
                <a:effectLst/>
                <a:latin typeface="Aptos" panose="020B0004020202020204" pitchFamily="34" charset="0"/>
              </a:rPr>
              <a:t>_</a:t>
            </a:r>
            <a:r>
              <a:rPr lang="en-US" b="1" i="0" dirty="0" err="1">
                <a:effectLst/>
                <a:latin typeface="Aptos" panose="020B0004020202020204" pitchFamily="34" charset="0"/>
              </a:rPr>
              <a:t>Votes</a:t>
            </a:r>
            <a:r>
              <a:rPr lang="en-US" b="0" i="0" dirty="0" err="1">
                <a:effectLst/>
                <a:latin typeface="Aptos" panose="020B0004020202020204" pitchFamily="34" charset="0"/>
              </a:rPr>
              <a:t>_</a:t>
            </a:r>
            <a:r>
              <a:rPr lang="en-US" b="1" i="0" dirty="0" err="1">
                <a:effectLst/>
                <a:latin typeface="Aptos" panose="020B0004020202020204" pitchFamily="34" charset="0"/>
              </a:rPr>
              <a:t>Pooled</a:t>
            </a:r>
            <a:r>
              <a:rPr lang="en-US" b="0" i="0" dirty="0">
                <a:effectLst/>
                <a:latin typeface="Aptos" panose="020B0004020202020204" pitchFamily="34" charset="0"/>
              </a:rPr>
              <a:t>: The total number of votes cast in the election.</a:t>
            </a:r>
          </a:p>
          <a:p>
            <a:pPr algn="l">
              <a:buFont typeface="Arial" panose="020B0604020202020204" pitchFamily="34" charset="0"/>
              <a:buChar char="•"/>
            </a:pPr>
            <a:r>
              <a:rPr lang="en-US" b="1" i="0" dirty="0" err="1">
                <a:effectLst/>
                <a:latin typeface="Aptos" panose="020B0004020202020204" pitchFamily="34" charset="0"/>
              </a:rPr>
              <a:t>Total</a:t>
            </a:r>
            <a:r>
              <a:rPr lang="en-US" b="0" i="0" dirty="0" err="1">
                <a:effectLst/>
                <a:latin typeface="Aptos" panose="020B0004020202020204" pitchFamily="34" charset="0"/>
              </a:rPr>
              <a:t>_</a:t>
            </a:r>
            <a:r>
              <a:rPr lang="en-US" b="1" i="0" dirty="0" err="1">
                <a:effectLst/>
                <a:latin typeface="Aptos" panose="020B0004020202020204" pitchFamily="34" charset="0"/>
              </a:rPr>
              <a:t>Electors</a:t>
            </a:r>
            <a:r>
              <a:rPr lang="en-US" b="0" i="0" dirty="0">
                <a:effectLst/>
                <a:latin typeface="Aptos" panose="020B0004020202020204" pitchFamily="34" charset="0"/>
              </a:rPr>
              <a:t>: The total number of eligible voters or electors in the constituency.</a:t>
            </a:r>
          </a:p>
          <a:p>
            <a:pPr algn="l">
              <a:buFont typeface="Arial" panose="020B0604020202020204" pitchFamily="34" charset="0"/>
              <a:buChar char="•"/>
            </a:pPr>
            <a:r>
              <a:rPr lang="en-US" b="1" i="0" dirty="0" err="1">
                <a:effectLst/>
                <a:latin typeface="Aptos" panose="020B0004020202020204" pitchFamily="34" charset="0"/>
              </a:rPr>
              <a:t>Margin</a:t>
            </a:r>
            <a:r>
              <a:rPr lang="en-US" b="0" i="0" dirty="0" err="1">
                <a:effectLst/>
                <a:latin typeface="Aptos" panose="020B0004020202020204" pitchFamily="34" charset="0"/>
              </a:rPr>
              <a:t>_</a:t>
            </a:r>
            <a:r>
              <a:rPr lang="en-US" b="1" i="0" dirty="0" err="1">
                <a:effectLst/>
                <a:latin typeface="Aptos" panose="020B0004020202020204" pitchFamily="34" charset="0"/>
              </a:rPr>
              <a:t>Percentage</a:t>
            </a:r>
            <a:r>
              <a:rPr lang="en-US" b="0" i="0" dirty="0">
                <a:effectLst/>
                <a:latin typeface="Aptos" panose="020B0004020202020204" pitchFamily="34" charset="0"/>
              </a:rPr>
              <a:t>: The margin of victory expressed as a percentage of the total votes cast.</a:t>
            </a:r>
          </a:p>
          <a:p>
            <a:pPr algn="l">
              <a:buFont typeface="Arial" panose="020B0604020202020204" pitchFamily="34" charset="0"/>
              <a:buChar char="•"/>
            </a:pPr>
            <a:r>
              <a:rPr lang="en-US" b="1" i="0" dirty="0" err="1">
                <a:effectLst/>
                <a:latin typeface="Aptos" panose="020B0004020202020204" pitchFamily="34" charset="0"/>
              </a:rPr>
              <a:t>Religion</a:t>
            </a:r>
            <a:r>
              <a:rPr lang="en-US" b="0" i="0" dirty="0" err="1">
                <a:effectLst/>
                <a:latin typeface="Aptos" panose="020B0004020202020204" pitchFamily="34" charset="0"/>
              </a:rPr>
              <a:t>_</a:t>
            </a:r>
            <a:r>
              <a:rPr lang="en-US" b="1" i="0" dirty="0" err="1">
                <a:effectLst/>
                <a:latin typeface="Aptos" panose="020B0004020202020204" pitchFamily="34" charset="0"/>
              </a:rPr>
              <a:t>won</a:t>
            </a:r>
            <a:r>
              <a:rPr lang="en-US" b="0" i="0" dirty="0">
                <a:effectLst/>
                <a:latin typeface="Aptos" panose="020B0004020202020204" pitchFamily="34" charset="0"/>
              </a:rPr>
              <a:t>: The religious background or affiliation of the winning candidate.</a:t>
            </a:r>
          </a:p>
          <a:p>
            <a:pPr algn="l">
              <a:buFont typeface="Arial" panose="020B0604020202020204" pitchFamily="34" charset="0"/>
              <a:buChar char="•"/>
            </a:pPr>
            <a:r>
              <a:rPr lang="en-US" b="1" i="0" dirty="0">
                <a:effectLst/>
                <a:latin typeface="Aptos" panose="020B0004020202020204" pitchFamily="34" charset="0"/>
              </a:rPr>
              <a:t>Year</a:t>
            </a:r>
            <a:r>
              <a:rPr lang="en-US" b="0" i="0" dirty="0">
                <a:effectLst/>
                <a:latin typeface="Aptos" panose="020B0004020202020204" pitchFamily="34" charset="0"/>
              </a:rPr>
              <a:t>: The year in which the election took place.</a:t>
            </a:r>
          </a:p>
        </p:txBody>
      </p:sp>
      <p:sp>
        <p:nvSpPr>
          <p:cNvPr id="4" name="TextBox 3">
            <a:extLst>
              <a:ext uri="{FF2B5EF4-FFF2-40B4-BE49-F238E27FC236}">
                <a16:creationId xmlns:a16="http://schemas.microsoft.com/office/drawing/2014/main" id="{D96C571C-A85C-F26C-807E-D060D4F600C4}"/>
              </a:ext>
            </a:extLst>
          </p:cNvPr>
          <p:cNvSpPr txBox="1"/>
          <p:nvPr/>
        </p:nvSpPr>
        <p:spPr>
          <a:xfrm>
            <a:off x="600633" y="505123"/>
            <a:ext cx="3630708" cy="523220"/>
          </a:xfrm>
          <a:prstGeom prst="rect">
            <a:avLst/>
          </a:prstGeom>
          <a:noFill/>
        </p:spPr>
        <p:txBody>
          <a:bodyPr wrap="square" rtlCol="0">
            <a:spAutoFit/>
          </a:bodyPr>
          <a:lstStyle/>
          <a:p>
            <a:r>
              <a:rPr lang="en-IN" sz="2800" b="1" u="sng" dirty="0">
                <a:latin typeface="Aptos" panose="020B0004020202020204" pitchFamily="34" charset="0"/>
              </a:rPr>
              <a:t>DATASET DETAILS :</a:t>
            </a:r>
          </a:p>
        </p:txBody>
      </p:sp>
    </p:spTree>
    <p:extLst>
      <p:ext uri="{BB962C8B-B14F-4D97-AF65-F5344CB8AC3E}">
        <p14:creationId xmlns:p14="http://schemas.microsoft.com/office/powerpoint/2010/main" val="301530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6BCBA-8FD6-EFE6-27FF-E461A7C7A122}"/>
              </a:ext>
            </a:extLst>
          </p:cNvPr>
          <p:cNvSpPr txBox="1"/>
          <p:nvPr/>
        </p:nvSpPr>
        <p:spPr>
          <a:xfrm>
            <a:off x="561972" y="1464428"/>
            <a:ext cx="11068051" cy="923330"/>
          </a:xfrm>
          <a:prstGeom prst="rect">
            <a:avLst/>
          </a:prstGeom>
          <a:noFill/>
        </p:spPr>
        <p:txBody>
          <a:bodyPr wrap="square" rtlCol="0">
            <a:spAutoFit/>
          </a:bodyPr>
          <a:lstStyle/>
          <a:p>
            <a:endParaRPr lang="en-IN" dirty="0">
              <a:latin typeface="Aptos" panose="020B0004020202020204" pitchFamily="34" charset="0"/>
            </a:endParaRPr>
          </a:p>
          <a:p>
            <a:endParaRPr lang="en-IN" dirty="0">
              <a:latin typeface="Aptos" panose="020B0004020202020204" pitchFamily="34" charset="0"/>
            </a:endParaRPr>
          </a:p>
          <a:p>
            <a:endParaRPr lang="en-IN" dirty="0">
              <a:latin typeface="Aptos" panose="020B0004020202020204" pitchFamily="34" charset="0"/>
            </a:endParaRPr>
          </a:p>
        </p:txBody>
      </p:sp>
      <p:sp>
        <p:nvSpPr>
          <p:cNvPr id="4" name="Rectangle 2">
            <a:extLst>
              <a:ext uri="{FF2B5EF4-FFF2-40B4-BE49-F238E27FC236}">
                <a16:creationId xmlns:a16="http://schemas.microsoft.com/office/drawing/2014/main" id="{E029643D-21C6-45CC-B5FC-20D5F951A998}"/>
              </a:ext>
            </a:extLst>
          </p:cNvPr>
          <p:cNvSpPr>
            <a:spLocks noChangeArrowheads="1"/>
          </p:cNvSpPr>
          <p:nvPr/>
        </p:nvSpPr>
        <p:spPr bwMode="auto">
          <a:xfrm>
            <a:off x="771523" y="1741427"/>
            <a:ext cx="10648951" cy="269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Aptos" panose="020B0004020202020204" pitchFamily="34" charset="0"/>
              </a:rPr>
              <a:t>1.Determine the political </a:t>
            </a:r>
            <a:r>
              <a:rPr lang="en-US" b="1" dirty="0">
                <a:latin typeface="Aptos" panose="020B0004020202020204" pitchFamily="34" charset="0"/>
              </a:rPr>
              <a:t>PARTY</a:t>
            </a:r>
            <a:r>
              <a:rPr lang="en-US" dirty="0">
                <a:latin typeface="Aptos" panose="020B0004020202020204" pitchFamily="34" charset="0"/>
              </a:rPr>
              <a:t> that secured the most </a:t>
            </a:r>
            <a:r>
              <a:rPr lang="en-US" b="1" dirty="0">
                <a:latin typeface="Aptos" panose="020B0004020202020204" pitchFamily="34" charset="0"/>
              </a:rPr>
              <a:t>SEATS</a:t>
            </a:r>
            <a:r>
              <a:rPr lang="en-US" dirty="0">
                <a:latin typeface="Aptos" panose="020B0004020202020204" pitchFamily="34" charset="0"/>
              </a:rPr>
              <a:t> in the previous 7 elections.</a:t>
            </a:r>
          </a:p>
          <a:p>
            <a:r>
              <a:rPr lang="en-US" dirty="0">
                <a:latin typeface="Aptos" panose="020B0004020202020204" pitchFamily="34" charset="0"/>
              </a:rPr>
              <a:t>2.Conduct a CHI-SQUARED test to analyze the relationship between </a:t>
            </a:r>
            <a:r>
              <a:rPr lang="en-US" b="1" dirty="0">
                <a:latin typeface="Aptos" panose="020B0004020202020204" pitchFamily="34" charset="0"/>
              </a:rPr>
              <a:t>RELIGION</a:t>
            </a:r>
            <a:r>
              <a:rPr lang="en-US" dirty="0">
                <a:latin typeface="Aptos" panose="020B0004020202020204" pitchFamily="34" charset="0"/>
              </a:rPr>
              <a:t> and the </a:t>
            </a:r>
            <a:r>
              <a:rPr lang="en-US" b="1" dirty="0">
                <a:latin typeface="Aptos" panose="020B0004020202020204" pitchFamily="34" charset="0"/>
              </a:rPr>
              <a:t>WINNING</a:t>
            </a:r>
            <a:r>
              <a:rPr lang="en-US" dirty="0">
                <a:latin typeface="Aptos" panose="020B0004020202020204" pitchFamily="34" charset="0"/>
              </a:rPr>
              <a:t> </a:t>
            </a:r>
            <a:r>
              <a:rPr lang="en-US" b="1" dirty="0">
                <a:latin typeface="Aptos" panose="020B0004020202020204" pitchFamily="34" charset="0"/>
              </a:rPr>
              <a:t>POLITICAL</a:t>
            </a:r>
            <a:r>
              <a:rPr lang="en-US" dirty="0">
                <a:latin typeface="Aptos" panose="020B0004020202020204" pitchFamily="34" charset="0"/>
              </a:rPr>
              <a:t> </a:t>
            </a:r>
            <a:r>
              <a:rPr lang="en-US" b="1" dirty="0">
                <a:latin typeface="Aptos" panose="020B0004020202020204" pitchFamily="34" charset="0"/>
              </a:rPr>
              <a:t>PARTY</a:t>
            </a:r>
            <a:r>
              <a:rPr lang="en-US" dirty="0">
                <a:latin typeface="Aptos" panose="020B0004020202020204" pitchFamily="34" charset="0"/>
              </a:rPr>
              <a:t>.</a:t>
            </a:r>
          </a:p>
          <a:p>
            <a:r>
              <a:rPr lang="en-US" dirty="0">
                <a:latin typeface="Aptos" panose="020B0004020202020204" pitchFamily="34" charset="0"/>
              </a:rPr>
              <a:t>3.Examine the dominant </a:t>
            </a:r>
            <a:r>
              <a:rPr lang="en-US" b="1" dirty="0">
                <a:latin typeface="Aptos" panose="020B0004020202020204" pitchFamily="34" charset="0"/>
              </a:rPr>
              <a:t>RELIGION</a:t>
            </a:r>
            <a:r>
              <a:rPr lang="en-US" dirty="0">
                <a:latin typeface="Aptos" panose="020B0004020202020204" pitchFamily="34" charset="0"/>
              </a:rPr>
              <a:t> that emerged victorious in each </a:t>
            </a:r>
            <a:r>
              <a:rPr lang="en-US" b="1" dirty="0">
                <a:latin typeface="Aptos" panose="020B0004020202020204" pitchFamily="34" charset="0"/>
              </a:rPr>
              <a:t>CONSTITUENCY</a:t>
            </a:r>
            <a:r>
              <a:rPr lang="en-US" dirty="0">
                <a:latin typeface="Aptos" panose="020B0004020202020204" pitchFamily="34" charset="0"/>
              </a:rPr>
              <a:t> for each term and calculate the overall </a:t>
            </a:r>
            <a:r>
              <a:rPr lang="en-US" b="1" dirty="0">
                <a:latin typeface="Aptos" panose="020B0004020202020204" pitchFamily="34" charset="0"/>
              </a:rPr>
              <a:t>PERCENTAGE</a:t>
            </a:r>
            <a:r>
              <a:rPr lang="en-US" dirty="0">
                <a:latin typeface="Aptos" panose="020B0004020202020204" pitchFamily="34" charset="0"/>
              </a:rPr>
              <a:t> distribution of religions.</a:t>
            </a:r>
          </a:p>
          <a:p>
            <a:r>
              <a:rPr lang="en-US" dirty="0">
                <a:latin typeface="Aptos" panose="020B0004020202020204" pitchFamily="34" charset="0"/>
              </a:rPr>
              <a:t>4.Investigate the </a:t>
            </a:r>
            <a:r>
              <a:rPr lang="en-US" b="1" dirty="0">
                <a:latin typeface="Aptos" panose="020B0004020202020204" pitchFamily="34" charset="0"/>
              </a:rPr>
              <a:t>CASTE</a:t>
            </a:r>
            <a:r>
              <a:rPr lang="en-US" dirty="0">
                <a:latin typeface="Aptos" panose="020B0004020202020204" pitchFamily="34" charset="0"/>
              </a:rPr>
              <a:t> category distribution in every constituency.</a:t>
            </a:r>
          </a:p>
          <a:p>
            <a:r>
              <a:rPr lang="en-US" dirty="0">
                <a:latin typeface="Aptos" panose="020B0004020202020204" pitchFamily="34" charset="0"/>
              </a:rPr>
              <a:t>5.Analyze the number of seats won by </a:t>
            </a:r>
            <a:r>
              <a:rPr lang="en-US" b="1" dirty="0">
                <a:latin typeface="Aptos" panose="020B0004020202020204" pitchFamily="34" charset="0"/>
              </a:rPr>
              <a:t>BJP</a:t>
            </a:r>
            <a:r>
              <a:rPr lang="en-US" dirty="0">
                <a:latin typeface="Aptos" panose="020B0004020202020204" pitchFamily="34" charset="0"/>
              </a:rPr>
              <a:t> and the </a:t>
            </a:r>
            <a:r>
              <a:rPr lang="en-US" b="1" dirty="0">
                <a:latin typeface="Aptos" panose="020B0004020202020204" pitchFamily="34" charset="0"/>
              </a:rPr>
              <a:t>INC</a:t>
            </a:r>
            <a:r>
              <a:rPr lang="en-US" dirty="0">
                <a:latin typeface="Aptos" panose="020B0004020202020204" pitchFamily="34" charset="0"/>
              </a:rPr>
              <a:t> within each </a:t>
            </a:r>
            <a:r>
              <a:rPr lang="en-US" b="1" dirty="0">
                <a:latin typeface="Aptos" panose="020B0004020202020204" pitchFamily="34" charset="0"/>
              </a:rPr>
              <a:t>CASTE</a:t>
            </a:r>
            <a:r>
              <a:rPr lang="en-US" dirty="0">
                <a:latin typeface="Aptos" panose="020B0004020202020204" pitchFamily="34" charset="0"/>
              </a:rPr>
              <a:t> category.</a:t>
            </a:r>
          </a:p>
          <a:p>
            <a:r>
              <a:rPr lang="en-US" dirty="0">
                <a:latin typeface="Aptos" panose="020B0004020202020204" pitchFamily="34" charset="0"/>
              </a:rPr>
              <a:t>6.Count the winners from </a:t>
            </a:r>
            <a:r>
              <a:rPr lang="en-US" b="1" dirty="0">
                <a:latin typeface="Aptos" panose="020B0004020202020204" pitchFamily="34" charset="0"/>
              </a:rPr>
              <a:t>BJP</a:t>
            </a:r>
            <a:r>
              <a:rPr lang="en-US" dirty="0">
                <a:latin typeface="Aptos" panose="020B0004020202020204" pitchFamily="34" charset="0"/>
              </a:rPr>
              <a:t> and </a:t>
            </a:r>
            <a:r>
              <a:rPr lang="en-US" b="1" dirty="0">
                <a:latin typeface="Aptos" panose="020B0004020202020204" pitchFamily="34" charset="0"/>
              </a:rPr>
              <a:t>INC</a:t>
            </a:r>
            <a:r>
              <a:rPr lang="en-US" dirty="0">
                <a:latin typeface="Aptos" panose="020B0004020202020204" pitchFamily="34" charset="0"/>
              </a:rPr>
              <a:t> in each </a:t>
            </a:r>
            <a:r>
              <a:rPr lang="en-US" b="1" dirty="0">
                <a:latin typeface="Aptos" panose="020B0004020202020204" pitchFamily="34" charset="0"/>
              </a:rPr>
              <a:t>RELIGION</a:t>
            </a:r>
            <a:r>
              <a:rPr lang="en-US" dirty="0">
                <a:latin typeface="Aptos" panose="020B0004020202020204" pitchFamily="34" charset="0"/>
              </a:rPr>
              <a:t> category.</a:t>
            </a:r>
          </a:p>
          <a:p>
            <a:r>
              <a:rPr lang="en-US" dirty="0">
                <a:latin typeface="Aptos" panose="020B0004020202020204" pitchFamily="34" charset="0"/>
              </a:rPr>
              <a:t>7.Identify the </a:t>
            </a:r>
            <a:r>
              <a:rPr lang="en-US" b="1" dirty="0">
                <a:latin typeface="Aptos" panose="020B0004020202020204" pitchFamily="34" charset="0"/>
              </a:rPr>
              <a:t>CONSTITUENCY</a:t>
            </a:r>
            <a:r>
              <a:rPr lang="en-US" dirty="0">
                <a:latin typeface="Aptos" panose="020B0004020202020204" pitchFamily="34" charset="0"/>
              </a:rPr>
              <a:t> with the lowest </a:t>
            </a:r>
            <a:r>
              <a:rPr lang="en-US" b="1" dirty="0">
                <a:latin typeface="Aptos" panose="020B0004020202020204" pitchFamily="34" charset="0"/>
              </a:rPr>
              <a:t>PERCENTAGE</a:t>
            </a:r>
            <a:r>
              <a:rPr lang="en-US" dirty="0">
                <a:latin typeface="Aptos" panose="020B0004020202020204" pitchFamily="34" charset="0"/>
              </a:rPr>
              <a:t> of votes cast.</a:t>
            </a:r>
          </a:p>
        </p:txBody>
      </p:sp>
      <p:sp>
        <p:nvSpPr>
          <p:cNvPr id="7" name="TextBox 6">
            <a:extLst>
              <a:ext uri="{FF2B5EF4-FFF2-40B4-BE49-F238E27FC236}">
                <a16:creationId xmlns:a16="http://schemas.microsoft.com/office/drawing/2014/main" id="{D53DBEBC-EA02-FEE4-49D9-E305FEDD5400}"/>
              </a:ext>
            </a:extLst>
          </p:cNvPr>
          <p:cNvSpPr txBox="1"/>
          <p:nvPr/>
        </p:nvSpPr>
        <p:spPr>
          <a:xfrm>
            <a:off x="686919" y="1402873"/>
            <a:ext cx="5094756" cy="523220"/>
          </a:xfrm>
          <a:prstGeom prst="rect">
            <a:avLst/>
          </a:prstGeom>
          <a:noFill/>
        </p:spPr>
        <p:txBody>
          <a:bodyPr wrap="square" rtlCol="0">
            <a:spAutoFit/>
          </a:bodyPr>
          <a:lstStyle/>
          <a:p>
            <a:r>
              <a:rPr lang="en-US" sz="2800" b="1" u="sng" dirty="0">
                <a:latin typeface="Aptos" panose="020B0004020202020204" pitchFamily="34" charset="0"/>
              </a:rPr>
              <a:t>KEY POINTS OF STRATEGIES :</a:t>
            </a:r>
            <a:endParaRPr lang="en-IN" sz="2800" b="1" u="sng" dirty="0">
              <a:latin typeface="Aptos" panose="020B0004020202020204" pitchFamily="34" charset="0"/>
            </a:endParaRPr>
          </a:p>
        </p:txBody>
      </p:sp>
    </p:spTree>
    <p:extLst>
      <p:ext uri="{BB962C8B-B14F-4D97-AF65-F5344CB8AC3E}">
        <p14:creationId xmlns:p14="http://schemas.microsoft.com/office/powerpoint/2010/main" val="110154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A9BFF0-E7C6-5D7B-F9BF-1075E2B7F4B7}"/>
              </a:ext>
            </a:extLst>
          </p:cNvPr>
          <p:cNvSpPr txBox="1"/>
          <p:nvPr/>
        </p:nvSpPr>
        <p:spPr>
          <a:xfrm>
            <a:off x="7523629" y="1237129"/>
            <a:ext cx="3924300" cy="3416320"/>
          </a:xfrm>
          <a:prstGeom prst="rect">
            <a:avLst/>
          </a:prstGeom>
          <a:noFill/>
        </p:spPr>
        <p:txBody>
          <a:bodyPr wrap="square">
            <a:spAutoFit/>
          </a:bodyPr>
          <a:lstStyle/>
          <a:p>
            <a:pPr algn="l"/>
            <a:r>
              <a:rPr lang="en-US" b="1" dirty="0">
                <a:latin typeface="Aptos" panose="020B0004020202020204" pitchFamily="34" charset="0"/>
              </a:rPr>
              <a:t> </a:t>
            </a:r>
            <a:r>
              <a:rPr lang="en-US" b="1" u="sng" dirty="0">
                <a:latin typeface="Aptos" panose="020B0004020202020204" pitchFamily="34" charset="0"/>
              </a:rPr>
              <a:t>SUMMARY</a:t>
            </a:r>
            <a:r>
              <a:rPr lang="en-US" b="1" dirty="0">
                <a:latin typeface="Aptos" panose="020B0004020202020204" pitchFamily="34" charset="0"/>
              </a:rPr>
              <a:t> :</a:t>
            </a:r>
          </a:p>
          <a:p>
            <a:pPr algn="l">
              <a:buFont typeface="Arial" panose="020B0604020202020204" pitchFamily="34" charset="0"/>
              <a:buChar char="•"/>
            </a:pPr>
            <a:r>
              <a:rPr lang="en-US" b="0" i="0" dirty="0" err="1">
                <a:effectLst/>
                <a:latin typeface="Aptos" panose="020B0004020202020204" pitchFamily="34" charset="0"/>
              </a:rPr>
              <a:t>Bharatiya</a:t>
            </a:r>
            <a:r>
              <a:rPr lang="en-US" b="0" i="0" dirty="0">
                <a:effectLst/>
                <a:latin typeface="Aptos" panose="020B0004020202020204" pitchFamily="34" charset="0"/>
              </a:rPr>
              <a:t> Janata Party (BJP) has the highest count of approximately 1200.</a:t>
            </a:r>
          </a:p>
          <a:p>
            <a:pPr algn="l">
              <a:buFont typeface="Arial" panose="020B0604020202020204" pitchFamily="34" charset="0"/>
              <a:buChar char="•"/>
            </a:pPr>
            <a:r>
              <a:rPr lang="en-US" b="0" i="0" dirty="0">
                <a:effectLst/>
                <a:latin typeface="Aptos" panose="020B0004020202020204" pitchFamily="34" charset="0"/>
              </a:rPr>
              <a:t>Indian National Congress (INC) follows with a count of approximately 800.</a:t>
            </a:r>
          </a:p>
          <a:p>
            <a:pPr algn="l">
              <a:buFont typeface="Arial" panose="020B0604020202020204" pitchFamily="34" charset="0"/>
              <a:buChar char="•"/>
            </a:pPr>
            <a:r>
              <a:rPr lang="en-US" b="0" i="0" dirty="0">
                <a:effectLst/>
                <a:latin typeface="Aptos" panose="020B0004020202020204" pitchFamily="34" charset="0"/>
              </a:rPr>
              <a:t>The remaining parties have counts below 200.</a:t>
            </a:r>
          </a:p>
          <a:p>
            <a:pPr algn="l">
              <a:buFont typeface="Arial" panose="020B0604020202020204" pitchFamily="34" charset="0"/>
              <a:buChar char="•"/>
            </a:pPr>
            <a:r>
              <a:rPr lang="en-US" b="0" i="0" dirty="0">
                <a:effectLst/>
                <a:latin typeface="Aptos" panose="020B0004020202020204" pitchFamily="34" charset="0"/>
              </a:rPr>
              <a:t>This suggests that the BJP and INC were the most dominant parties in the election, while the other parties had a marginal presence.</a:t>
            </a:r>
          </a:p>
        </p:txBody>
      </p:sp>
      <p:sp>
        <p:nvSpPr>
          <p:cNvPr id="9" name="TextBox 8">
            <a:extLst>
              <a:ext uri="{FF2B5EF4-FFF2-40B4-BE49-F238E27FC236}">
                <a16:creationId xmlns:a16="http://schemas.microsoft.com/office/drawing/2014/main" id="{293A92EA-5842-B66F-73A3-C80A5E6BBA12}"/>
              </a:ext>
            </a:extLst>
          </p:cNvPr>
          <p:cNvSpPr txBox="1"/>
          <p:nvPr/>
        </p:nvSpPr>
        <p:spPr>
          <a:xfrm>
            <a:off x="3892082" y="515005"/>
            <a:ext cx="4575643" cy="523220"/>
          </a:xfrm>
          <a:prstGeom prst="rect">
            <a:avLst/>
          </a:prstGeom>
          <a:noFill/>
        </p:spPr>
        <p:txBody>
          <a:bodyPr wrap="square" rtlCol="0">
            <a:spAutoFit/>
          </a:bodyPr>
          <a:lstStyle/>
          <a:p>
            <a:r>
              <a:rPr lang="en-US" sz="2800" b="1" u="sng" dirty="0">
                <a:latin typeface="Aptos" panose="020B0004020202020204" pitchFamily="34" charset="0"/>
              </a:rPr>
              <a:t>DISTRIBUTION OF WINNER </a:t>
            </a:r>
            <a:endParaRPr lang="en-IN" sz="2800" b="1" u="sng" dirty="0">
              <a:latin typeface="Aptos" panose="020B0004020202020204" pitchFamily="34" charset="0"/>
            </a:endParaRPr>
          </a:p>
        </p:txBody>
      </p:sp>
      <p:pic>
        <p:nvPicPr>
          <p:cNvPr id="4" name="Picture 3">
            <a:extLst>
              <a:ext uri="{FF2B5EF4-FFF2-40B4-BE49-F238E27FC236}">
                <a16:creationId xmlns:a16="http://schemas.microsoft.com/office/drawing/2014/main" id="{9E5C66EA-84AE-6813-27D0-E4243B6AC579}"/>
              </a:ext>
            </a:extLst>
          </p:cNvPr>
          <p:cNvPicPr>
            <a:picLocks noChangeAspect="1"/>
          </p:cNvPicPr>
          <p:nvPr/>
        </p:nvPicPr>
        <p:blipFill rotWithShape="1">
          <a:blip r:embed="rId2"/>
          <a:srcRect t="1002"/>
          <a:stretch/>
        </p:blipFill>
        <p:spPr>
          <a:xfrm>
            <a:off x="0" y="1237129"/>
            <a:ext cx="7414417" cy="4959158"/>
          </a:xfrm>
          <a:prstGeom prst="rect">
            <a:avLst/>
          </a:prstGeom>
        </p:spPr>
      </p:pic>
    </p:spTree>
    <p:extLst>
      <p:ext uri="{BB962C8B-B14F-4D97-AF65-F5344CB8AC3E}">
        <p14:creationId xmlns:p14="http://schemas.microsoft.com/office/powerpoint/2010/main" val="419371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2B383-18B7-2B5E-CB9A-EA03F37B3CD0}"/>
              </a:ext>
            </a:extLst>
          </p:cNvPr>
          <p:cNvSpPr txBox="1"/>
          <p:nvPr/>
        </p:nvSpPr>
        <p:spPr>
          <a:xfrm>
            <a:off x="327112" y="551016"/>
            <a:ext cx="11180719" cy="523220"/>
          </a:xfrm>
          <a:prstGeom prst="rect">
            <a:avLst/>
          </a:prstGeom>
          <a:noFill/>
        </p:spPr>
        <p:txBody>
          <a:bodyPr wrap="square" rtlCol="0">
            <a:spAutoFit/>
          </a:bodyPr>
          <a:lstStyle/>
          <a:p>
            <a:r>
              <a:rPr lang="en-IN" sz="2800" b="1" i="0" u="sng" dirty="0">
                <a:solidFill>
                  <a:srgbClr val="343541"/>
                </a:solidFill>
                <a:effectLst/>
                <a:latin typeface="Aptos" panose="020B0004020202020204" pitchFamily="34" charset="0"/>
              </a:rPr>
              <a:t>Perform the chi-squared test on religion and winning political party :</a:t>
            </a:r>
            <a:endParaRPr lang="en-IN" sz="2800" b="1" u="sng" dirty="0">
              <a:latin typeface="Aptos" panose="020B0004020202020204" pitchFamily="34" charset="0"/>
            </a:endParaRPr>
          </a:p>
        </p:txBody>
      </p:sp>
      <p:sp>
        <p:nvSpPr>
          <p:cNvPr id="4" name="TextBox 3">
            <a:extLst>
              <a:ext uri="{FF2B5EF4-FFF2-40B4-BE49-F238E27FC236}">
                <a16:creationId xmlns:a16="http://schemas.microsoft.com/office/drawing/2014/main" id="{5AD657C9-9700-1D96-B698-72C5BCC0E5D5}"/>
              </a:ext>
            </a:extLst>
          </p:cNvPr>
          <p:cNvSpPr txBox="1"/>
          <p:nvPr/>
        </p:nvSpPr>
        <p:spPr>
          <a:xfrm>
            <a:off x="327112" y="1373203"/>
            <a:ext cx="10905664" cy="1200329"/>
          </a:xfrm>
          <a:prstGeom prst="rect">
            <a:avLst/>
          </a:prstGeom>
          <a:noFill/>
        </p:spPr>
        <p:txBody>
          <a:bodyPr wrap="square" rtlCol="0">
            <a:spAutoFit/>
          </a:bodyPr>
          <a:lstStyle/>
          <a:p>
            <a:pPr algn="l"/>
            <a:r>
              <a:rPr lang="en-US" b="0" i="0" dirty="0">
                <a:effectLst/>
                <a:latin typeface="Aptos" panose="020B0004020202020204" pitchFamily="34" charset="0"/>
              </a:rPr>
              <a:t>The result of your chi-squared test indicates that you "reject the null hypothesis." In statistical terms, this means that there is enough evidence to conclude that religion and the winning political party are dependent variables in your dataset.</a:t>
            </a:r>
          </a:p>
          <a:p>
            <a:endParaRPr lang="en-IN" dirty="0"/>
          </a:p>
        </p:txBody>
      </p:sp>
      <p:pic>
        <p:nvPicPr>
          <p:cNvPr id="5" name="Picture 4">
            <a:extLst>
              <a:ext uri="{FF2B5EF4-FFF2-40B4-BE49-F238E27FC236}">
                <a16:creationId xmlns:a16="http://schemas.microsoft.com/office/drawing/2014/main" id="{4609D19B-17FE-BBFC-3CED-DDB67812033F}"/>
              </a:ext>
            </a:extLst>
          </p:cNvPr>
          <p:cNvPicPr>
            <a:picLocks noChangeAspect="1"/>
          </p:cNvPicPr>
          <p:nvPr/>
        </p:nvPicPr>
        <p:blipFill>
          <a:blip r:embed="rId2"/>
          <a:stretch>
            <a:fillRect/>
          </a:stretch>
        </p:blipFill>
        <p:spPr>
          <a:xfrm>
            <a:off x="327112" y="2543175"/>
            <a:ext cx="9597804" cy="3514725"/>
          </a:xfrm>
          <a:prstGeom prst="rect">
            <a:avLst/>
          </a:prstGeom>
        </p:spPr>
      </p:pic>
    </p:spTree>
    <p:extLst>
      <p:ext uri="{BB962C8B-B14F-4D97-AF65-F5344CB8AC3E}">
        <p14:creationId xmlns:p14="http://schemas.microsoft.com/office/powerpoint/2010/main" val="48199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F12900-AEF2-1C8B-2619-D7E84D35A455}"/>
              </a:ext>
            </a:extLst>
          </p:cNvPr>
          <p:cNvPicPr>
            <a:picLocks noChangeAspect="1"/>
          </p:cNvPicPr>
          <p:nvPr/>
        </p:nvPicPr>
        <p:blipFill>
          <a:blip r:embed="rId2"/>
          <a:stretch>
            <a:fillRect/>
          </a:stretch>
        </p:blipFill>
        <p:spPr>
          <a:xfrm>
            <a:off x="0" y="869577"/>
            <a:ext cx="6858000" cy="5988423"/>
          </a:xfrm>
          <a:prstGeom prst="rect">
            <a:avLst/>
          </a:prstGeom>
        </p:spPr>
      </p:pic>
      <p:sp>
        <p:nvSpPr>
          <p:cNvPr id="4" name="TextBox 3">
            <a:extLst>
              <a:ext uri="{FF2B5EF4-FFF2-40B4-BE49-F238E27FC236}">
                <a16:creationId xmlns:a16="http://schemas.microsoft.com/office/drawing/2014/main" id="{7A4066CE-18FF-20D4-379A-3A7D54235517}"/>
              </a:ext>
            </a:extLst>
          </p:cNvPr>
          <p:cNvSpPr txBox="1"/>
          <p:nvPr/>
        </p:nvSpPr>
        <p:spPr>
          <a:xfrm>
            <a:off x="6858000" y="1380810"/>
            <a:ext cx="5056094" cy="3139321"/>
          </a:xfrm>
          <a:prstGeom prst="rect">
            <a:avLst/>
          </a:prstGeom>
          <a:noFill/>
        </p:spPr>
        <p:txBody>
          <a:bodyPr wrap="square">
            <a:spAutoFit/>
          </a:bodyPr>
          <a:lstStyle/>
          <a:p>
            <a:pPr algn="l"/>
            <a:r>
              <a:rPr lang="en-US" b="1" u="sng" dirty="0">
                <a:latin typeface="Aptos" panose="020B0004020202020204" pitchFamily="34" charset="0"/>
              </a:rPr>
              <a:t>SUMMARY :</a:t>
            </a:r>
            <a:endParaRPr lang="en-US" b="1" i="0" u="sng" dirty="0">
              <a:effectLst/>
              <a:latin typeface="Aptos" panose="020B0004020202020204" pitchFamily="34" charset="0"/>
            </a:endParaRPr>
          </a:p>
          <a:p>
            <a:pPr algn="l">
              <a:buFont typeface="Arial" panose="020B0604020202020204" pitchFamily="34" charset="0"/>
              <a:buChar char="•"/>
            </a:pPr>
            <a:r>
              <a:rPr lang="en-US" b="0" i="0" dirty="0">
                <a:effectLst/>
                <a:latin typeface="Aptos" panose="020B0004020202020204" pitchFamily="34" charset="0"/>
              </a:rPr>
              <a:t>The chart is divided into four sections: Hindu, Others, Muslim, and Christian.</a:t>
            </a:r>
          </a:p>
          <a:p>
            <a:pPr algn="l">
              <a:buFont typeface="Arial" panose="020B0604020202020204" pitchFamily="34" charset="0"/>
              <a:buChar char="•"/>
            </a:pPr>
            <a:r>
              <a:rPr lang="en-US" b="0" i="0" dirty="0">
                <a:effectLst/>
                <a:latin typeface="Aptos" panose="020B0004020202020204" pitchFamily="34" charset="0"/>
              </a:rPr>
              <a:t>The largest section is Hindu, which takes up 52.6% of the chart.</a:t>
            </a:r>
          </a:p>
          <a:p>
            <a:pPr algn="l">
              <a:buFont typeface="Arial" panose="020B0604020202020204" pitchFamily="34" charset="0"/>
              <a:buChar char="•"/>
            </a:pPr>
            <a:r>
              <a:rPr lang="en-US" b="0" i="0" dirty="0">
                <a:effectLst/>
                <a:latin typeface="Aptos" panose="020B0004020202020204" pitchFamily="34" charset="0"/>
              </a:rPr>
              <a:t>The second largest section is Others, which takes up 17.3% of the chart.</a:t>
            </a:r>
          </a:p>
          <a:p>
            <a:pPr algn="l">
              <a:buFont typeface="Arial" panose="020B0604020202020204" pitchFamily="34" charset="0"/>
              <a:buChar char="•"/>
            </a:pPr>
            <a:r>
              <a:rPr lang="en-US" b="0" i="0" dirty="0">
                <a:effectLst/>
                <a:latin typeface="Aptos" panose="020B0004020202020204" pitchFamily="34" charset="0"/>
              </a:rPr>
              <a:t>The third largest section is Muslim, which takes up 15.3% of the chart.</a:t>
            </a:r>
          </a:p>
          <a:p>
            <a:pPr algn="l">
              <a:buFont typeface="Arial" panose="020B0604020202020204" pitchFamily="34" charset="0"/>
              <a:buChar char="•"/>
            </a:pPr>
            <a:r>
              <a:rPr lang="en-US" b="0" i="0" dirty="0">
                <a:effectLst/>
                <a:latin typeface="Aptos" panose="020B0004020202020204" pitchFamily="34" charset="0"/>
              </a:rPr>
              <a:t>The smallest section is Christian, which takes up 14.8% of the chart</a:t>
            </a:r>
            <a:r>
              <a:rPr lang="en-US" b="0" i="0" dirty="0">
                <a:solidFill>
                  <a:srgbClr val="000000"/>
                </a:solidFill>
                <a:effectLst/>
                <a:latin typeface="Aptos" panose="020B0004020202020204" pitchFamily="34" charset="0"/>
              </a:rPr>
              <a:t>.</a:t>
            </a:r>
          </a:p>
        </p:txBody>
      </p:sp>
      <p:sp>
        <p:nvSpPr>
          <p:cNvPr id="5" name="TextBox 4">
            <a:extLst>
              <a:ext uri="{FF2B5EF4-FFF2-40B4-BE49-F238E27FC236}">
                <a16:creationId xmlns:a16="http://schemas.microsoft.com/office/drawing/2014/main" id="{80CC6D79-58F1-8806-570C-37B9E2F3142A}"/>
              </a:ext>
            </a:extLst>
          </p:cNvPr>
          <p:cNvSpPr txBox="1"/>
          <p:nvPr/>
        </p:nvSpPr>
        <p:spPr>
          <a:xfrm>
            <a:off x="2001930" y="340364"/>
            <a:ext cx="8188139" cy="523220"/>
          </a:xfrm>
          <a:prstGeom prst="rect">
            <a:avLst/>
          </a:prstGeom>
          <a:noFill/>
        </p:spPr>
        <p:txBody>
          <a:bodyPr wrap="square" rtlCol="0">
            <a:spAutoFit/>
          </a:bodyPr>
          <a:lstStyle/>
          <a:p>
            <a:r>
              <a:rPr lang="en-US" sz="2800" b="1" u="sng" dirty="0">
                <a:latin typeface="Aptos" panose="020B0004020202020204" pitchFamily="34" charset="0"/>
              </a:rPr>
              <a:t>PIE CHART OF DISTRIBUTION OF RELIGION WON</a:t>
            </a:r>
            <a:endParaRPr lang="en-IN" sz="2800" b="1" u="sng" dirty="0">
              <a:latin typeface="Aptos" panose="020B0004020202020204" pitchFamily="34" charset="0"/>
            </a:endParaRPr>
          </a:p>
        </p:txBody>
      </p:sp>
    </p:spTree>
    <p:extLst>
      <p:ext uri="{BB962C8B-B14F-4D97-AF65-F5344CB8AC3E}">
        <p14:creationId xmlns:p14="http://schemas.microsoft.com/office/powerpoint/2010/main" val="24036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105754-6283-FB4D-6EB8-C6D7298D3556}"/>
              </a:ext>
            </a:extLst>
          </p:cNvPr>
          <p:cNvPicPr>
            <a:picLocks noChangeAspect="1"/>
          </p:cNvPicPr>
          <p:nvPr/>
        </p:nvPicPr>
        <p:blipFill>
          <a:blip r:embed="rId2"/>
          <a:stretch>
            <a:fillRect/>
          </a:stretch>
        </p:blipFill>
        <p:spPr>
          <a:xfrm>
            <a:off x="202664" y="1050067"/>
            <a:ext cx="6610350" cy="5637604"/>
          </a:xfrm>
          <a:prstGeom prst="rect">
            <a:avLst/>
          </a:prstGeom>
        </p:spPr>
      </p:pic>
      <p:sp>
        <p:nvSpPr>
          <p:cNvPr id="4" name="TextBox 3">
            <a:extLst>
              <a:ext uri="{FF2B5EF4-FFF2-40B4-BE49-F238E27FC236}">
                <a16:creationId xmlns:a16="http://schemas.microsoft.com/office/drawing/2014/main" id="{981470AD-BDDC-6374-1EAF-8058BD458F94}"/>
              </a:ext>
            </a:extLst>
          </p:cNvPr>
          <p:cNvSpPr txBox="1"/>
          <p:nvPr/>
        </p:nvSpPr>
        <p:spPr>
          <a:xfrm>
            <a:off x="6813014" y="1730819"/>
            <a:ext cx="4131212" cy="2585323"/>
          </a:xfrm>
          <a:prstGeom prst="rect">
            <a:avLst/>
          </a:prstGeom>
          <a:noFill/>
        </p:spPr>
        <p:txBody>
          <a:bodyPr wrap="square">
            <a:spAutoFit/>
          </a:bodyPr>
          <a:lstStyle/>
          <a:p>
            <a:pPr algn="l"/>
            <a:r>
              <a:rPr lang="en-US" b="1" u="sng" dirty="0"/>
              <a:t>SUMMARY :</a:t>
            </a:r>
            <a:endParaRPr lang="en-US" b="1" i="0" u="sng" dirty="0">
              <a:effectLst/>
            </a:endParaRPr>
          </a:p>
          <a:p>
            <a:pPr algn="l">
              <a:buFont typeface="Arial" panose="020B0604020202020204" pitchFamily="34" charset="0"/>
              <a:buChar char="•"/>
            </a:pPr>
            <a:r>
              <a:rPr lang="en-US" b="0" i="0" dirty="0">
                <a:effectLst/>
              </a:rPr>
              <a:t>This is a bar chart with three bars representing three caste categories: ST, SC, and GEN.</a:t>
            </a:r>
          </a:p>
          <a:p>
            <a:pPr algn="l">
              <a:buFont typeface="Arial" panose="020B0604020202020204" pitchFamily="34" charset="0"/>
              <a:buChar char="•"/>
            </a:pPr>
            <a:r>
              <a:rPr lang="en-US" b="0" i="0" dirty="0">
                <a:effectLst/>
              </a:rPr>
              <a:t>The x-axis represents the caste categories and the y-axis represents the count of individuals.</a:t>
            </a:r>
          </a:p>
          <a:p>
            <a:pPr algn="l">
              <a:buFont typeface="Arial" panose="020B0604020202020204" pitchFamily="34" charset="0"/>
              <a:buChar char="•"/>
            </a:pPr>
            <a:r>
              <a:rPr lang="en-US" b="0" i="0" dirty="0">
                <a:effectLst/>
              </a:rPr>
              <a:t>The GEN category has the highest count, followed by SC and ST</a:t>
            </a:r>
          </a:p>
        </p:txBody>
      </p:sp>
      <p:sp>
        <p:nvSpPr>
          <p:cNvPr id="5" name="TextBox 4">
            <a:extLst>
              <a:ext uri="{FF2B5EF4-FFF2-40B4-BE49-F238E27FC236}">
                <a16:creationId xmlns:a16="http://schemas.microsoft.com/office/drawing/2014/main" id="{F27E3C11-8043-A8FD-CF20-00B143366534}"/>
              </a:ext>
            </a:extLst>
          </p:cNvPr>
          <p:cNvSpPr txBox="1"/>
          <p:nvPr/>
        </p:nvSpPr>
        <p:spPr>
          <a:xfrm>
            <a:off x="1531843" y="507548"/>
            <a:ext cx="9128313" cy="523220"/>
          </a:xfrm>
          <a:prstGeom prst="rect">
            <a:avLst/>
          </a:prstGeom>
          <a:noFill/>
        </p:spPr>
        <p:txBody>
          <a:bodyPr wrap="square" rtlCol="0">
            <a:spAutoFit/>
          </a:bodyPr>
          <a:lstStyle/>
          <a:p>
            <a:r>
              <a:rPr lang="en-US" sz="2800" b="1" i="0" u="sng" dirty="0">
                <a:solidFill>
                  <a:srgbClr val="000000"/>
                </a:solidFill>
                <a:effectLst/>
                <a:latin typeface="Aptos" panose="020B0004020202020204" pitchFamily="34" charset="0"/>
              </a:rPr>
              <a:t>COUNT OF INDIVIDUALS IN THREE CASTE CATEGORIES</a:t>
            </a:r>
            <a:endParaRPr lang="en-IN" sz="2800" b="1" u="sng" dirty="0">
              <a:latin typeface="Aptos" panose="020B0004020202020204" pitchFamily="34" charset="0"/>
            </a:endParaRPr>
          </a:p>
        </p:txBody>
      </p:sp>
    </p:spTree>
    <p:extLst>
      <p:ext uri="{BB962C8B-B14F-4D97-AF65-F5344CB8AC3E}">
        <p14:creationId xmlns:p14="http://schemas.microsoft.com/office/powerpoint/2010/main" val="336394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9442</TotalTime>
  <Words>1475</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Aptos</vt:lpstr>
      <vt:lpstr>Arial</vt:lpstr>
      <vt:lpstr>Calibri</vt:lpstr>
      <vt:lpstr>Calibri Light</vt:lpstr>
      <vt:lpstr>Sitka Small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Rithesh Raj</dc:creator>
  <cp:lastModifiedBy>Rithesh Raj</cp:lastModifiedBy>
  <cp:revision>15</cp:revision>
  <dcterms:created xsi:type="dcterms:W3CDTF">2023-10-29T11:01:54Z</dcterms:created>
  <dcterms:modified xsi:type="dcterms:W3CDTF">2023-11-08T08:43:46Z</dcterms:modified>
</cp:coreProperties>
</file>