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6" r:id="rId5"/>
    <p:sldId id="262" r:id="rId6"/>
    <p:sldId id="269" r:id="rId7"/>
    <p:sldId id="267" r:id="rId8"/>
    <p:sldId id="268" r:id="rId9"/>
    <p:sldId id="265" r:id="rId10"/>
  </p:sldIdLst>
  <p:sldSz cx="18288000" cy="10287000"/>
  <p:notesSz cx="6858000" cy="9144000"/>
  <p:embeddedFontLst>
    <p:embeddedFont>
      <p:font typeface="Montserrat" panose="000005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7DE14-8504-4292-A878-EBC291E7D2B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E1D13-E4C5-4765-8A50-636FD0868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47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E1D13-E4C5-4765-8A50-636FD086898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6E1D13-E4C5-4765-8A50-636FD08689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0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2657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986654" y="2298955"/>
            <a:ext cx="14314689" cy="7335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46"/>
              </a:lnSpc>
            </a:pPr>
            <a:r>
              <a:rPr lang="en-IN" sz="9600" b="1" i="0" dirty="0">
                <a:solidFill>
                  <a:srgbClr val="273239"/>
                </a:solidFill>
                <a:effectLst/>
                <a:latin typeface="Source Sans 3"/>
              </a:rPr>
              <a:t> AGILE SOFTWARE DEVELOPMENT &amp; SCRUM</a:t>
            </a:r>
          </a:p>
          <a:p>
            <a:pPr algn="ctr">
              <a:lnSpc>
                <a:spcPts val="14346"/>
              </a:lnSpc>
            </a:pPr>
            <a:endParaRPr lang="en-IN" sz="9600" b="1" i="0" dirty="0">
              <a:solidFill>
                <a:srgbClr val="273239"/>
              </a:solidFill>
              <a:effectLst/>
              <a:latin typeface="Source Sans 3"/>
            </a:endParaRPr>
          </a:p>
          <a:p>
            <a:pPr algn="ctr">
              <a:lnSpc>
                <a:spcPts val="14346"/>
              </a:lnSpc>
            </a:pPr>
            <a:endParaRPr lang="en-US" sz="14065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2" name="Picture 4" descr="Premium Vector | Agile development icon on white">
            <a:extLst>
              <a:ext uri="{FF2B5EF4-FFF2-40B4-BE49-F238E27FC236}">
                <a16:creationId xmlns:a16="http://schemas.microsoft.com/office/drawing/2014/main" id="{8A6D4112-417A-BED7-003F-9B0832D7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6210300"/>
            <a:ext cx="3204000" cy="3204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7096803" y="557375"/>
            <a:ext cx="137619" cy="13761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353109" y="557375"/>
            <a:ext cx="137619" cy="13761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605028" y="557375"/>
            <a:ext cx="137619" cy="13761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0"/>
            <a:ext cx="5178827" cy="10287000"/>
            <a:chOff x="0" y="0"/>
            <a:chExt cx="1363971" cy="27093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63971" cy="2709333"/>
            </a:xfrm>
            <a:custGeom>
              <a:avLst/>
              <a:gdLst/>
              <a:ahLst/>
              <a:cxnLst/>
              <a:rect l="l" t="t" r="r" b="b"/>
              <a:pathLst>
                <a:path w="1363971" h="2709333">
                  <a:moveTo>
                    <a:pt x="0" y="0"/>
                  </a:moveTo>
                  <a:lnTo>
                    <a:pt x="1363971" y="0"/>
                  </a:lnTo>
                  <a:lnTo>
                    <a:pt x="136397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36397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pic>
        <p:nvPicPr>
          <p:cNvPr id="1026" name="Picture 2" descr="Agile Project Management: Agile Methodologies and Framework">
            <a:extLst>
              <a:ext uri="{FF2B5EF4-FFF2-40B4-BE49-F238E27FC236}">
                <a16:creationId xmlns:a16="http://schemas.microsoft.com/office/drawing/2014/main" id="{3E75FFC1-E575-6895-6166-2F046FC86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15"/>
          <a:stretch/>
        </p:blipFill>
        <p:spPr bwMode="auto">
          <a:xfrm>
            <a:off x="598873" y="1423474"/>
            <a:ext cx="7554528" cy="707282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6BBA5EC-2997-D8E2-68DC-5DFD299B0D08}"/>
              </a:ext>
            </a:extLst>
          </p:cNvPr>
          <p:cNvSpPr txBox="1"/>
          <p:nvPr/>
        </p:nvSpPr>
        <p:spPr>
          <a:xfrm>
            <a:off x="8305800" y="1828800"/>
            <a:ext cx="9844581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is an iterative and flexible approach to software development.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continuous delivery, collaboration, and customer feedback.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CDF1A1-4BAD-93BD-9BC8-DF229C6C6E40}"/>
              </a:ext>
            </a:extLst>
          </p:cNvPr>
          <p:cNvSpPr txBox="1"/>
          <p:nvPr/>
        </p:nvSpPr>
        <p:spPr>
          <a:xfrm>
            <a:off x="8752274" y="6586242"/>
            <a:ext cx="9688125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&amp; interactions over processes &amp; tools.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software over comprehensive documentation.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collaboration over contract negotiation.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change over following a plan.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28641B-91C1-3F43-053C-357572673DE6}"/>
              </a:ext>
            </a:extLst>
          </p:cNvPr>
          <p:cNvSpPr txBox="1"/>
          <p:nvPr/>
        </p:nvSpPr>
        <p:spPr>
          <a:xfrm rot="10800000" flipV="1">
            <a:off x="8752274" y="5135371"/>
            <a:ext cx="8738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Core Values of Agile Software Development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b="1" i="0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D2F52E-1157-4FF5-2F57-65F6EAA55FA5}"/>
              </a:ext>
            </a:extLst>
          </p:cNvPr>
          <p:cNvSpPr txBox="1"/>
          <p:nvPr/>
        </p:nvSpPr>
        <p:spPr>
          <a:xfrm>
            <a:off x="6172200" y="622152"/>
            <a:ext cx="10301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AGILE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>
            <a:off x="0" y="16329"/>
            <a:ext cx="7246552" cy="10287000"/>
            <a:chOff x="0" y="0"/>
            <a:chExt cx="1908557" cy="27093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08557" cy="2709333"/>
            </a:xfrm>
            <a:custGeom>
              <a:avLst/>
              <a:gdLst/>
              <a:ahLst/>
              <a:cxnLst/>
              <a:rect l="l" t="t" r="r" b="b"/>
              <a:pathLst>
                <a:path w="1908557" h="2709333">
                  <a:moveTo>
                    <a:pt x="0" y="0"/>
                  </a:moveTo>
                  <a:lnTo>
                    <a:pt x="1908557" y="0"/>
                  </a:lnTo>
                  <a:lnTo>
                    <a:pt x="190855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90855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598872" y="458184"/>
            <a:ext cx="326225" cy="336000"/>
          </a:xfrm>
          <a:custGeom>
            <a:avLst/>
            <a:gdLst/>
            <a:ahLst/>
            <a:cxnLst/>
            <a:rect l="l" t="t" r="r" b="b"/>
            <a:pathLst>
              <a:path w="326225" h="336000">
                <a:moveTo>
                  <a:pt x="0" y="0"/>
                </a:moveTo>
                <a:lnTo>
                  <a:pt x="326225" y="0"/>
                </a:lnTo>
                <a:lnTo>
                  <a:pt x="32622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 flipH="1">
            <a:off x="6705600" y="2324100"/>
            <a:ext cx="10896600" cy="6385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000" lvl="4" indent="-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Releases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Delivers working software in short time frames (1-4 weeks).</a:t>
            </a:r>
          </a:p>
          <a:p>
            <a:pPr marL="2286000" lvl="4" indent="-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Customer-Centric Approach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continuous input and adaptation to customer needs.</a:t>
            </a:r>
          </a:p>
          <a:p>
            <a:pPr marL="2286000" lvl="4" indent="-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Risk Management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Detects and fixes issues early, reducing project failure chances.</a:t>
            </a:r>
          </a:p>
          <a:p>
            <a:pPr marL="2286000" lvl="4" indent="-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Time-to-Market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Speeds up development and ensures a competitive advantage.</a:t>
            </a:r>
          </a:p>
          <a:p>
            <a:pPr marL="2286000" lvl="4" indent="-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Quality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Regular testing and feedback ensure a bug-free and user-friendly product.</a:t>
            </a:r>
            <a:endParaRPr lang="en-US" sz="2800" dirty="0">
              <a:solidFill>
                <a:srgbClr val="305A72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CB49F0-42D0-0BEA-6743-88D81EA251A3}"/>
              </a:ext>
            </a:extLst>
          </p:cNvPr>
          <p:cNvSpPr txBox="1"/>
          <p:nvPr/>
        </p:nvSpPr>
        <p:spPr>
          <a:xfrm>
            <a:off x="8763000" y="139238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Agile?</a:t>
            </a:r>
          </a:p>
        </p:txBody>
      </p:sp>
      <p:pic>
        <p:nvPicPr>
          <p:cNvPr id="3076" name="Picture 4" descr="The Existential Merits of Agile: Why You Should Choose Agile">
            <a:extLst>
              <a:ext uri="{FF2B5EF4-FFF2-40B4-BE49-F238E27FC236}">
                <a16:creationId xmlns:a16="http://schemas.microsoft.com/office/drawing/2014/main" id="{6D63A5C5-33FE-619E-CD7C-8430862D4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25027"/>
            <a:ext cx="7361280" cy="38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nifesto for Agile Software Development - GeeksforGeeks">
            <a:extLst>
              <a:ext uri="{FF2B5EF4-FFF2-40B4-BE49-F238E27FC236}">
                <a16:creationId xmlns:a16="http://schemas.microsoft.com/office/drawing/2014/main" id="{3E265E96-96C4-4FD3-0F7D-E67667420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9"/>
          <a:stretch/>
        </p:blipFill>
        <p:spPr bwMode="auto">
          <a:xfrm>
            <a:off x="0" y="2095500"/>
            <a:ext cx="18288000" cy="7848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347E47-18DA-D802-9172-0FD50D200769}"/>
              </a:ext>
            </a:extLst>
          </p:cNvPr>
          <p:cNvSpPr txBox="1"/>
          <p:nvPr/>
        </p:nvSpPr>
        <p:spPr>
          <a:xfrm>
            <a:off x="2590800" y="723900"/>
            <a:ext cx="1348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40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 Principles of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3212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73B8D6E-7909-D779-F8FD-7BB8ABF27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663896"/>
              </p:ext>
            </p:extLst>
          </p:nvPr>
        </p:nvGraphicFramePr>
        <p:xfrm>
          <a:off x="209550" y="342901"/>
          <a:ext cx="9239250" cy="9296402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3172510">
                  <a:extLst>
                    <a:ext uri="{9D8B030D-6E8A-4147-A177-3AD203B41FA5}">
                      <a16:colId xmlns:a16="http://schemas.microsoft.com/office/drawing/2014/main" val="2726943973"/>
                    </a:ext>
                  </a:extLst>
                </a:gridCol>
                <a:gridCol w="3033370">
                  <a:extLst>
                    <a:ext uri="{9D8B030D-6E8A-4147-A177-3AD203B41FA5}">
                      <a16:colId xmlns:a16="http://schemas.microsoft.com/office/drawing/2014/main" val="3225648745"/>
                    </a:ext>
                  </a:extLst>
                </a:gridCol>
                <a:gridCol w="3033370">
                  <a:extLst>
                    <a:ext uri="{9D8B030D-6E8A-4147-A177-3AD203B41FA5}">
                      <a16:colId xmlns:a16="http://schemas.microsoft.com/office/drawing/2014/main" val="3741795286"/>
                    </a:ext>
                  </a:extLst>
                </a:gridCol>
              </a:tblGrid>
              <a:tr h="1077897">
                <a:tc>
                  <a:txBody>
                    <a:bodyPr/>
                    <a:lstStyle/>
                    <a:p>
                      <a:r>
                        <a:rPr lang="en-IN" sz="3200"/>
                        <a:t>Feature</a:t>
                      </a:r>
                      <a:endParaRPr lang="en-I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Agile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Waterfall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330594"/>
                  </a:ext>
                </a:extLst>
              </a:tr>
              <a:tr h="1643701">
                <a:tc>
                  <a:txBody>
                    <a:bodyPr/>
                    <a:lstStyle/>
                    <a:p>
                      <a:r>
                        <a:rPr lang="en-IN" sz="3200"/>
                        <a:t>Flexibility</a:t>
                      </a:r>
                      <a:endParaRPr lang="en-I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High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 Low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716569"/>
                  </a:ext>
                </a:extLst>
              </a:tr>
              <a:tr h="1643701">
                <a:tc>
                  <a:txBody>
                    <a:bodyPr/>
                    <a:lstStyle/>
                    <a:p>
                      <a:r>
                        <a:rPr lang="en-IN" sz="3200"/>
                        <a:t>Customer Involvement</a:t>
                      </a:r>
                      <a:endParaRPr lang="en-I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Continuous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 Limited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3257497"/>
                  </a:ext>
                </a:extLst>
              </a:tr>
              <a:tr h="1643701">
                <a:tc>
                  <a:txBody>
                    <a:bodyPr/>
                    <a:lstStyle/>
                    <a:p>
                      <a:r>
                        <a:rPr lang="en-IN" sz="3200"/>
                        <a:t>Risk Handling</a:t>
                      </a:r>
                      <a:endParaRPr lang="en-I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Adaptive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 Fixed Plan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321966"/>
                  </a:ext>
                </a:extLst>
              </a:tr>
              <a:tr h="1643701">
                <a:tc>
                  <a:txBody>
                    <a:bodyPr/>
                    <a:lstStyle/>
                    <a:p>
                      <a:r>
                        <a:rPr lang="en-IN" sz="3200" dirty="0"/>
                        <a:t>Documentation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Minimal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Extensive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470627"/>
                  </a:ext>
                </a:extLst>
              </a:tr>
              <a:tr h="1643701">
                <a:tc>
                  <a:txBody>
                    <a:bodyPr/>
                    <a:lstStyle/>
                    <a:p>
                      <a:r>
                        <a:rPr lang="en-IN" sz="3200"/>
                        <a:t>Delivery Time</a:t>
                      </a:r>
                      <a:endParaRPr lang="en-IN" sz="3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 Frequent Releases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3200" dirty="0"/>
                        <a:t>End of Project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084482"/>
                  </a:ext>
                </a:extLst>
              </a:tr>
            </a:tbl>
          </a:graphicData>
        </a:graphic>
      </p:graphicFrame>
      <p:pic>
        <p:nvPicPr>
          <p:cNvPr id="4106" name="Picture 10" descr="Waterfall Vs Agile: Which is better for You and Why?">
            <a:extLst>
              <a:ext uri="{FF2B5EF4-FFF2-40B4-BE49-F238E27FC236}">
                <a16:creationId xmlns:a16="http://schemas.microsoft.com/office/drawing/2014/main" id="{EDAA1B31-CF6F-8333-1281-2D895FCBA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2476500"/>
            <a:ext cx="847725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75048B-68F2-6D03-B0F1-BD58609F1465}"/>
              </a:ext>
            </a:extLst>
          </p:cNvPr>
          <p:cNvSpPr txBox="1"/>
          <p:nvPr/>
        </p:nvSpPr>
        <p:spPr>
          <a:xfrm>
            <a:off x="5486400" y="27351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Agile in Real Life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EE6EA-95D9-6912-3E5A-C27FD2EF1DC1}"/>
              </a:ext>
            </a:extLst>
          </p:cNvPr>
          <p:cNvSpPr txBox="1"/>
          <p:nvPr/>
        </p:nvSpPr>
        <p:spPr>
          <a:xfrm>
            <a:off x="914400" y="1014943"/>
            <a:ext cx="16687800" cy="517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 uses Agile to continuously improve its app and deliver a better user experience.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Agile Helps: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Spotify breaks its teams into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"Squads"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(small Agile teams) that focus on different features like recommendations, playlists, and user interface.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developed 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iterations (Sprints)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tested, and released quickly.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is gathered continuously to improve features.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follow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and Kanban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methodologies to manage workflows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196" name="Picture 4" descr="Is Agile always the best solution for software development projects? -  SolDevelo">
            <a:extLst>
              <a:ext uri="{FF2B5EF4-FFF2-40B4-BE49-F238E27FC236}">
                <a16:creationId xmlns:a16="http://schemas.microsoft.com/office/drawing/2014/main" id="{453859D4-B1FE-4AC3-9561-ED9A1F72A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3" b="5739"/>
          <a:stretch/>
        </p:blipFill>
        <p:spPr bwMode="auto">
          <a:xfrm>
            <a:off x="2209800" y="6327000"/>
            <a:ext cx="12775558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75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46924-560D-04D4-EC33-083D86EC1042}"/>
              </a:ext>
            </a:extLst>
          </p:cNvPr>
          <p:cNvSpPr txBox="1"/>
          <p:nvPr/>
        </p:nvSpPr>
        <p:spPr>
          <a:xfrm>
            <a:off x="1066800" y="1485900"/>
            <a:ext cx="15468600" cy="248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Scrum is an Agile framework used for software development.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based on iterative and incremental development.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Small teams collaborate to deliver working software in short cycles called Sprints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9C636-72B3-825A-46F1-3CF24B11324A}"/>
              </a:ext>
            </a:extLst>
          </p:cNvPr>
          <p:cNvSpPr txBox="1"/>
          <p:nvPr/>
        </p:nvSpPr>
        <p:spPr>
          <a:xfrm>
            <a:off x="1219200" y="4543336"/>
            <a:ext cx="8991600" cy="259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Team Roles 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Defines project vision &amp; backlog.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smooth Scrum execution.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Team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Builds and delivers the product.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06DADC-B5F6-AB4A-6AB0-2D5343960B37}"/>
              </a:ext>
            </a:extLst>
          </p:cNvPr>
          <p:cNvSpPr txBox="1"/>
          <p:nvPr/>
        </p:nvSpPr>
        <p:spPr>
          <a:xfrm>
            <a:off x="6858000" y="647701"/>
            <a:ext cx="8686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endParaRPr lang="en-IN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53" name="Picture 9" descr="Scrum Process | Learn the Various Process and Key Role of Scrum Model">
            <a:extLst>
              <a:ext uri="{FF2B5EF4-FFF2-40B4-BE49-F238E27FC236}">
                <a16:creationId xmlns:a16="http://schemas.microsoft.com/office/drawing/2014/main" id="{B9E0B210-0B82-DBE0-1FD8-B1A73B5A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6" r="3808" b="5707"/>
          <a:stretch/>
        </p:blipFill>
        <p:spPr bwMode="auto">
          <a:xfrm>
            <a:off x="11277600" y="4543336"/>
            <a:ext cx="6629401" cy="45625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43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D54B00-D875-3E86-1974-8BC006B1EB97}"/>
              </a:ext>
            </a:extLst>
          </p:cNvPr>
          <p:cNvSpPr txBox="1"/>
          <p:nvPr/>
        </p:nvSpPr>
        <p:spPr>
          <a:xfrm>
            <a:off x="381000" y="1409700"/>
            <a:ext cx="7882468" cy="8877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prioritized list of features &amp; tasks.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selects tasks for the next Sprint.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(1-4 weeks):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&amp; testing cycle.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 Meeting: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15-minute standup for updates.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Demonstrate completed work.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Retrospective: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for the next Sprint.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FCD67-C155-F8D0-7826-95DA672511B1}"/>
              </a:ext>
            </a:extLst>
          </p:cNvPr>
          <p:cNvSpPr txBox="1"/>
          <p:nvPr/>
        </p:nvSpPr>
        <p:spPr>
          <a:xfrm>
            <a:off x="3492036" y="495300"/>
            <a:ext cx="7509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SCRUM</a:t>
            </a:r>
            <a:endParaRPr lang="en-IN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14">
            <a:extLst>
              <a:ext uri="{FF2B5EF4-FFF2-40B4-BE49-F238E27FC236}">
                <a16:creationId xmlns:a16="http://schemas.microsoft.com/office/drawing/2014/main" id="{77C1759D-DBE1-CB98-25F4-8DF7636AC836}"/>
              </a:ext>
            </a:extLst>
          </p:cNvPr>
          <p:cNvGrpSpPr/>
          <p:nvPr/>
        </p:nvGrpSpPr>
        <p:grpSpPr>
          <a:xfrm>
            <a:off x="11041448" y="0"/>
            <a:ext cx="7246552" cy="10287000"/>
            <a:chOff x="0" y="0"/>
            <a:chExt cx="1908557" cy="2709333"/>
          </a:xfrm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74E5FF3-74D8-B7D2-0C5E-0282899ADE65}"/>
                </a:ext>
              </a:extLst>
            </p:cNvPr>
            <p:cNvSpPr/>
            <p:nvPr/>
          </p:nvSpPr>
          <p:spPr>
            <a:xfrm>
              <a:off x="0" y="0"/>
              <a:ext cx="1908557" cy="2709333"/>
            </a:xfrm>
            <a:custGeom>
              <a:avLst/>
              <a:gdLst/>
              <a:ahLst/>
              <a:cxnLst/>
              <a:rect l="l" t="t" r="r" b="b"/>
              <a:pathLst>
                <a:path w="1908557" h="2709333">
                  <a:moveTo>
                    <a:pt x="0" y="0"/>
                  </a:moveTo>
                  <a:lnTo>
                    <a:pt x="1908557" y="0"/>
                  </a:lnTo>
                  <a:lnTo>
                    <a:pt x="190855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7FA4A4">
                    <a:alpha val="100000"/>
                  </a:srgbClr>
                </a:gs>
                <a:gs pos="50000">
                  <a:srgbClr val="305A72">
                    <a:alpha val="100000"/>
                  </a:srgbClr>
                </a:gs>
                <a:gs pos="100000">
                  <a:srgbClr val="1A3C5C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9" name="TextBox 16">
              <a:extLst>
                <a:ext uri="{FF2B5EF4-FFF2-40B4-BE49-F238E27FC236}">
                  <a16:creationId xmlns:a16="http://schemas.microsoft.com/office/drawing/2014/main" id="{18FFA181-10D5-7020-69C6-9A231C384AC5}"/>
                </a:ext>
              </a:extLst>
            </p:cNvPr>
            <p:cNvSpPr txBox="1"/>
            <p:nvPr/>
          </p:nvSpPr>
          <p:spPr>
            <a:xfrm>
              <a:off x="0" y="-47625"/>
              <a:ext cx="190855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pic>
        <p:nvPicPr>
          <p:cNvPr id="10" name="Picture 7" descr="What is Scrum? | The Agile Journey: A Scrum overview">
            <a:extLst>
              <a:ext uri="{FF2B5EF4-FFF2-40B4-BE49-F238E27FC236}">
                <a16:creationId xmlns:a16="http://schemas.microsoft.com/office/drawing/2014/main" id="{B680ABDF-83B9-2F63-0AAF-1A24550C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r="4667"/>
          <a:stretch/>
        </p:blipFill>
        <p:spPr bwMode="auto">
          <a:xfrm>
            <a:off x="8263467" y="2483058"/>
            <a:ext cx="10024533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4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64038" y="4225038"/>
            <a:ext cx="12759923" cy="1893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46"/>
              </a:lnSpc>
            </a:pPr>
            <a:r>
              <a:rPr lang="en-US" sz="1406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397</Words>
  <Application>Microsoft Office PowerPoint</Application>
  <PresentationFormat>Custom</PresentationFormat>
  <Paragraphs>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Wingdings</vt:lpstr>
      <vt:lpstr>Source Sans 3</vt:lpstr>
      <vt:lpstr>Montserrat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Pitch Deck Presentation</dc:title>
  <dc:creator>Rithika R</dc:creator>
  <cp:lastModifiedBy>Rithika R</cp:lastModifiedBy>
  <cp:revision>2</cp:revision>
  <dcterms:created xsi:type="dcterms:W3CDTF">2006-08-16T00:00:00Z</dcterms:created>
  <dcterms:modified xsi:type="dcterms:W3CDTF">2025-03-18T18:13:35Z</dcterms:modified>
  <dc:identifier>DAGiGP0mnx4</dc:identifier>
</cp:coreProperties>
</file>