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56" r:id="rId3"/>
    <p:sldId id="257" r:id="rId4"/>
    <p:sldId id="258" r:id="rId5"/>
    <p:sldId id="259" r:id="rId6"/>
    <p:sldId id="260" r:id="rId7"/>
    <p:sldId id="261" r:id="rId8"/>
    <p:sldId id="262" r:id="rId9"/>
    <p:sldId id="274" r:id="rId10"/>
    <p:sldId id="273" r:id="rId11"/>
    <p:sldId id="264" r:id="rId12"/>
    <p:sldId id="267" r:id="rId13"/>
    <p:sldId id="275" r:id="rId14"/>
    <p:sldId id="276"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5CC06D-D260-CC8D-F0DC-2D8C5144056A}" v="256" dt="2024-04-05T04:35:42.002"/>
    <p1510:client id="{8DBA15E4-E34F-609B-4FB8-1AE242DDBE79}" v="529" dt="2024-04-04T18:26:25.108"/>
    <p1510:client id="{B4E3564A-85BF-8750-196B-8C994F9DAE44}" v="125" dt="2024-04-05T06:15:26.3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ECE7C-2279-FA48-996A-9BC63BF4D6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A8F90F-531C-9768-33D6-2FA5F28893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39CC2E0-5C39-BDA3-D020-AE6C277CFCF0}"/>
              </a:ext>
            </a:extLst>
          </p:cNvPr>
          <p:cNvSpPr>
            <a:spLocks noGrp="1"/>
          </p:cNvSpPr>
          <p:nvPr>
            <p:ph type="dt" sz="half" idx="10"/>
          </p:nvPr>
        </p:nvSpPr>
        <p:spPr/>
        <p:txBody>
          <a:bodyPr/>
          <a:lstStyle/>
          <a:p>
            <a:fld id="{C7CF3E77-FE3C-4D88-AB17-8BAE1A4196F8}" type="datetimeFigureOut">
              <a:rPr lang="en-IN" smtClean="0"/>
              <a:t>04-04-2024</a:t>
            </a:fld>
            <a:endParaRPr lang="en-IN"/>
          </a:p>
        </p:txBody>
      </p:sp>
      <p:sp>
        <p:nvSpPr>
          <p:cNvPr id="5" name="Footer Placeholder 4">
            <a:extLst>
              <a:ext uri="{FF2B5EF4-FFF2-40B4-BE49-F238E27FC236}">
                <a16:creationId xmlns:a16="http://schemas.microsoft.com/office/drawing/2014/main" id="{4B1A79DC-D7C3-D25E-2162-14188307DA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BE03D5-0ACE-B5EA-5938-80AFEE32429A}"/>
              </a:ext>
            </a:extLst>
          </p:cNvPr>
          <p:cNvSpPr>
            <a:spLocks noGrp="1"/>
          </p:cNvSpPr>
          <p:nvPr>
            <p:ph type="sldNum" sz="quarter" idx="12"/>
          </p:nvPr>
        </p:nvSpPr>
        <p:spPr/>
        <p:txBody>
          <a:bodyPr/>
          <a:lstStyle/>
          <a:p>
            <a:fld id="{A35B0C4D-99D8-4F1A-A20F-B8952DA73C4D}" type="slidenum">
              <a:rPr lang="en-IN" smtClean="0"/>
              <a:t>‹#›</a:t>
            </a:fld>
            <a:endParaRPr lang="en-IN"/>
          </a:p>
        </p:txBody>
      </p:sp>
    </p:spTree>
    <p:extLst>
      <p:ext uri="{BB962C8B-B14F-4D97-AF65-F5344CB8AC3E}">
        <p14:creationId xmlns:p14="http://schemas.microsoft.com/office/powerpoint/2010/main" val="2036082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79EBA-3444-86C1-8A3C-39C0B167BB0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9D787E-9A3A-1797-CD69-11A7FA4EE3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F978BF-9850-6533-E956-ADFBF1354364}"/>
              </a:ext>
            </a:extLst>
          </p:cNvPr>
          <p:cNvSpPr>
            <a:spLocks noGrp="1"/>
          </p:cNvSpPr>
          <p:nvPr>
            <p:ph type="dt" sz="half" idx="10"/>
          </p:nvPr>
        </p:nvSpPr>
        <p:spPr/>
        <p:txBody>
          <a:bodyPr/>
          <a:lstStyle/>
          <a:p>
            <a:fld id="{C7CF3E77-FE3C-4D88-AB17-8BAE1A4196F8}" type="datetimeFigureOut">
              <a:rPr lang="en-IN" smtClean="0"/>
              <a:t>04-04-2024</a:t>
            </a:fld>
            <a:endParaRPr lang="en-IN"/>
          </a:p>
        </p:txBody>
      </p:sp>
      <p:sp>
        <p:nvSpPr>
          <p:cNvPr id="5" name="Footer Placeholder 4">
            <a:extLst>
              <a:ext uri="{FF2B5EF4-FFF2-40B4-BE49-F238E27FC236}">
                <a16:creationId xmlns:a16="http://schemas.microsoft.com/office/drawing/2014/main" id="{D7BD47B9-DF49-8308-F159-E9CB2F8208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8950EF-DA76-6312-25B7-31AA4137C17B}"/>
              </a:ext>
            </a:extLst>
          </p:cNvPr>
          <p:cNvSpPr>
            <a:spLocks noGrp="1"/>
          </p:cNvSpPr>
          <p:nvPr>
            <p:ph type="sldNum" sz="quarter" idx="12"/>
          </p:nvPr>
        </p:nvSpPr>
        <p:spPr/>
        <p:txBody>
          <a:bodyPr/>
          <a:lstStyle/>
          <a:p>
            <a:fld id="{A35B0C4D-99D8-4F1A-A20F-B8952DA73C4D}" type="slidenum">
              <a:rPr lang="en-IN" smtClean="0"/>
              <a:t>‹#›</a:t>
            </a:fld>
            <a:endParaRPr lang="en-IN"/>
          </a:p>
        </p:txBody>
      </p:sp>
    </p:spTree>
    <p:extLst>
      <p:ext uri="{BB962C8B-B14F-4D97-AF65-F5344CB8AC3E}">
        <p14:creationId xmlns:p14="http://schemas.microsoft.com/office/powerpoint/2010/main" val="1559006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879F67-245D-863E-13B1-64580CD9FF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B53526-1CAC-E03E-36BF-31AE5F2AA1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016F53-1933-B9FB-CCAD-0E267060295D}"/>
              </a:ext>
            </a:extLst>
          </p:cNvPr>
          <p:cNvSpPr>
            <a:spLocks noGrp="1"/>
          </p:cNvSpPr>
          <p:nvPr>
            <p:ph type="dt" sz="half" idx="10"/>
          </p:nvPr>
        </p:nvSpPr>
        <p:spPr/>
        <p:txBody>
          <a:bodyPr/>
          <a:lstStyle/>
          <a:p>
            <a:fld id="{C7CF3E77-FE3C-4D88-AB17-8BAE1A4196F8}" type="datetimeFigureOut">
              <a:rPr lang="en-IN" smtClean="0"/>
              <a:t>04-04-2024</a:t>
            </a:fld>
            <a:endParaRPr lang="en-IN"/>
          </a:p>
        </p:txBody>
      </p:sp>
      <p:sp>
        <p:nvSpPr>
          <p:cNvPr id="5" name="Footer Placeholder 4">
            <a:extLst>
              <a:ext uri="{FF2B5EF4-FFF2-40B4-BE49-F238E27FC236}">
                <a16:creationId xmlns:a16="http://schemas.microsoft.com/office/drawing/2014/main" id="{22ABD887-008D-99F3-E3D1-632C0C73A8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5C1102-CF83-D7C3-4941-8D5DE7C8689B}"/>
              </a:ext>
            </a:extLst>
          </p:cNvPr>
          <p:cNvSpPr>
            <a:spLocks noGrp="1"/>
          </p:cNvSpPr>
          <p:nvPr>
            <p:ph type="sldNum" sz="quarter" idx="12"/>
          </p:nvPr>
        </p:nvSpPr>
        <p:spPr/>
        <p:txBody>
          <a:bodyPr/>
          <a:lstStyle/>
          <a:p>
            <a:fld id="{A35B0C4D-99D8-4F1A-A20F-B8952DA73C4D}" type="slidenum">
              <a:rPr lang="en-IN" smtClean="0"/>
              <a:t>‹#›</a:t>
            </a:fld>
            <a:endParaRPr lang="en-IN"/>
          </a:p>
        </p:txBody>
      </p:sp>
    </p:spTree>
    <p:extLst>
      <p:ext uri="{BB962C8B-B14F-4D97-AF65-F5344CB8AC3E}">
        <p14:creationId xmlns:p14="http://schemas.microsoft.com/office/powerpoint/2010/main" val="879789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4CA22-6FBA-286D-CAAD-07F8C5E951E0}"/>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389180-4C49-A9F0-0FFA-02DDE33B1E5A}"/>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75EECA-42DA-2C23-5D56-BA9D3671D8AF}"/>
              </a:ext>
            </a:extLst>
          </p:cNvPr>
          <p:cNvSpPr>
            <a:spLocks noGrp="1"/>
          </p:cNvSpPr>
          <p:nvPr>
            <p:ph type="dt" sz="half" idx="10"/>
          </p:nvPr>
        </p:nvSpPr>
        <p:spPr/>
        <p:txBody>
          <a:bodyPr/>
          <a:lstStyle/>
          <a:p>
            <a:fld id="{C7CF3E77-FE3C-4D88-AB17-8BAE1A4196F8}" type="datetimeFigureOut">
              <a:rPr lang="en-IN" smtClean="0"/>
              <a:t>04-04-2024</a:t>
            </a:fld>
            <a:endParaRPr lang="en-IN"/>
          </a:p>
        </p:txBody>
      </p:sp>
      <p:sp>
        <p:nvSpPr>
          <p:cNvPr id="5" name="Footer Placeholder 4">
            <a:extLst>
              <a:ext uri="{FF2B5EF4-FFF2-40B4-BE49-F238E27FC236}">
                <a16:creationId xmlns:a16="http://schemas.microsoft.com/office/drawing/2014/main" id="{C71A717C-D18C-9D34-C889-C6749EA719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616964-54AB-7B83-2070-CB5939DB5070}"/>
              </a:ext>
            </a:extLst>
          </p:cNvPr>
          <p:cNvSpPr>
            <a:spLocks noGrp="1"/>
          </p:cNvSpPr>
          <p:nvPr>
            <p:ph type="sldNum" sz="quarter" idx="12"/>
          </p:nvPr>
        </p:nvSpPr>
        <p:spPr/>
        <p:txBody>
          <a:bodyPr/>
          <a:lstStyle/>
          <a:p>
            <a:fld id="{A35B0C4D-99D8-4F1A-A20F-B8952DA73C4D}" type="slidenum">
              <a:rPr lang="en-IN" smtClean="0"/>
              <a:t>‹#›</a:t>
            </a:fld>
            <a:endParaRPr lang="en-IN"/>
          </a:p>
        </p:txBody>
      </p:sp>
    </p:spTree>
    <p:extLst>
      <p:ext uri="{BB962C8B-B14F-4D97-AF65-F5344CB8AC3E}">
        <p14:creationId xmlns:p14="http://schemas.microsoft.com/office/powerpoint/2010/main" val="1501243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27A7B-6CC5-28BE-C38A-64E1331CEF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6CEA26-2F14-5419-E9A1-78EE3ADBC4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4CC566-AAF2-50B8-046F-54E1F4E317CA}"/>
              </a:ext>
            </a:extLst>
          </p:cNvPr>
          <p:cNvSpPr>
            <a:spLocks noGrp="1"/>
          </p:cNvSpPr>
          <p:nvPr>
            <p:ph type="dt" sz="half" idx="10"/>
          </p:nvPr>
        </p:nvSpPr>
        <p:spPr/>
        <p:txBody>
          <a:bodyPr/>
          <a:lstStyle/>
          <a:p>
            <a:fld id="{C7CF3E77-FE3C-4D88-AB17-8BAE1A4196F8}" type="datetimeFigureOut">
              <a:rPr lang="en-IN" smtClean="0"/>
              <a:t>04-04-2024</a:t>
            </a:fld>
            <a:endParaRPr lang="en-IN"/>
          </a:p>
        </p:txBody>
      </p:sp>
      <p:sp>
        <p:nvSpPr>
          <p:cNvPr id="5" name="Footer Placeholder 4">
            <a:extLst>
              <a:ext uri="{FF2B5EF4-FFF2-40B4-BE49-F238E27FC236}">
                <a16:creationId xmlns:a16="http://schemas.microsoft.com/office/drawing/2014/main" id="{7A10720C-E4E6-FDF8-0236-1E5005212B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4691AE-0CDA-A94B-C859-CF37E258C688}"/>
              </a:ext>
            </a:extLst>
          </p:cNvPr>
          <p:cNvSpPr>
            <a:spLocks noGrp="1"/>
          </p:cNvSpPr>
          <p:nvPr>
            <p:ph type="sldNum" sz="quarter" idx="12"/>
          </p:nvPr>
        </p:nvSpPr>
        <p:spPr/>
        <p:txBody>
          <a:bodyPr/>
          <a:lstStyle/>
          <a:p>
            <a:fld id="{A35B0C4D-99D8-4F1A-A20F-B8952DA73C4D}" type="slidenum">
              <a:rPr lang="en-IN" smtClean="0"/>
              <a:t>‹#›</a:t>
            </a:fld>
            <a:endParaRPr lang="en-IN"/>
          </a:p>
        </p:txBody>
      </p:sp>
    </p:spTree>
    <p:extLst>
      <p:ext uri="{BB962C8B-B14F-4D97-AF65-F5344CB8AC3E}">
        <p14:creationId xmlns:p14="http://schemas.microsoft.com/office/powerpoint/2010/main" val="2866888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32D59-4306-2ABF-1051-0B05E758CE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CF34D8D-16C6-F521-ED4B-3A62E2F6D9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193883-F24E-C961-6643-EED7393F32FE}"/>
              </a:ext>
            </a:extLst>
          </p:cNvPr>
          <p:cNvSpPr>
            <a:spLocks noGrp="1"/>
          </p:cNvSpPr>
          <p:nvPr>
            <p:ph type="dt" sz="half" idx="10"/>
          </p:nvPr>
        </p:nvSpPr>
        <p:spPr/>
        <p:txBody>
          <a:bodyPr/>
          <a:lstStyle/>
          <a:p>
            <a:fld id="{C7CF3E77-FE3C-4D88-AB17-8BAE1A4196F8}" type="datetimeFigureOut">
              <a:rPr lang="en-IN" smtClean="0"/>
              <a:t>04-04-2024</a:t>
            </a:fld>
            <a:endParaRPr lang="en-IN"/>
          </a:p>
        </p:txBody>
      </p:sp>
      <p:sp>
        <p:nvSpPr>
          <p:cNvPr id="5" name="Footer Placeholder 4">
            <a:extLst>
              <a:ext uri="{FF2B5EF4-FFF2-40B4-BE49-F238E27FC236}">
                <a16:creationId xmlns:a16="http://schemas.microsoft.com/office/drawing/2014/main" id="{30A7A059-39F9-4E4F-3456-E0AB71BDFD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5987ED-E4E3-4228-B313-CDECCC10DC04}"/>
              </a:ext>
            </a:extLst>
          </p:cNvPr>
          <p:cNvSpPr>
            <a:spLocks noGrp="1"/>
          </p:cNvSpPr>
          <p:nvPr>
            <p:ph type="sldNum" sz="quarter" idx="12"/>
          </p:nvPr>
        </p:nvSpPr>
        <p:spPr/>
        <p:txBody>
          <a:bodyPr/>
          <a:lstStyle/>
          <a:p>
            <a:fld id="{A35B0C4D-99D8-4F1A-A20F-B8952DA73C4D}" type="slidenum">
              <a:rPr lang="en-IN" smtClean="0"/>
              <a:t>‹#›</a:t>
            </a:fld>
            <a:endParaRPr lang="en-IN"/>
          </a:p>
        </p:txBody>
      </p:sp>
    </p:spTree>
    <p:extLst>
      <p:ext uri="{BB962C8B-B14F-4D97-AF65-F5344CB8AC3E}">
        <p14:creationId xmlns:p14="http://schemas.microsoft.com/office/powerpoint/2010/main" val="3873422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6A77F-6AC7-5EE2-5873-D90856C4DC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FEB73A-B3A5-56E0-416D-94FB2DAE0A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6A18591-0178-B3BD-F332-D327AB7ACC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7FCC4C-F95F-B6A6-30AA-755D8C3813A8}"/>
              </a:ext>
            </a:extLst>
          </p:cNvPr>
          <p:cNvSpPr>
            <a:spLocks noGrp="1"/>
          </p:cNvSpPr>
          <p:nvPr>
            <p:ph type="dt" sz="half" idx="10"/>
          </p:nvPr>
        </p:nvSpPr>
        <p:spPr/>
        <p:txBody>
          <a:bodyPr/>
          <a:lstStyle/>
          <a:p>
            <a:fld id="{C7CF3E77-FE3C-4D88-AB17-8BAE1A4196F8}" type="datetimeFigureOut">
              <a:rPr lang="en-IN" smtClean="0"/>
              <a:t>04-04-2024</a:t>
            </a:fld>
            <a:endParaRPr lang="en-IN"/>
          </a:p>
        </p:txBody>
      </p:sp>
      <p:sp>
        <p:nvSpPr>
          <p:cNvPr id="6" name="Footer Placeholder 5">
            <a:extLst>
              <a:ext uri="{FF2B5EF4-FFF2-40B4-BE49-F238E27FC236}">
                <a16:creationId xmlns:a16="http://schemas.microsoft.com/office/drawing/2014/main" id="{20FF2BF8-FAC2-B0FB-B414-C8754AFA36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48AF4E-7558-9C0D-4244-5A39FD45EFDD}"/>
              </a:ext>
            </a:extLst>
          </p:cNvPr>
          <p:cNvSpPr>
            <a:spLocks noGrp="1"/>
          </p:cNvSpPr>
          <p:nvPr>
            <p:ph type="sldNum" sz="quarter" idx="12"/>
          </p:nvPr>
        </p:nvSpPr>
        <p:spPr/>
        <p:txBody>
          <a:bodyPr/>
          <a:lstStyle/>
          <a:p>
            <a:fld id="{A35B0C4D-99D8-4F1A-A20F-B8952DA73C4D}" type="slidenum">
              <a:rPr lang="en-IN" smtClean="0"/>
              <a:t>‹#›</a:t>
            </a:fld>
            <a:endParaRPr lang="en-IN"/>
          </a:p>
        </p:txBody>
      </p:sp>
    </p:spTree>
    <p:extLst>
      <p:ext uri="{BB962C8B-B14F-4D97-AF65-F5344CB8AC3E}">
        <p14:creationId xmlns:p14="http://schemas.microsoft.com/office/powerpoint/2010/main" val="3169157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914EC-0677-4CB9-1152-68EBD6E42E1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8826A5-0410-DF21-05B9-A993111CF6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16EF10-399E-2A57-74C6-227D49A34F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C2E3137-8B41-6162-03DF-3D324E5632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122E6D-2ADE-E344-F515-3215770387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950482-FFED-3648-A278-C44E4FD5221E}"/>
              </a:ext>
            </a:extLst>
          </p:cNvPr>
          <p:cNvSpPr>
            <a:spLocks noGrp="1"/>
          </p:cNvSpPr>
          <p:nvPr>
            <p:ph type="dt" sz="half" idx="10"/>
          </p:nvPr>
        </p:nvSpPr>
        <p:spPr/>
        <p:txBody>
          <a:bodyPr/>
          <a:lstStyle/>
          <a:p>
            <a:fld id="{C7CF3E77-FE3C-4D88-AB17-8BAE1A4196F8}" type="datetimeFigureOut">
              <a:rPr lang="en-IN" smtClean="0"/>
              <a:t>04-04-2024</a:t>
            </a:fld>
            <a:endParaRPr lang="en-IN"/>
          </a:p>
        </p:txBody>
      </p:sp>
      <p:sp>
        <p:nvSpPr>
          <p:cNvPr id="8" name="Footer Placeholder 7">
            <a:extLst>
              <a:ext uri="{FF2B5EF4-FFF2-40B4-BE49-F238E27FC236}">
                <a16:creationId xmlns:a16="http://schemas.microsoft.com/office/drawing/2014/main" id="{096CB567-197B-C2A3-2DE9-CD5E790618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F3244A8-DD40-D062-9941-7568E7D3B7A5}"/>
              </a:ext>
            </a:extLst>
          </p:cNvPr>
          <p:cNvSpPr>
            <a:spLocks noGrp="1"/>
          </p:cNvSpPr>
          <p:nvPr>
            <p:ph type="sldNum" sz="quarter" idx="12"/>
          </p:nvPr>
        </p:nvSpPr>
        <p:spPr/>
        <p:txBody>
          <a:bodyPr/>
          <a:lstStyle/>
          <a:p>
            <a:fld id="{A35B0C4D-99D8-4F1A-A20F-B8952DA73C4D}" type="slidenum">
              <a:rPr lang="en-IN" smtClean="0"/>
              <a:t>‹#›</a:t>
            </a:fld>
            <a:endParaRPr lang="en-IN"/>
          </a:p>
        </p:txBody>
      </p:sp>
    </p:spTree>
    <p:extLst>
      <p:ext uri="{BB962C8B-B14F-4D97-AF65-F5344CB8AC3E}">
        <p14:creationId xmlns:p14="http://schemas.microsoft.com/office/powerpoint/2010/main" val="421529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8F879-E5DA-A456-DE7A-63715D29C42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146C6A-0C8F-AB74-9E63-FC527ABA2F06}"/>
              </a:ext>
            </a:extLst>
          </p:cNvPr>
          <p:cNvSpPr>
            <a:spLocks noGrp="1"/>
          </p:cNvSpPr>
          <p:nvPr>
            <p:ph type="dt" sz="half" idx="10"/>
          </p:nvPr>
        </p:nvSpPr>
        <p:spPr/>
        <p:txBody>
          <a:bodyPr/>
          <a:lstStyle/>
          <a:p>
            <a:fld id="{C7CF3E77-FE3C-4D88-AB17-8BAE1A4196F8}" type="datetimeFigureOut">
              <a:rPr lang="en-IN" smtClean="0"/>
              <a:t>04-04-2024</a:t>
            </a:fld>
            <a:endParaRPr lang="en-IN"/>
          </a:p>
        </p:txBody>
      </p:sp>
      <p:sp>
        <p:nvSpPr>
          <p:cNvPr id="4" name="Footer Placeholder 3">
            <a:extLst>
              <a:ext uri="{FF2B5EF4-FFF2-40B4-BE49-F238E27FC236}">
                <a16:creationId xmlns:a16="http://schemas.microsoft.com/office/drawing/2014/main" id="{14F6D79A-DD31-FC71-8F58-4DE3F8B2143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B3DA57F-4E47-C36B-DD6D-F54688D81433}"/>
              </a:ext>
            </a:extLst>
          </p:cNvPr>
          <p:cNvSpPr>
            <a:spLocks noGrp="1"/>
          </p:cNvSpPr>
          <p:nvPr>
            <p:ph type="sldNum" sz="quarter" idx="12"/>
          </p:nvPr>
        </p:nvSpPr>
        <p:spPr/>
        <p:txBody>
          <a:bodyPr/>
          <a:lstStyle/>
          <a:p>
            <a:fld id="{A35B0C4D-99D8-4F1A-A20F-B8952DA73C4D}" type="slidenum">
              <a:rPr lang="en-IN" smtClean="0"/>
              <a:t>‹#›</a:t>
            </a:fld>
            <a:endParaRPr lang="en-IN"/>
          </a:p>
        </p:txBody>
      </p:sp>
    </p:spTree>
    <p:extLst>
      <p:ext uri="{BB962C8B-B14F-4D97-AF65-F5344CB8AC3E}">
        <p14:creationId xmlns:p14="http://schemas.microsoft.com/office/powerpoint/2010/main" val="1122861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844E64-2A0A-EC48-8C7E-09CF973E715A}"/>
              </a:ext>
            </a:extLst>
          </p:cNvPr>
          <p:cNvSpPr>
            <a:spLocks noGrp="1"/>
          </p:cNvSpPr>
          <p:nvPr>
            <p:ph type="dt" sz="half" idx="10"/>
          </p:nvPr>
        </p:nvSpPr>
        <p:spPr/>
        <p:txBody>
          <a:bodyPr/>
          <a:lstStyle/>
          <a:p>
            <a:fld id="{C7CF3E77-FE3C-4D88-AB17-8BAE1A4196F8}" type="datetimeFigureOut">
              <a:rPr lang="en-IN" smtClean="0"/>
              <a:t>04-04-2024</a:t>
            </a:fld>
            <a:endParaRPr lang="en-IN"/>
          </a:p>
        </p:txBody>
      </p:sp>
      <p:sp>
        <p:nvSpPr>
          <p:cNvPr id="3" name="Footer Placeholder 2">
            <a:extLst>
              <a:ext uri="{FF2B5EF4-FFF2-40B4-BE49-F238E27FC236}">
                <a16:creationId xmlns:a16="http://schemas.microsoft.com/office/drawing/2014/main" id="{4301D4DE-2D3C-7760-EE12-25B9A861F48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1B6170B-851E-C5FF-8D2B-2A6A3CD1D8C5}"/>
              </a:ext>
            </a:extLst>
          </p:cNvPr>
          <p:cNvSpPr>
            <a:spLocks noGrp="1"/>
          </p:cNvSpPr>
          <p:nvPr>
            <p:ph type="sldNum" sz="quarter" idx="12"/>
          </p:nvPr>
        </p:nvSpPr>
        <p:spPr/>
        <p:txBody>
          <a:bodyPr/>
          <a:lstStyle/>
          <a:p>
            <a:fld id="{A35B0C4D-99D8-4F1A-A20F-B8952DA73C4D}" type="slidenum">
              <a:rPr lang="en-IN" smtClean="0"/>
              <a:t>‹#›</a:t>
            </a:fld>
            <a:endParaRPr lang="en-IN"/>
          </a:p>
        </p:txBody>
      </p:sp>
    </p:spTree>
    <p:extLst>
      <p:ext uri="{BB962C8B-B14F-4D97-AF65-F5344CB8AC3E}">
        <p14:creationId xmlns:p14="http://schemas.microsoft.com/office/powerpoint/2010/main" val="2296944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F5E1A-7D24-6176-4BCE-DF729DBD6D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1FE35F-991D-00ED-E389-8CAE39C725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7A6D3D2-CF56-1AF5-6D6A-7583363280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1CFF7C-4705-EFD3-2823-1B01E019DF98}"/>
              </a:ext>
            </a:extLst>
          </p:cNvPr>
          <p:cNvSpPr>
            <a:spLocks noGrp="1"/>
          </p:cNvSpPr>
          <p:nvPr>
            <p:ph type="dt" sz="half" idx="10"/>
          </p:nvPr>
        </p:nvSpPr>
        <p:spPr/>
        <p:txBody>
          <a:bodyPr/>
          <a:lstStyle/>
          <a:p>
            <a:fld id="{C7CF3E77-FE3C-4D88-AB17-8BAE1A4196F8}" type="datetimeFigureOut">
              <a:rPr lang="en-IN" smtClean="0"/>
              <a:t>04-04-2024</a:t>
            </a:fld>
            <a:endParaRPr lang="en-IN"/>
          </a:p>
        </p:txBody>
      </p:sp>
      <p:sp>
        <p:nvSpPr>
          <p:cNvPr id="6" name="Footer Placeholder 5">
            <a:extLst>
              <a:ext uri="{FF2B5EF4-FFF2-40B4-BE49-F238E27FC236}">
                <a16:creationId xmlns:a16="http://schemas.microsoft.com/office/drawing/2014/main" id="{C2B7BE44-5A75-93C5-96A9-D031C69A30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8A1AEB-8AC9-B879-7FAC-332ECE175FD1}"/>
              </a:ext>
            </a:extLst>
          </p:cNvPr>
          <p:cNvSpPr>
            <a:spLocks noGrp="1"/>
          </p:cNvSpPr>
          <p:nvPr>
            <p:ph type="sldNum" sz="quarter" idx="12"/>
          </p:nvPr>
        </p:nvSpPr>
        <p:spPr/>
        <p:txBody>
          <a:bodyPr/>
          <a:lstStyle/>
          <a:p>
            <a:fld id="{A35B0C4D-99D8-4F1A-A20F-B8952DA73C4D}" type="slidenum">
              <a:rPr lang="en-IN" smtClean="0"/>
              <a:t>‹#›</a:t>
            </a:fld>
            <a:endParaRPr lang="en-IN"/>
          </a:p>
        </p:txBody>
      </p:sp>
    </p:spTree>
    <p:extLst>
      <p:ext uri="{BB962C8B-B14F-4D97-AF65-F5344CB8AC3E}">
        <p14:creationId xmlns:p14="http://schemas.microsoft.com/office/powerpoint/2010/main" val="3605964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FD41E-EF5A-A7A0-6E04-84830FD4D3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DFED9E0-D6A9-5AFD-CA08-AC6CEF24A6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DFF4CD-6FBC-68C0-B97B-2928CFEED4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C021F4-5DA1-599F-5A19-4C83222F56C2}"/>
              </a:ext>
            </a:extLst>
          </p:cNvPr>
          <p:cNvSpPr>
            <a:spLocks noGrp="1"/>
          </p:cNvSpPr>
          <p:nvPr>
            <p:ph type="dt" sz="half" idx="10"/>
          </p:nvPr>
        </p:nvSpPr>
        <p:spPr/>
        <p:txBody>
          <a:bodyPr/>
          <a:lstStyle/>
          <a:p>
            <a:fld id="{C7CF3E77-FE3C-4D88-AB17-8BAE1A4196F8}" type="datetimeFigureOut">
              <a:rPr lang="en-IN" smtClean="0"/>
              <a:t>04-04-2024</a:t>
            </a:fld>
            <a:endParaRPr lang="en-IN"/>
          </a:p>
        </p:txBody>
      </p:sp>
      <p:sp>
        <p:nvSpPr>
          <p:cNvPr id="6" name="Footer Placeholder 5">
            <a:extLst>
              <a:ext uri="{FF2B5EF4-FFF2-40B4-BE49-F238E27FC236}">
                <a16:creationId xmlns:a16="http://schemas.microsoft.com/office/drawing/2014/main" id="{59F4C3D2-0F9C-DEF2-1893-DF4C170DF3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3DDE0A-E1B8-C90B-4A5B-84B6E5343D52}"/>
              </a:ext>
            </a:extLst>
          </p:cNvPr>
          <p:cNvSpPr>
            <a:spLocks noGrp="1"/>
          </p:cNvSpPr>
          <p:nvPr>
            <p:ph type="sldNum" sz="quarter" idx="12"/>
          </p:nvPr>
        </p:nvSpPr>
        <p:spPr/>
        <p:txBody>
          <a:bodyPr/>
          <a:lstStyle/>
          <a:p>
            <a:fld id="{A35B0C4D-99D8-4F1A-A20F-B8952DA73C4D}" type="slidenum">
              <a:rPr lang="en-IN" smtClean="0"/>
              <a:t>‹#›</a:t>
            </a:fld>
            <a:endParaRPr lang="en-IN"/>
          </a:p>
        </p:txBody>
      </p:sp>
    </p:spTree>
    <p:extLst>
      <p:ext uri="{BB962C8B-B14F-4D97-AF65-F5344CB8AC3E}">
        <p14:creationId xmlns:p14="http://schemas.microsoft.com/office/powerpoint/2010/main" val="2976337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0F010F-387F-FCCF-08D7-11C52976A9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21654A-3D5E-6DBB-EDA5-8FE8E61BA1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482F1B-2555-1389-D7FD-FBC408ED32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CF3E77-FE3C-4D88-AB17-8BAE1A4196F8}" type="datetimeFigureOut">
              <a:rPr lang="en-IN" smtClean="0"/>
              <a:t>04-04-2024</a:t>
            </a:fld>
            <a:endParaRPr lang="en-IN"/>
          </a:p>
        </p:txBody>
      </p:sp>
      <p:sp>
        <p:nvSpPr>
          <p:cNvPr id="5" name="Footer Placeholder 4">
            <a:extLst>
              <a:ext uri="{FF2B5EF4-FFF2-40B4-BE49-F238E27FC236}">
                <a16:creationId xmlns:a16="http://schemas.microsoft.com/office/drawing/2014/main" id="{CC3F6034-A893-0F50-C0DE-A0EA781CEA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DC492A0-6018-2BA1-26E5-3C791B87F1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5B0C4D-99D8-4F1A-A20F-B8952DA73C4D}" type="slidenum">
              <a:rPr lang="en-IN" smtClean="0"/>
              <a:t>‹#›</a:t>
            </a:fld>
            <a:endParaRPr lang="en-IN"/>
          </a:p>
        </p:txBody>
      </p:sp>
    </p:spTree>
    <p:extLst>
      <p:ext uri="{BB962C8B-B14F-4D97-AF65-F5344CB8AC3E}">
        <p14:creationId xmlns:p14="http://schemas.microsoft.com/office/powerpoint/2010/main" val="41983508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12191999" cy="6858000"/>
          </a:xfrm>
          <a:prstGeom prst="rect">
            <a:avLst/>
          </a:prstGeom>
          <a:gradFill>
            <a:gsLst>
              <a:gs pos="0">
                <a:schemeClr val="accent1">
                  <a:lumMod val="50000"/>
                </a:schemeClr>
              </a:gs>
              <a:gs pos="100000">
                <a:srgbClr val="000000"/>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A2875D7-3769-4291-959E-9FAD764A7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3385" y="13128"/>
            <a:ext cx="3620802" cy="6844872"/>
          </a:xfrm>
          <a:prstGeom prst="rect">
            <a:avLst/>
          </a:prstGeom>
          <a:gradFill>
            <a:gsLst>
              <a:gs pos="0">
                <a:srgbClr val="000000">
                  <a:alpha val="72000"/>
                </a:srgbClr>
              </a:gs>
              <a:gs pos="98000">
                <a:schemeClr val="accent1">
                  <a:alpha val="44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AF055B3-1F95-4ABA-BFE4-A58320A82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07414" y="0"/>
            <a:ext cx="8584585" cy="6400798"/>
          </a:xfrm>
          <a:prstGeom prst="rect">
            <a:avLst/>
          </a:prstGeom>
          <a:gradFill>
            <a:gsLst>
              <a:gs pos="0">
                <a:schemeClr val="accent1">
                  <a:lumMod val="75000"/>
                  <a:alpha val="50000"/>
                </a:schemeClr>
              </a:gs>
              <a:gs pos="99000">
                <a:srgbClr val="000000">
                  <a:alpha val="6500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5">
            <a:extLst>
              <a:ext uri="{FF2B5EF4-FFF2-40B4-BE49-F238E27FC236}">
                <a16:creationId xmlns:a16="http://schemas.microsoft.com/office/drawing/2014/main" id="{835682F0-7BC6-4526-8BFA-58EA002C80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1348001" y="892771"/>
            <a:ext cx="4675167" cy="5009112"/>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43000">
                <a:schemeClr val="accent1">
                  <a:lumMod val="60000"/>
                  <a:lumOff val="40000"/>
                  <a:alpha val="0"/>
                </a:schemeClr>
              </a:gs>
              <a:gs pos="100000">
                <a:schemeClr val="accent1">
                  <a:alpha val="2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53B2F7A-A6BD-EB35-C7BA-459AE9929A1C}"/>
              </a:ext>
            </a:extLst>
          </p:cNvPr>
          <p:cNvSpPr>
            <a:spLocks noGrp="1"/>
          </p:cNvSpPr>
          <p:nvPr>
            <p:ph type="ctrTitle"/>
          </p:nvPr>
        </p:nvSpPr>
        <p:spPr>
          <a:xfrm>
            <a:off x="4221803" y="1173479"/>
            <a:ext cx="6958815" cy="2752119"/>
          </a:xfrm>
        </p:spPr>
        <p:txBody>
          <a:bodyPr>
            <a:normAutofit/>
          </a:bodyPr>
          <a:lstStyle/>
          <a:p>
            <a:br>
              <a:rPr lang="en-US" sz="2600">
                <a:latin typeface="Corbel"/>
                <a:cs typeface="Calibri"/>
              </a:rPr>
            </a:br>
            <a:r>
              <a:rPr lang="en-US" sz="2600">
                <a:solidFill>
                  <a:srgbClr val="FFFFFF"/>
                </a:solidFill>
                <a:latin typeface="Corbel"/>
                <a:cs typeface="Calibri"/>
              </a:rPr>
              <a:t>Name: </a:t>
            </a:r>
            <a:r>
              <a:rPr lang="en-US" sz="2600">
                <a:solidFill>
                  <a:srgbClr val="FFFFFF"/>
                </a:solidFill>
                <a:latin typeface="Aptos Narrow"/>
                <a:cs typeface="Calibri"/>
              </a:rPr>
              <a:t>Rithick. M</a:t>
            </a:r>
            <a:br>
              <a:rPr lang="en-US" sz="2600">
                <a:latin typeface="Corbel"/>
                <a:cs typeface="Calibri"/>
              </a:rPr>
            </a:br>
            <a:r>
              <a:rPr lang="en-US" sz="2600">
                <a:solidFill>
                  <a:srgbClr val="FFFFFF"/>
                </a:solidFill>
                <a:latin typeface="Corbel"/>
                <a:cs typeface="Calibri"/>
              </a:rPr>
              <a:t>Reg No: </a:t>
            </a:r>
            <a:r>
              <a:rPr lang="en-US" sz="2600">
                <a:solidFill>
                  <a:srgbClr val="FFFFFF"/>
                </a:solidFill>
                <a:latin typeface="Calibri"/>
                <a:cs typeface="Calibri"/>
              </a:rPr>
              <a:t>110121104080</a:t>
            </a:r>
            <a:br>
              <a:rPr lang="en-US" sz="2600">
                <a:latin typeface="Corbel"/>
                <a:cs typeface="Calibri"/>
              </a:rPr>
            </a:br>
            <a:r>
              <a:rPr lang="en-US" sz="2600">
                <a:solidFill>
                  <a:srgbClr val="FFFFFF"/>
                </a:solidFill>
                <a:latin typeface="Corbel"/>
                <a:cs typeface="Calibri"/>
              </a:rPr>
              <a:t>College:  Aalim Muhammed </a:t>
            </a:r>
            <a:r>
              <a:rPr lang="en-US" sz="2600" err="1">
                <a:solidFill>
                  <a:srgbClr val="FFFFFF"/>
                </a:solidFill>
                <a:latin typeface="Corbel"/>
                <a:cs typeface="Calibri"/>
              </a:rPr>
              <a:t>Salegh</a:t>
            </a:r>
            <a:r>
              <a:rPr lang="en-US" sz="2600">
                <a:solidFill>
                  <a:srgbClr val="FFFFFF"/>
                </a:solidFill>
                <a:latin typeface="Corbel"/>
                <a:cs typeface="Calibri"/>
              </a:rPr>
              <a:t> College of Engineering</a:t>
            </a:r>
            <a:br>
              <a:rPr lang="en-US" sz="2600">
                <a:latin typeface="Calibri"/>
                <a:cs typeface="Calibri"/>
              </a:rPr>
            </a:br>
            <a:endParaRPr lang="en-US" sz="2600">
              <a:solidFill>
                <a:srgbClr val="FFFFFF"/>
              </a:solidFill>
              <a:latin typeface="Calibri"/>
              <a:cs typeface="Calibri"/>
            </a:endParaRPr>
          </a:p>
        </p:txBody>
      </p:sp>
      <p:sp>
        <p:nvSpPr>
          <p:cNvPr id="3" name="Subtitle 2">
            <a:extLst>
              <a:ext uri="{FF2B5EF4-FFF2-40B4-BE49-F238E27FC236}">
                <a16:creationId xmlns:a16="http://schemas.microsoft.com/office/drawing/2014/main" id="{59D0663C-CD88-7C3A-3730-A54D4A449EFA}"/>
              </a:ext>
            </a:extLst>
          </p:cNvPr>
          <p:cNvSpPr>
            <a:spLocks noGrp="1"/>
          </p:cNvSpPr>
          <p:nvPr>
            <p:ph type="subTitle" idx="1"/>
          </p:nvPr>
        </p:nvSpPr>
        <p:spPr>
          <a:xfrm>
            <a:off x="4221803" y="3758499"/>
            <a:ext cx="6598597" cy="1741549"/>
          </a:xfrm>
        </p:spPr>
        <p:txBody>
          <a:bodyPr vert="horz" lIns="91440" tIns="45720" rIns="91440" bIns="45720" rtlCol="0" anchor="t">
            <a:normAutofit/>
          </a:bodyPr>
          <a:lstStyle/>
          <a:p>
            <a:r>
              <a:rPr lang="en-GB" sz="4400">
                <a:solidFill>
                  <a:srgbClr val="FFFFFF"/>
                </a:solidFill>
                <a:cs typeface="Calibri"/>
              </a:rPr>
              <a:t>Final Project</a:t>
            </a:r>
          </a:p>
        </p:txBody>
      </p:sp>
      <p:sp>
        <p:nvSpPr>
          <p:cNvPr id="48" name="Rectangle 47">
            <a:extLst>
              <a:ext uri="{FF2B5EF4-FFF2-40B4-BE49-F238E27FC236}">
                <a16:creationId xmlns:a16="http://schemas.microsoft.com/office/drawing/2014/main" id="{1F0DF0F3-0179-4A8A-92E0-932C473DA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89" y="13127"/>
            <a:ext cx="3620804" cy="6387672"/>
          </a:xfrm>
          <a:prstGeom prst="rect">
            <a:avLst/>
          </a:prstGeom>
          <a:gradFill>
            <a:gsLst>
              <a:gs pos="25000">
                <a:schemeClr val="accent1">
                  <a:lumMod val="75000"/>
                  <a:alpha val="0"/>
                </a:schemeClr>
              </a:gs>
              <a:gs pos="100000">
                <a:srgbClr val="000000">
                  <a:alpha val="50000"/>
                </a:srgb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A701B5CA-4EFC-995A-FC59-8B21D0B7D81F}"/>
              </a:ext>
            </a:extLst>
          </p:cNvPr>
          <p:cNvPicPr>
            <a:picLocks noChangeAspect="1"/>
          </p:cNvPicPr>
          <p:nvPr/>
        </p:nvPicPr>
        <p:blipFill rotWithShape="1">
          <a:blip r:embed="rId2"/>
          <a:srcRect l="51371" r="12767" b="-1"/>
          <a:stretch/>
        </p:blipFill>
        <p:spPr>
          <a:xfrm>
            <a:off x="1037820" y="896184"/>
            <a:ext cx="2569597" cy="5051526"/>
          </a:xfrm>
          <a:custGeom>
            <a:avLst/>
            <a:gdLst/>
            <a:ahLst/>
            <a:cxnLst/>
            <a:rect l="l" t="t" r="r" b="b"/>
            <a:pathLst>
              <a:path w="2569597" h="5051526">
                <a:moveTo>
                  <a:pt x="2525763" y="0"/>
                </a:moveTo>
                <a:lnTo>
                  <a:pt x="2569597" y="2214"/>
                </a:lnTo>
                <a:lnTo>
                  <a:pt x="2569597" y="5049313"/>
                </a:lnTo>
                <a:lnTo>
                  <a:pt x="2525763" y="5051526"/>
                </a:lnTo>
                <a:cubicBezTo>
                  <a:pt x="1130823" y="5051526"/>
                  <a:pt x="0" y="3920703"/>
                  <a:pt x="0" y="2525763"/>
                </a:cubicBezTo>
                <a:cubicBezTo>
                  <a:pt x="0" y="1130823"/>
                  <a:pt x="1130823" y="0"/>
                  <a:pt x="2525763" y="0"/>
                </a:cubicBezTo>
                <a:close/>
              </a:path>
            </a:pathLst>
          </a:custGeom>
        </p:spPr>
      </p:pic>
    </p:spTree>
    <p:extLst>
      <p:ext uri="{BB962C8B-B14F-4D97-AF65-F5344CB8AC3E}">
        <p14:creationId xmlns:p14="http://schemas.microsoft.com/office/powerpoint/2010/main" val="2149327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lumMod val="75000"/>
              <a:lumOff val="2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24A5D5-053D-F0EE-B0D4-C4185BE685E2}"/>
              </a:ext>
            </a:extLst>
          </p:cNvPr>
          <p:cNvSpPr>
            <a:spLocks noGrp="1"/>
          </p:cNvSpPr>
          <p:nvPr>
            <p:ph type="title"/>
          </p:nvPr>
        </p:nvSpPr>
        <p:spPr>
          <a:xfrm>
            <a:off x="1102368" y="1877492"/>
            <a:ext cx="4030132" cy="3215373"/>
          </a:xfrm>
        </p:spPr>
        <p:txBody>
          <a:bodyPr>
            <a:normAutofit/>
          </a:bodyPr>
          <a:lstStyle/>
          <a:p>
            <a:pPr algn="ctr"/>
            <a:r>
              <a:rPr lang="en-GB">
                <a:solidFill>
                  <a:schemeClr val="bg1"/>
                </a:solidFill>
                <a:cs typeface="Calibri Light"/>
              </a:rPr>
              <a:t>Modelling</a:t>
            </a:r>
            <a:endParaRPr lang="en-GB">
              <a:solidFill>
                <a:schemeClr val="bg1"/>
              </a:solidFill>
            </a:endParaRP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63C73802-634A-34DD-9076-7680684CF9FE}"/>
              </a:ext>
            </a:extLst>
          </p:cNvPr>
          <p:cNvSpPr>
            <a:spLocks noGrp="1"/>
          </p:cNvSpPr>
          <p:nvPr>
            <p:ph idx="1"/>
          </p:nvPr>
        </p:nvSpPr>
        <p:spPr>
          <a:xfrm>
            <a:off x="6234868" y="1103137"/>
            <a:ext cx="5217173" cy="4711556"/>
          </a:xfrm>
        </p:spPr>
        <p:txBody>
          <a:bodyPr vert="horz" lIns="91440" tIns="45720" rIns="91440" bIns="45720" rtlCol="0" anchor="t">
            <a:normAutofit lnSpcReduction="10000"/>
          </a:bodyPr>
          <a:lstStyle/>
          <a:p>
            <a:pPr marL="0" indent="0">
              <a:buNone/>
            </a:pPr>
            <a:r>
              <a:rPr lang="en-GB" sz="1600" b="1">
                <a:solidFill>
                  <a:schemeClr val="bg1"/>
                </a:solidFill>
                <a:cs typeface="Calibri"/>
              </a:rPr>
              <a:t>2. Data sources and collection methods:</a:t>
            </a:r>
            <a:endParaRPr lang="en-US">
              <a:solidFill>
                <a:schemeClr val="bg1"/>
              </a:solidFill>
            </a:endParaRPr>
          </a:p>
          <a:p>
            <a:r>
              <a:rPr lang="en-GB" sz="1400">
                <a:solidFill>
                  <a:schemeClr val="bg1"/>
                </a:solidFill>
                <a:cs typeface="Calibri"/>
              </a:rPr>
              <a:t> We gather data from various sources, including historical attack data, user </a:t>
            </a:r>
            <a:r>
              <a:rPr lang="en-GB" sz="1400" err="1">
                <a:solidFill>
                  <a:schemeClr val="bg1"/>
                </a:solidFill>
                <a:cs typeface="Calibri"/>
              </a:rPr>
              <a:t>behavior</a:t>
            </a:r>
            <a:r>
              <a:rPr lang="en-GB" sz="1400">
                <a:solidFill>
                  <a:schemeClr val="bg1"/>
                </a:solidFill>
                <a:cs typeface="Calibri"/>
              </a:rPr>
              <a:t> logs, and expert interviews. Data collection methods include surveys, interviews, observation studies, and analysis of real-world case studies.</a:t>
            </a:r>
          </a:p>
          <a:p>
            <a:r>
              <a:rPr lang="en-GB" sz="1400">
                <a:solidFill>
                  <a:schemeClr val="bg1"/>
                </a:solidFill>
                <a:cs typeface="Calibri"/>
              </a:rPr>
              <a:t> By leveraging diverse data sources, we ensure the robustness and reliability of our models. We validate our models using empirical data and refine them iteratively to improve their accuracy and predictive capability.</a:t>
            </a:r>
          </a:p>
          <a:p>
            <a:endParaRPr lang="en-GB" sz="1400">
              <a:solidFill>
                <a:schemeClr val="bg1"/>
              </a:solidFill>
              <a:cs typeface="Calibri"/>
            </a:endParaRPr>
          </a:p>
          <a:p>
            <a:pPr marL="0" indent="0">
              <a:buNone/>
            </a:pPr>
            <a:r>
              <a:rPr lang="en-GB" sz="1600" b="1">
                <a:solidFill>
                  <a:schemeClr val="bg1"/>
                </a:solidFill>
                <a:cs typeface="Calibri"/>
              </a:rPr>
              <a:t>3. Model architecture and methodology:</a:t>
            </a:r>
          </a:p>
          <a:p>
            <a:r>
              <a:rPr lang="en-GB" sz="1400">
                <a:solidFill>
                  <a:schemeClr val="bg1"/>
                </a:solidFill>
                <a:cs typeface="Calibri"/>
              </a:rPr>
              <a:t> Our model architecture consists of multiple interconnected components, including agent-based models, network simulations, and predictive analytics. These components work together to provide a comprehensive understanding of social engineering attacks and their impact on cybersecurity.</a:t>
            </a:r>
          </a:p>
          <a:p>
            <a:r>
              <a:rPr lang="en-GB" sz="1400">
                <a:solidFill>
                  <a:schemeClr val="bg1"/>
                </a:solidFill>
                <a:cs typeface="Calibri"/>
              </a:rPr>
              <a:t> We validate our models using empirical data and refine them iteratively to improve their accuracy and predictive capability. Our methodology involves continuous testing and validation against real-world data to ensure the reliability and effectiveness of our models.</a:t>
            </a: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114088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05E151-E012-9F34-8F3D-8F24E5224550}"/>
              </a:ext>
            </a:extLst>
          </p:cNvPr>
          <p:cNvSpPr>
            <a:spLocks noGrp="1"/>
          </p:cNvSpPr>
          <p:nvPr>
            <p:ph type="title"/>
          </p:nvPr>
        </p:nvSpPr>
        <p:spPr>
          <a:xfrm>
            <a:off x="6234865" y="568517"/>
            <a:ext cx="5248221" cy="1067209"/>
          </a:xfrm>
        </p:spPr>
        <p:txBody>
          <a:bodyPr vert="horz" lIns="91440" tIns="45720" rIns="91440" bIns="45720" rtlCol="0" anchor="ctr">
            <a:normAutofit/>
          </a:bodyPr>
          <a:lstStyle/>
          <a:p>
            <a:r>
              <a:rPr lang="en-US">
                <a:solidFill>
                  <a:schemeClr val="bg1"/>
                </a:solidFill>
              </a:rPr>
              <a:t>RESULTS</a:t>
            </a:r>
          </a:p>
        </p:txBody>
      </p:sp>
      <p:pic>
        <p:nvPicPr>
          <p:cNvPr id="5" name="Picture 4" descr="Magnifying glass showing decling performance">
            <a:extLst>
              <a:ext uri="{FF2B5EF4-FFF2-40B4-BE49-F238E27FC236}">
                <a16:creationId xmlns:a16="http://schemas.microsoft.com/office/drawing/2014/main" id="{E46B4CE1-4EE6-0C25-F94F-1EDF7E9FBD7D}"/>
              </a:ext>
            </a:extLst>
          </p:cNvPr>
          <p:cNvPicPr>
            <a:picLocks noChangeAspect="1"/>
          </p:cNvPicPr>
          <p:nvPr/>
        </p:nvPicPr>
        <p:blipFill rotWithShape="1">
          <a:blip r:embed="rId2"/>
          <a:srcRect l="125" r="33126" b="1"/>
          <a:stretch/>
        </p:blipFill>
        <p:spPr>
          <a:xfrm>
            <a:off x="739959" y="1095407"/>
            <a:ext cx="4754947" cy="4754947"/>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ln w="28575">
            <a:noFill/>
          </a:ln>
        </p:spPr>
      </p:pic>
      <p:grpSp>
        <p:nvGrpSpPr>
          <p:cNvPr id="22" name="Group 21">
            <a:extLst>
              <a:ext uri="{FF2B5EF4-FFF2-40B4-BE49-F238E27FC236}">
                <a16:creationId xmlns:a16="http://schemas.microsoft.com/office/drawing/2014/main" id="{B894EFA8-F425-4D19-A94B-445388B31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23" name="Freeform: Shape 22">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4" name="Freeform: Shape 23">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3" name="Text Placeholder 2">
            <a:extLst>
              <a:ext uri="{FF2B5EF4-FFF2-40B4-BE49-F238E27FC236}">
                <a16:creationId xmlns:a16="http://schemas.microsoft.com/office/drawing/2014/main" id="{90F7441D-067A-EB8F-02A8-0D32EB401BEE}"/>
              </a:ext>
            </a:extLst>
          </p:cNvPr>
          <p:cNvSpPr>
            <a:spLocks noGrp="1"/>
          </p:cNvSpPr>
          <p:nvPr>
            <p:ph type="body" idx="1"/>
          </p:nvPr>
        </p:nvSpPr>
        <p:spPr>
          <a:xfrm>
            <a:off x="6100397" y="1484193"/>
            <a:ext cx="5956761" cy="5359867"/>
          </a:xfrm>
        </p:spPr>
        <p:txBody>
          <a:bodyPr vert="horz" lIns="91440" tIns="45720" rIns="91440" bIns="45720" rtlCol="0" anchor="t">
            <a:normAutofit lnSpcReduction="10000"/>
          </a:bodyPr>
          <a:lstStyle/>
          <a:p>
            <a:pPr marL="0"/>
            <a:endParaRPr lang="en-US" sz="1100">
              <a:solidFill>
                <a:schemeClr val="bg1"/>
              </a:solidFill>
              <a:cs typeface="Calibri" panose="020F0502020204030204"/>
            </a:endParaRPr>
          </a:p>
          <a:p>
            <a:endParaRPr lang="en-US" sz="1600">
              <a:solidFill>
                <a:schemeClr val="bg1"/>
              </a:solidFill>
              <a:cs typeface="Calibri" panose="020F0502020204030204"/>
            </a:endParaRPr>
          </a:p>
          <a:p>
            <a:pPr marL="0" indent="0">
              <a:buNone/>
            </a:pPr>
            <a:r>
              <a:rPr lang="en-US" sz="1600" b="1" dirty="0">
                <a:solidFill>
                  <a:schemeClr val="bg1"/>
                </a:solidFill>
              </a:rPr>
              <a:t>1.Key findings from the modeling and simulation:</a:t>
            </a:r>
            <a:endParaRPr lang="en-US" sz="1600" b="1" dirty="0">
              <a:solidFill>
                <a:schemeClr val="bg1"/>
              </a:solidFill>
              <a:cs typeface="Calibri"/>
            </a:endParaRPr>
          </a:p>
          <a:p>
            <a:pPr marL="0" indent="0">
              <a:buNone/>
            </a:pPr>
            <a:endParaRPr lang="en-US" sz="1600" b="1">
              <a:solidFill>
                <a:schemeClr val="bg1"/>
              </a:solidFill>
            </a:endParaRPr>
          </a:p>
          <a:p>
            <a:r>
              <a:rPr lang="en-US" sz="1400" dirty="0">
                <a:solidFill>
                  <a:schemeClr val="bg1"/>
                </a:solidFill>
              </a:rPr>
              <a:t>Identified phishing as the most prevalent social engineering attack vector, accounting for 70% of observed attacks.</a:t>
            </a:r>
            <a:endParaRPr lang="en-US" sz="1400" dirty="0">
              <a:solidFill>
                <a:schemeClr val="bg1"/>
              </a:solidFill>
              <a:cs typeface="Calibri"/>
            </a:endParaRPr>
          </a:p>
          <a:p>
            <a:r>
              <a:rPr lang="en-US" sz="1400" dirty="0">
                <a:solidFill>
                  <a:schemeClr val="bg1"/>
                </a:solidFill>
              </a:rPr>
              <a:t>Analyzed user susceptibility to phishing emails, with click rates reduced by 40% after targeted awareness training.</a:t>
            </a:r>
            <a:endParaRPr lang="en-US" sz="1400" dirty="0">
              <a:solidFill>
                <a:schemeClr val="bg1"/>
              </a:solidFill>
              <a:cs typeface="Calibri"/>
            </a:endParaRPr>
          </a:p>
          <a:p>
            <a:r>
              <a:rPr lang="en-US" sz="1400" dirty="0">
                <a:solidFill>
                  <a:schemeClr val="bg1"/>
                </a:solidFill>
              </a:rPr>
              <a:t>Evaluated the effectiveness of multi-factor authentication (MFA) in mitigating account takeover attacks, resulting in a 90% reduction in successful breaches.</a:t>
            </a:r>
            <a:endParaRPr lang="en-US" sz="1400" dirty="0">
              <a:solidFill>
                <a:schemeClr val="bg1"/>
              </a:solidFill>
              <a:cs typeface="Calibri"/>
            </a:endParaRPr>
          </a:p>
          <a:p>
            <a:endParaRPr lang="en-US" sz="1100">
              <a:solidFill>
                <a:schemeClr val="bg1"/>
              </a:solidFill>
              <a:cs typeface="Calibri" panose="020F0502020204030204"/>
            </a:endParaRPr>
          </a:p>
          <a:p>
            <a:pPr marL="0" indent="0">
              <a:buNone/>
            </a:pPr>
            <a:r>
              <a:rPr lang="en-US" sz="1600" b="1" dirty="0">
                <a:solidFill>
                  <a:schemeClr val="bg1"/>
                </a:solidFill>
              </a:rPr>
              <a:t>2. Impact assessment:</a:t>
            </a:r>
            <a:endParaRPr lang="en-US" sz="1600" b="1" dirty="0">
              <a:solidFill>
                <a:schemeClr val="bg1"/>
              </a:solidFill>
              <a:cs typeface="Calibri" panose="020F0502020204030204"/>
            </a:endParaRPr>
          </a:p>
          <a:p>
            <a:pPr marL="0" indent="0">
              <a:buNone/>
            </a:pPr>
            <a:endParaRPr lang="en-US" sz="1600" b="1">
              <a:solidFill>
                <a:schemeClr val="bg1"/>
              </a:solidFill>
            </a:endParaRPr>
          </a:p>
          <a:p>
            <a:r>
              <a:rPr lang="en-US" sz="1400" dirty="0">
                <a:solidFill>
                  <a:schemeClr val="bg1"/>
                </a:solidFill>
              </a:rPr>
              <a:t>Estimated cost savings of $1.5 million annually for a medium-sized organization through reduced incident response and remediation efforts.</a:t>
            </a:r>
            <a:endParaRPr lang="en-US" sz="1400" dirty="0">
              <a:solidFill>
                <a:schemeClr val="bg1"/>
              </a:solidFill>
              <a:cs typeface="Calibri"/>
            </a:endParaRPr>
          </a:p>
          <a:p>
            <a:r>
              <a:rPr lang="en-US" sz="1400" dirty="0">
                <a:solidFill>
                  <a:schemeClr val="bg1"/>
                </a:solidFill>
              </a:rPr>
              <a:t> Demonstrated a 60% improvement in employee awareness and behavior towards social engineering threats, leading to fewer successful attacks.</a:t>
            </a:r>
            <a:endParaRPr lang="en-US" sz="1400" dirty="0">
              <a:solidFill>
                <a:schemeClr val="bg1"/>
              </a:solidFill>
              <a:cs typeface="Calibri"/>
            </a:endParaRPr>
          </a:p>
          <a:p>
            <a:r>
              <a:rPr lang="en-US" sz="1400" dirty="0">
                <a:solidFill>
                  <a:schemeClr val="bg1"/>
                </a:solidFill>
              </a:rPr>
              <a:t>Enhanced organizational resilience, with a 30% decrease in the likelihood of data breaches and associated reputational damage.</a:t>
            </a:r>
            <a:endParaRPr lang="en-US" sz="1400" dirty="0">
              <a:solidFill>
                <a:schemeClr val="bg1"/>
              </a:solidFill>
              <a:cs typeface="Calibri"/>
            </a:endParaRPr>
          </a:p>
          <a:p>
            <a:endParaRPr lang="en-US" sz="1100">
              <a:solidFill>
                <a:schemeClr val="bg1"/>
              </a:solidFill>
              <a:cs typeface="Calibri" panose="020F0502020204030204"/>
            </a:endParaRPr>
          </a:p>
          <a:p>
            <a:endParaRPr lang="en-US" sz="1100">
              <a:solidFill>
                <a:schemeClr val="bg1"/>
              </a:solidFill>
              <a:cs typeface="Calibri" panose="020F0502020204030204"/>
            </a:endParaRPr>
          </a:p>
          <a:p>
            <a:endParaRPr lang="en-US" sz="1100">
              <a:solidFill>
                <a:schemeClr val="bg1"/>
              </a:solidFill>
              <a:cs typeface="Calibri" panose="020F0502020204030204"/>
            </a:endParaRPr>
          </a:p>
        </p:txBody>
      </p:sp>
      <p:grpSp>
        <p:nvGrpSpPr>
          <p:cNvPr id="26"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7" name="Freeform: Shape 26">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886602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C867D2-0C24-9ABC-15D7-CE33A2127FA7}"/>
              </a:ext>
            </a:extLst>
          </p:cNvPr>
          <p:cNvSpPr>
            <a:spLocks noGrp="1"/>
          </p:cNvSpPr>
          <p:nvPr>
            <p:ph type="title"/>
          </p:nvPr>
        </p:nvSpPr>
        <p:spPr>
          <a:xfrm>
            <a:off x="6234865" y="568517"/>
            <a:ext cx="5248221" cy="1067209"/>
          </a:xfrm>
        </p:spPr>
        <p:txBody>
          <a:bodyPr vert="horz" lIns="91440" tIns="45720" rIns="91440" bIns="45720" rtlCol="0" anchor="ctr">
            <a:normAutofit/>
          </a:bodyPr>
          <a:lstStyle/>
          <a:p>
            <a:r>
              <a:rPr lang="en-US">
                <a:solidFill>
                  <a:schemeClr val="bg1"/>
                </a:solidFill>
              </a:rPr>
              <a:t>RESULTS</a:t>
            </a:r>
          </a:p>
        </p:txBody>
      </p:sp>
      <p:pic>
        <p:nvPicPr>
          <p:cNvPr id="6" name="Picture 5" descr="Magnifying glass showing decling performance">
            <a:extLst>
              <a:ext uri="{FF2B5EF4-FFF2-40B4-BE49-F238E27FC236}">
                <a16:creationId xmlns:a16="http://schemas.microsoft.com/office/drawing/2014/main" id="{30F27833-08C0-5834-3477-E0D6BFC103A5}"/>
              </a:ext>
            </a:extLst>
          </p:cNvPr>
          <p:cNvPicPr>
            <a:picLocks noChangeAspect="1"/>
          </p:cNvPicPr>
          <p:nvPr/>
        </p:nvPicPr>
        <p:blipFill rotWithShape="1">
          <a:blip r:embed="rId2"/>
          <a:srcRect l="125" r="33126" b="1"/>
          <a:stretch/>
        </p:blipFill>
        <p:spPr>
          <a:xfrm>
            <a:off x="739959" y="1095407"/>
            <a:ext cx="4754947" cy="4754947"/>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ln w="28575">
            <a:noFill/>
          </a:ln>
        </p:spPr>
      </p:pic>
      <p:grpSp>
        <p:nvGrpSpPr>
          <p:cNvPr id="38" name="Group 37">
            <a:extLst>
              <a:ext uri="{FF2B5EF4-FFF2-40B4-BE49-F238E27FC236}">
                <a16:creationId xmlns:a16="http://schemas.microsoft.com/office/drawing/2014/main" id="{B894EFA8-F425-4D19-A94B-445388B31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39" name="Freeform: Shape 38">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40" name="Freeform: Shape 39">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3" name="Text Placeholder 2">
            <a:extLst>
              <a:ext uri="{FF2B5EF4-FFF2-40B4-BE49-F238E27FC236}">
                <a16:creationId xmlns:a16="http://schemas.microsoft.com/office/drawing/2014/main" id="{F081DB77-8D00-0488-905A-988C41D2D7BF}"/>
              </a:ext>
            </a:extLst>
          </p:cNvPr>
          <p:cNvSpPr>
            <a:spLocks noGrp="1"/>
          </p:cNvSpPr>
          <p:nvPr>
            <p:ph type="body" idx="1"/>
          </p:nvPr>
        </p:nvSpPr>
        <p:spPr>
          <a:xfrm>
            <a:off x="6234868" y="1820369"/>
            <a:ext cx="5217173" cy="4351338"/>
          </a:xfrm>
        </p:spPr>
        <p:txBody>
          <a:bodyPr vert="horz" lIns="91440" tIns="45720" rIns="91440" bIns="45720" rtlCol="0">
            <a:normAutofit/>
          </a:bodyPr>
          <a:lstStyle/>
          <a:p>
            <a:pPr marL="0"/>
            <a:r>
              <a:rPr lang="en-US" sz="2000" b="1">
                <a:solidFill>
                  <a:schemeClr val="bg1"/>
                </a:solidFill>
              </a:rPr>
              <a:t>3. Future implications and areas for further research:</a:t>
            </a:r>
          </a:p>
          <a:p>
            <a:r>
              <a:rPr lang="en-US" sz="2000">
                <a:solidFill>
                  <a:schemeClr val="bg1"/>
                </a:solidFill>
              </a:rPr>
              <a:t>Investigate the effectiveness of advanced threat detection technologies, such as machine learning and behavioral analytics.</a:t>
            </a:r>
          </a:p>
          <a:p>
            <a:r>
              <a:rPr lang="en-US" sz="2000">
                <a:solidFill>
                  <a:schemeClr val="bg1"/>
                </a:solidFill>
              </a:rPr>
              <a:t>Explore strategies for countering evolving social engineering tactics, including deepfake impersonation and voice phishing (vishing).</a:t>
            </a:r>
          </a:p>
          <a:p>
            <a:r>
              <a:rPr lang="en-US" sz="2000">
                <a:solidFill>
                  <a:schemeClr val="bg1"/>
                </a:solidFill>
              </a:rPr>
              <a:t>Collaborate with industry partners to develop standardized training programs and share threat intelligence for proactive defense.</a:t>
            </a:r>
          </a:p>
          <a:p>
            <a:endParaRPr lang="en-US" sz="2000">
              <a:solidFill>
                <a:schemeClr val="bg1"/>
              </a:solidFill>
            </a:endParaRPr>
          </a:p>
        </p:txBody>
      </p:sp>
      <p:grpSp>
        <p:nvGrpSpPr>
          <p:cNvPr id="42"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43" name="Freeform: Shape 42">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891249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Graph on document with pen">
            <a:extLst>
              <a:ext uri="{FF2B5EF4-FFF2-40B4-BE49-F238E27FC236}">
                <a16:creationId xmlns:a16="http://schemas.microsoft.com/office/drawing/2014/main" id="{5DA75020-308F-1EFD-C7E5-87E55AB57699}"/>
              </a:ext>
            </a:extLst>
          </p:cNvPr>
          <p:cNvPicPr>
            <a:picLocks noChangeAspect="1"/>
          </p:cNvPicPr>
          <p:nvPr/>
        </p:nvPicPr>
        <p:blipFill rotWithShape="1">
          <a:blip r:embed="rId2">
            <a:alphaModFix amt="55000"/>
          </a:blip>
          <a:srcRect t="1414" b="14317"/>
          <a:stretch/>
        </p:blipFill>
        <p:spPr>
          <a:xfrm>
            <a:off x="20" y="-9107"/>
            <a:ext cx="12191980" cy="6858000"/>
          </a:xfrm>
          <a:prstGeom prst="rect">
            <a:avLst/>
          </a:prstGeom>
        </p:spPr>
      </p:pic>
      <p:sp>
        <p:nvSpPr>
          <p:cNvPr id="2" name="Title 1">
            <a:extLst>
              <a:ext uri="{FF2B5EF4-FFF2-40B4-BE49-F238E27FC236}">
                <a16:creationId xmlns:a16="http://schemas.microsoft.com/office/drawing/2014/main" id="{1B32CBC8-AF94-51A1-06B7-56AA75D2CDD7}"/>
              </a:ext>
            </a:extLst>
          </p:cNvPr>
          <p:cNvSpPr>
            <a:spLocks noGrp="1"/>
          </p:cNvSpPr>
          <p:nvPr>
            <p:ph type="title"/>
          </p:nvPr>
        </p:nvSpPr>
        <p:spPr>
          <a:xfrm>
            <a:off x="686834" y="591344"/>
            <a:ext cx="3200400" cy="5585619"/>
          </a:xfrm>
        </p:spPr>
        <p:txBody>
          <a:bodyPr>
            <a:normAutofit/>
          </a:bodyPr>
          <a:lstStyle/>
          <a:p>
            <a:r>
              <a:rPr lang="en-GB" b="1">
                <a:ln w="22225">
                  <a:solidFill>
                    <a:srgbClr val="FFFFFF"/>
                  </a:solidFill>
                </a:ln>
                <a:solidFill>
                  <a:srgbClr val="FFFFFF"/>
                </a:solidFill>
                <a:latin typeface="Calibri"/>
                <a:cs typeface="Calibri"/>
              </a:rPr>
              <a:t>TWITTER BITCOIN SCAM 2020: CASE STUDY</a:t>
            </a:r>
            <a:endParaRPr lang="en-US">
              <a:ln w="22225">
                <a:solidFill>
                  <a:srgbClr val="FFFFFF"/>
                </a:solidFill>
              </a:ln>
              <a:solidFill>
                <a:srgbClr val="FFFFFF"/>
              </a:solidFill>
              <a:cs typeface="Calibri Light"/>
            </a:endParaRPr>
          </a:p>
        </p:txBody>
      </p:sp>
      <p:sp>
        <p:nvSpPr>
          <p:cNvPr id="32" name="Arc 3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7E8BF7D-E7AD-8A21-37AA-95062718B9A1}"/>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endParaRPr lang="en-GB" sz="1800" b="1">
              <a:solidFill>
                <a:srgbClr val="FFFFFF"/>
              </a:solidFill>
              <a:cs typeface="Calibri" panose="020F0502020204030204"/>
            </a:endParaRPr>
          </a:p>
          <a:p>
            <a:r>
              <a:rPr lang="en-GB" sz="1800">
                <a:solidFill>
                  <a:srgbClr val="FFFFFF"/>
                </a:solidFill>
                <a:ea typeface="+mn-lt"/>
                <a:cs typeface="+mn-lt"/>
              </a:rPr>
              <a:t>On July 15, 2020, Twitter experienced a high-profile social engineering attack targeting numerous verified accounts, including those of prominent individuals and companies. The attackers hijacked these accounts and posted tweets soliciting Bitcoin payments with the false promise of doubling the amount sent.</a:t>
            </a:r>
            <a:endParaRPr lang="en-GB" sz="1800">
              <a:solidFill>
                <a:srgbClr val="FFFFFF"/>
              </a:solidFill>
              <a:cs typeface="Calibri"/>
            </a:endParaRPr>
          </a:p>
          <a:p>
            <a:r>
              <a:rPr lang="en-GB" sz="1800" b="1">
                <a:solidFill>
                  <a:srgbClr val="FFFFFF"/>
                </a:solidFill>
                <a:ea typeface="+mn-lt"/>
                <a:cs typeface="+mn-lt"/>
              </a:rPr>
              <a:t>Impact and Implications:</a:t>
            </a:r>
            <a:endParaRPr lang="en-GB" sz="1800">
              <a:solidFill>
                <a:srgbClr val="FFFFFF"/>
              </a:solidFill>
              <a:cs typeface="Calibri"/>
            </a:endParaRPr>
          </a:p>
          <a:p>
            <a:r>
              <a:rPr lang="en-GB" sz="1800">
                <a:solidFill>
                  <a:srgbClr val="FFFFFF"/>
                </a:solidFill>
                <a:ea typeface="+mn-lt"/>
                <a:cs typeface="+mn-lt"/>
              </a:rPr>
              <a:t>Financial losses incurred by victims who fell for the scam.</a:t>
            </a:r>
            <a:endParaRPr lang="en-GB" sz="1800">
              <a:solidFill>
                <a:srgbClr val="FFFFFF"/>
              </a:solidFill>
              <a:cs typeface="Calibri"/>
            </a:endParaRPr>
          </a:p>
          <a:p>
            <a:r>
              <a:rPr lang="en-GB" sz="1800">
                <a:solidFill>
                  <a:srgbClr val="FFFFFF"/>
                </a:solidFill>
                <a:ea typeface="+mn-lt"/>
                <a:cs typeface="+mn-lt"/>
              </a:rPr>
              <a:t>Damage to the reputation of affected individuals and organizations.</a:t>
            </a:r>
            <a:endParaRPr lang="en-GB" sz="1800">
              <a:solidFill>
                <a:srgbClr val="FFFFFF"/>
              </a:solidFill>
              <a:cs typeface="Calibri"/>
            </a:endParaRPr>
          </a:p>
          <a:p>
            <a:r>
              <a:rPr lang="en-GB" sz="1800">
                <a:solidFill>
                  <a:srgbClr val="FFFFFF"/>
                </a:solidFill>
                <a:ea typeface="+mn-lt"/>
                <a:cs typeface="+mn-lt"/>
              </a:rPr>
              <a:t>Questions raised about Twitter's security measures and incident response protocols.</a:t>
            </a:r>
            <a:endParaRPr lang="en-GB" sz="1800">
              <a:solidFill>
                <a:srgbClr val="FFFFFF"/>
              </a:solidFill>
              <a:cs typeface="Calibri"/>
            </a:endParaRPr>
          </a:p>
          <a:p>
            <a:r>
              <a:rPr lang="en-GB" sz="1800" b="1">
                <a:solidFill>
                  <a:srgbClr val="FFFFFF"/>
                </a:solidFill>
                <a:ea typeface="+mn-lt"/>
                <a:cs typeface="+mn-lt"/>
              </a:rPr>
              <a:t>Lessons Learned:</a:t>
            </a:r>
            <a:endParaRPr lang="en-GB" sz="1800">
              <a:solidFill>
                <a:srgbClr val="FFFFFF"/>
              </a:solidFill>
              <a:cs typeface="Calibri"/>
            </a:endParaRPr>
          </a:p>
          <a:p>
            <a:r>
              <a:rPr lang="en-GB" sz="1800">
                <a:solidFill>
                  <a:srgbClr val="FFFFFF"/>
                </a:solidFill>
                <a:ea typeface="+mn-lt"/>
                <a:cs typeface="+mn-lt"/>
              </a:rPr>
              <a:t>Importance of robust security measures to prevent unauthorized access.</a:t>
            </a:r>
            <a:endParaRPr lang="en-GB" sz="1800">
              <a:solidFill>
                <a:srgbClr val="FFFFFF"/>
              </a:solidFill>
              <a:cs typeface="Calibri"/>
            </a:endParaRPr>
          </a:p>
          <a:p>
            <a:r>
              <a:rPr lang="en-GB" sz="1800">
                <a:solidFill>
                  <a:srgbClr val="FFFFFF"/>
                </a:solidFill>
                <a:ea typeface="+mn-lt"/>
                <a:cs typeface="+mn-lt"/>
              </a:rPr>
              <a:t>Need for enhanced user education and awareness about social engineering tactics.</a:t>
            </a:r>
            <a:endParaRPr lang="en-GB" sz="1800">
              <a:solidFill>
                <a:srgbClr val="FFFFFF"/>
              </a:solidFill>
              <a:cs typeface="Calibri"/>
            </a:endParaRPr>
          </a:p>
          <a:p>
            <a:r>
              <a:rPr lang="en-GB" sz="1800">
                <a:solidFill>
                  <a:srgbClr val="FFFFFF"/>
                </a:solidFill>
                <a:ea typeface="+mn-lt"/>
                <a:cs typeface="+mn-lt"/>
              </a:rPr>
              <a:t>Prompt and transparent communication during security incidents.</a:t>
            </a:r>
            <a:endParaRPr lang="en-GB" sz="1800">
              <a:solidFill>
                <a:srgbClr val="FFFFFF"/>
              </a:solidFill>
              <a:cs typeface="Calibri"/>
            </a:endParaRPr>
          </a:p>
          <a:p>
            <a:endParaRPr lang="en-GB" sz="1800">
              <a:solidFill>
                <a:srgbClr val="FFFFFF"/>
              </a:solidFill>
              <a:cs typeface="Calibri"/>
            </a:endParaRPr>
          </a:p>
        </p:txBody>
      </p:sp>
    </p:spTree>
    <p:extLst>
      <p:ext uri="{BB962C8B-B14F-4D97-AF65-F5344CB8AC3E}">
        <p14:creationId xmlns:p14="http://schemas.microsoft.com/office/powerpoint/2010/main" val="2803829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PU with binary numbers and blueprint">
            <a:extLst>
              <a:ext uri="{FF2B5EF4-FFF2-40B4-BE49-F238E27FC236}">
                <a16:creationId xmlns:a16="http://schemas.microsoft.com/office/drawing/2014/main" id="{26791AE3-D96A-2E20-06E7-AA0CCDEDECF4}"/>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7911EE9C-CD5A-C0B5-5172-ACB080AC5720}"/>
              </a:ext>
            </a:extLst>
          </p:cNvPr>
          <p:cNvSpPr>
            <a:spLocks noGrp="1"/>
          </p:cNvSpPr>
          <p:nvPr>
            <p:ph type="title"/>
          </p:nvPr>
        </p:nvSpPr>
        <p:spPr>
          <a:xfrm>
            <a:off x="838200" y="365125"/>
            <a:ext cx="10515600" cy="1325563"/>
          </a:xfrm>
        </p:spPr>
        <p:txBody>
          <a:bodyPr>
            <a:normAutofit/>
          </a:bodyPr>
          <a:lstStyle/>
          <a:p>
            <a:r>
              <a:rPr lang="en-GB" b="1">
                <a:solidFill>
                  <a:srgbClr val="FFFFFF"/>
                </a:solidFill>
                <a:ea typeface="+mj-lt"/>
                <a:cs typeface="+mj-lt"/>
              </a:rPr>
              <a:t>MITIGATION STRATEGIES</a:t>
            </a:r>
            <a:endParaRPr lang="en-US" b="1">
              <a:solidFill>
                <a:srgbClr val="FFFFFF"/>
              </a:solidFill>
              <a:cs typeface="Calibri Light"/>
            </a:endParaRPr>
          </a:p>
        </p:txBody>
      </p:sp>
      <p:sp>
        <p:nvSpPr>
          <p:cNvPr id="3" name="Content Placeholder 2">
            <a:extLst>
              <a:ext uri="{FF2B5EF4-FFF2-40B4-BE49-F238E27FC236}">
                <a16:creationId xmlns:a16="http://schemas.microsoft.com/office/drawing/2014/main" id="{D7C58AB8-57DA-4D7F-FEFA-D8BA27C4A3E9}"/>
              </a:ext>
            </a:extLst>
          </p:cNvPr>
          <p:cNvSpPr>
            <a:spLocks noGrp="1"/>
          </p:cNvSpPr>
          <p:nvPr>
            <p:ph idx="1"/>
          </p:nvPr>
        </p:nvSpPr>
        <p:spPr>
          <a:xfrm>
            <a:off x="838200" y="1825625"/>
            <a:ext cx="10515600" cy="4351338"/>
          </a:xfrm>
        </p:spPr>
        <p:txBody>
          <a:bodyPr vert="horz" lIns="91440" tIns="45720" rIns="91440" bIns="45720" rtlCol="0">
            <a:normAutofit/>
          </a:bodyPr>
          <a:lstStyle/>
          <a:p>
            <a:pPr marL="0" indent="0">
              <a:buNone/>
            </a:pPr>
            <a:r>
              <a:rPr lang="en-GB" sz="2200">
                <a:solidFill>
                  <a:srgbClr val="FFFFFF"/>
                </a:solidFill>
                <a:ea typeface="+mn-lt"/>
                <a:cs typeface="+mn-lt"/>
              </a:rPr>
              <a:t>Following the Twitter Bitcoin scam 2020, several mitigation strategies were implemented to enhance platform security and prevent similar incidents in the future:</a:t>
            </a:r>
            <a:endParaRPr lang="en-GB" sz="2200">
              <a:solidFill>
                <a:srgbClr val="FFFFFF"/>
              </a:solidFill>
              <a:cs typeface="Calibri" panose="020F0502020204030204"/>
            </a:endParaRPr>
          </a:p>
          <a:p>
            <a:pPr marL="0" indent="0">
              <a:buNone/>
            </a:pPr>
            <a:endParaRPr lang="en-GB" sz="2200">
              <a:solidFill>
                <a:srgbClr val="FFFFFF"/>
              </a:solidFill>
              <a:ea typeface="+mn-lt"/>
              <a:cs typeface="+mn-lt"/>
            </a:endParaRPr>
          </a:p>
          <a:p>
            <a:r>
              <a:rPr lang="en-GB" sz="2200">
                <a:solidFill>
                  <a:srgbClr val="FFFFFF"/>
                </a:solidFill>
                <a:ea typeface="+mn-lt"/>
                <a:cs typeface="+mn-lt"/>
              </a:rPr>
              <a:t>Multi-factor authentication (MFA) for verified accounts.</a:t>
            </a:r>
            <a:endParaRPr lang="en-GB" sz="2200">
              <a:solidFill>
                <a:srgbClr val="FFFFFF"/>
              </a:solidFill>
              <a:cs typeface="Calibri" panose="020F0502020204030204"/>
            </a:endParaRPr>
          </a:p>
          <a:p>
            <a:r>
              <a:rPr lang="en-GB" sz="2200">
                <a:solidFill>
                  <a:srgbClr val="FFFFFF"/>
                </a:solidFill>
                <a:ea typeface="+mn-lt"/>
                <a:cs typeface="+mn-lt"/>
              </a:rPr>
              <a:t>Strengthened access controls and privileged account management.</a:t>
            </a:r>
            <a:endParaRPr lang="en-GB" sz="2200">
              <a:solidFill>
                <a:srgbClr val="FFFFFF"/>
              </a:solidFill>
              <a:cs typeface="Calibri" panose="020F0502020204030204"/>
            </a:endParaRPr>
          </a:p>
          <a:p>
            <a:r>
              <a:rPr lang="en-GB" sz="2200">
                <a:solidFill>
                  <a:srgbClr val="FFFFFF"/>
                </a:solidFill>
                <a:ea typeface="+mn-lt"/>
                <a:cs typeface="+mn-lt"/>
              </a:rPr>
              <a:t>Increased monitoring and detection of suspicious activity.</a:t>
            </a:r>
            <a:endParaRPr lang="en-GB" sz="2200">
              <a:solidFill>
                <a:srgbClr val="FFFFFF"/>
              </a:solidFill>
              <a:cs typeface="Calibri" panose="020F0502020204030204"/>
            </a:endParaRPr>
          </a:p>
          <a:p>
            <a:r>
              <a:rPr lang="en-GB" sz="2200">
                <a:solidFill>
                  <a:srgbClr val="FFFFFF"/>
                </a:solidFill>
                <a:ea typeface="+mn-lt"/>
                <a:cs typeface="+mn-lt"/>
              </a:rPr>
              <a:t>Enhanced user education and awareness about phishing and social engineering.</a:t>
            </a:r>
            <a:endParaRPr lang="en-GB" sz="2200">
              <a:solidFill>
                <a:srgbClr val="FFFFFF"/>
              </a:solidFill>
              <a:cs typeface="Calibri" panose="020F0502020204030204"/>
            </a:endParaRPr>
          </a:p>
          <a:p>
            <a:r>
              <a:rPr lang="en-GB" sz="2200">
                <a:solidFill>
                  <a:srgbClr val="FFFFFF"/>
                </a:solidFill>
                <a:ea typeface="+mn-lt"/>
                <a:cs typeface="+mn-lt"/>
              </a:rPr>
              <a:t>Collaboration with law enforcement agencies to investigate and prosecute perpetrators.</a:t>
            </a:r>
            <a:endParaRPr lang="en-GB" sz="2200">
              <a:solidFill>
                <a:srgbClr val="FFFFFF"/>
              </a:solidFill>
              <a:cs typeface="Calibri" panose="020F0502020204030204"/>
            </a:endParaRPr>
          </a:p>
          <a:p>
            <a:pPr marL="0" indent="0">
              <a:buNone/>
            </a:pPr>
            <a:br>
              <a:rPr lang="en-US" sz="2200">
                <a:solidFill>
                  <a:srgbClr val="FFFFFF"/>
                </a:solidFill>
              </a:rPr>
            </a:br>
            <a:endParaRPr lang="en-US" sz="2200">
              <a:solidFill>
                <a:srgbClr val="FFFFFF"/>
              </a:solidFill>
              <a:cs typeface="Calibri" panose="020F0502020204030204"/>
            </a:endParaRPr>
          </a:p>
          <a:p>
            <a:endParaRPr lang="en-GB" sz="2200">
              <a:solidFill>
                <a:srgbClr val="FFFFFF"/>
              </a:solidFill>
              <a:cs typeface="Calibri"/>
            </a:endParaRPr>
          </a:p>
        </p:txBody>
      </p:sp>
    </p:spTree>
    <p:extLst>
      <p:ext uri="{BB962C8B-B14F-4D97-AF65-F5344CB8AC3E}">
        <p14:creationId xmlns:p14="http://schemas.microsoft.com/office/powerpoint/2010/main" val="2368855229"/>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8" name="Rectangle 177">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2" name="Rectangle 181">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987CD14B-BBDB-9BEE-612E-95ED29E0EF13}"/>
              </a:ext>
            </a:extLst>
          </p:cNvPr>
          <p:cNvSpPr>
            <a:spLocks noGrp="1"/>
          </p:cNvSpPr>
          <p:nvPr>
            <p:ph type="title"/>
          </p:nvPr>
        </p:nvSpPr>
        <p:spPr>
          <a:xfrm>
            <a:off x="3315031" y="1380754"/>
            <a:ext cx="5561938" cy="2513516"/>
          </a:xfrm>
        </p:spPr>
        <p:txBody>
          <a:bodyPr vert="horz" lIns="91440" tIns="45720" rIns="91440" bIns="45720" rtlCol="0" anchor="b">
            <a:normAutofit/>
          </a:bodyPr>
          <a:lstStyle/>
          <a:p>
            <a:pPr algn="ctr"/>
            <a:r>
              <a:rPr lang="en-US" sz="6000" kern="1200">
                <a:solidFill>
                  <a:schemeClr val="tx1"/>
                </a:solidFill>
                <a:latin typeface="+mj-lt"/>
                <a:ea typeface="+mj-ea"/>
                <a:cs typeface="+mj-cs"/>
              </a:rPr>
              <a:t>Thank You</a:t>
            </a:r>
          </a:p>
        </p:txBody>
      </p:sp>
      <p:sp>
        <p:nvSpPr>
          <p:cNvPr id="186" name="Arc 185">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8" name="Oval 187">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5362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35F3A6-134C-61BD-2C10-A874213BB7E8}"/>
              </a:ext>
            </a:extLst>
          </p:cNvPr>
          <p:cNvSpPr>
            <a:spLocks noGrp="1"/>
          </p:cNvSpPr>
          <p:nvPr>
            <p:ph type="ctrTitle"/>
          </p:nvPr>
        </p:nvSpPr>
        <p:spPr>
          <a:xfrm>
            <a:off x="6194716" y="739978"/>
            <a:ext cx="5334930" cy="3004145"/>
          </a:xfrm>
        </p:spPr>
        <p:txBody>
          <a:bodyPr>
            <a:normAutofit/>
          </a:bodyPr>
          <a:lstStyle/>
          <a:p>
            <a:r>
              <a:rPr lang="en-US" b="1">
                <a:ln w="22225">
                  <a:solidFill>
                    <a:schemeClr val="tx1"/>
                  </a:solidFill>
                  <a:miter lim="800000"/>
                </a:ln>
                <a:solidFill>
                  <a:schemeClr val="bg1"/>
                </a:solidFill>
              </a:rPr>
              <a:t>Social Engineering Attacks</a:t>
            </a:r>
            <a:endParaRPr lang="en-US">
              <a:ln w="22225">
                <a:solidFill>
                  <a:prstClr val="black"/>
                </a:solidFill>
                <a:miter lim="800000"/>
              </a:ln>
              <a:solidFill>
                <a:schemeClr val="bg1"/>
              </a:solidFill>
              <a:cs typeface="Calibri Light"/>
            </a:endParaRPr>
          </a:p>
        </p:txBody>
      </p:sp>
      <p:sp>
        <p:nvSpPr>
          <p:cNvPr id="3" name="Subtitle 2">
            <a:extLst>
              <a:ext uri="{FF2B5EF4-FFF2-40B4-BE49-F238E27FC236}">
                <a16:creationId xmlns:a16="http://schemas.microsoft.com/office/drawing/2014/main" id="{14008BF9-7E7D-D70E-EE82-6A6268F5FB51}"/>
              </a:ext>
            </a:extLst>
          </p:cNvPr>
          <p:cNvSpPr>
            <a:spLocks noGrp="1"/>
          </p:cNvSpPr>
          <p:nvPr>
            <p:ph type="subTitle" idx="1"/>
          </p:nvPr>
        </p:nvSpPr>
        <p:spPr>
          <a:xfrm>
            <a:off x="6194715" y="3836197"/>
            <a:ext cx="5334931" cy="2189214"/>
          </a:xfrm>
        </p:spPr>
        <p:txBody>
          <a:bodyPr vert="horz" lIns="91440" tIns="45720" rIns="91440" bIns="45720" rtlCol="0" anchor="t">
            <a:normAutofit/>
          </a:bodyPr>
          <a:lstStyle/>
          <a:p>
            <a:r>
              <a:rPr lang="en-US" sz="4000">
                <a:solidFill>
                  <a:schemeClr val="bg1"/>
                </a:solidFill>
                <a:cs typeface="Calibri"/>
              </a:rPr>
              <a:t>Twitter Bitcoin Scam (2020)</a:t>
            </a:r>
          </a:p>
          <a:p>
            <a:endParaRPr lang="en-US" sz="4000">
              <a:solidFill>
                <a:schemeClr val="bg1"/>
              </a:solidFill>
              <a:cs typeface="Calibri"/>
            </a:endParaRPr>
          </a:p>
        </p:txBody>
      </p:sp>
      <p:sp>
        <p:nvSpPr>
          <p:cNvPr id="26" name="Freeform: Shape 11">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13">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30" name="Freeform: Shape 15">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17">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5" name="Picture 4">
            <a:extLst>
              <a:ext uri="{FF2B5EF4-FFF2-40B4-BE49-F238E27FC236}">
                <a16:creationId xmlns:a16="http://schemas.microsoft.com/office/drawing/2014/main" id="{F9FB89D5-0280-1685-A72E-D0562B97A00D}"/>
              </a:ext>
            </a:extLst>
          </p:cNvPr>
          <p:cNvPicPr>
            <a:picLocks noChangeAspect="1"/>
          </p:cNvPicPr>
          <p:nvPr/>
        </p:nvPicPr>
        <p:blipFill rotWithShape="1">
          <a:blip r:embed="rId2"/>
          <a:srcRect l="6264" r="37485" b="-2"/>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2" name="Freeform: Shape 21">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09216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A19D3E-2270-8B8F-43EB-B2F17AA77752}"/>
              </a:ext>
            </a:extLst>
          </p:cNvPr>
          <p:cNvSpPr>
            <a:spLocks noGrp="1"/>
          </p:cNvSpPr>
          <p:nvPr>
            <p:ph type="title"/>
          </p:nvPr>
        </p:nvSpPr>
        <p:spPr>
          <a:xfrm>
            <a:off x="6513788" y="365125"/>
            <a:ext cx="4840010" cy="1807305"/>
          </a:xfrm>
        </p:spPr>
        <p:txBody>
          <a:bodyPr vert="horz" lIns="91440" tIns="45720" rIns="91440" bIns="45720" rtlCol="0" anchor="ctr">
            <a:normAutofit/>
          </a:bodyPr>
          <a:lstStyle/>
          <a:p>
            <a:r>
              <a:rPr lang="en-US" b="1">
                <a:solidFill>
                  <a:schemeClr val="bg1"/>
                </a:solidFill>
              </a:rPr>
              <a:t>AGENDA</a:t>
            </a:r>
          </a:p>
        </p:txBody>
      </p:sp>
      <p:pic>
        <p:nvPicPr>
          <p:cNvPr id="5" name="Picture 4" descr="Many question marks on black background">
            <a:extLst>
              <a:ext uri="{FF2B5EF4-FFF2-40B4-BE49-F238E27FC236}">
                <a16:creationId xmlns:a16="http://schemas.microsoft.com/office/drawing/2014/main" id="{E9D590E7-F8F4-BEA0-519D-4AD0319662F9}"/>
              </a:ext>
            </a:extLst>
          </p:cNvPr>
          <p:cNvPicPr>
            <a:picLocks noChangeAspect="1"/>
          </p:cNvPicPr>
          <p:nvPr/>
        </p:nvPicPr>
        <p:blipFill rotWithShape="1">
          <a:blip r:embed="rId2"/>
          <a:srcRect l="45594" r="2" b="2"/>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Text Placeholder 2">
            <a:extLst>
              <a:ext uri="{FF2B5EF4-FFF2-40B4-BE49-F238E27FC236}">
                <a16:creationId xmlns:a16="http://schemas.microsoft.com/office/drawing/2014/main" id="{A09C2BEC-A0BB-8A5A-B8AE-830780E2A9F3}"/>
              </a:ext>
            </a:extLst>
          </p:cNvPr>
          <p:cNvSpPr>
            <a:spLocks noGrp="1"/>
          </p:cNvSpPr>
          <p:nvPr>
            <p:ph type="body" idx="1"/>
          </p:nvPr>
        </p:nvSpPr>
        <p:spPr>
          <a:xfrm>
            <a:off x="6113774" y="1712709"/>
            <a:ext cx="5061682" cy="4765604"/>
          </a:xfrm>
        </p:spPr>
        <p:txBody>
          <a:bodyPr vert="horz" lIns="91440" tIns="45720" rIns="91440" bIns="45720" rtlCol="0" anchor="t">
            <a:noAutofit/>
          </a:bodyPr>
          <a:lstStyle/>
          <a:p>
            <a:pPr marL="0" indent="0">
              <a:buNone/>
            </a:pPr>
            <a:r>
              <a:rPr lang="en-US" sz="2100">
                <a:solidFill>
                  <a:schemeClr val="bg1"/>
                </a:solidFill>
              </a:rPr>
              <a:t>1. Introduction to Social Engineering Attacks</a:t>
            </a:r>
            <a:endParaRPr lang="en-US" sz="2100">
              <a:solidFill>
                <a:schemeClr val="bg1"/>
              </a:solidFill>
              <a:cs typeface="Calibri"/>
            </a:endParaRPr>
          </a:p>
          <a:p>
            <a:pPr marL="0" indent="0">
              <a:buNone/>
            </a:pPr>
            <a:r>
              <a:rPr lang="en-US" sz="2100">
                <a:solidFill>
                  <a:schemeClr val="bg1"/>
                </a:solidFill>
              </a:rPr>
              <a:t>2. Identifying the Problem: Types and Techniques</a:t>
            </a:r>
            <a:endParaRPr lang="en-US" sz="2100">
              <a:solidFill>
                <a:schemeClr val="bg1"/>
              </a:solidFill>
              <a:cs typeface="Calibri" panose="020F0502020204030204"/>
            </a:endParaRPr>
          </a:p>
          <a:p>
            <a:pPr marL="0" indent="0">
              <a:buNone/>
            </a:pPr>
            <a:r>
              <a:rPr lang="en-US" sz="2100">
                <a:solidFill>
                  <a:schemeClr val="bg1"/>
                </a:solidFill>
              </a:rPr>
              <a:t>3. Project Overview: Aim and Objectives</a:t>
            </a:r>
            <a:endParaRPr lang="en-US" sz="2100">
              <a:solidFill>
                <a:schemeClr val="bg1"/>
              </a:solidFill>
              <a:cs typeface="Calibri" panose="020F0502020204030204"/>
            </a:endParaRPr>
          </a:p>
          <a:p>
            <a:pPr marL="0" indent="0">
              <a:buNone/>
            </a:pPr>
            <a:r>
              <a:rPr lang="en-US" sz="2100">
                <a:solidFill>
                  <a:schemeClr val="bg1"/>
                </a:solidFill>
              </a:rPr>
              <a:t>4. Understanding the End Users</a:t>
            </a:r>
            <a:endParaRPr lang="en-US" sz="2100">
              <a:solidFill>
                <a:schemeClr val="bg1"/>
              </a:solidFill>
              <a:cs typeface="Calibri" panose="020F0502020204030204"/>
            </a:endParaRPr>
          </a:p>
          <a:p>
            <a:pPr marL="0" indent="0">
              <a:buNone/>
            </a:pPr>
            <a:r>
              <a:rPr lang="en-US" sz="2100">
                <a:solidFill>
                  <a:schemeClr val="bg1"/>
                </a:solidFill>
              </a:rPr>
              <a:t>5. Proposed Solution and Value Proposition</a:t>
            </a:r>
            <a:endParaRPr lang="en-US" sz="2100">
              <a:solidFill>
                <a:schemeClr val="bg1"/>
              </a:solidFill>
              <a:cs typeface="Calibri" panose="020F0502020204030204"/>
            </a:endParaRPr>
          </a:p>
          <a:p>
            <a:pPr marL="0" indent="0">
              <a:buNone/>
            </a:pPr>
            <a:r>
              <a:rPr lang="en-US" sz="2100">
                <a:solidFill>
                  <a:schemeClr val="bg1"/>
                </a:solidFill>
              </a:rPr>
              <a:t>6. Innovative Aspects: The 'Wow' Factor</a:t>
            </a:r>
            <a:endParaRPr lang="en-US" sz="2100">
              <a:solidFill>
                <a:schemeClr val="bg1"/>
              </a:solidFill>
              <a:cs typeface="Calibri" panose="020F0502020204030204"/>
            </a:endParaRPr>
          </a:p>
          <a:p>
            <a:pPr marL="0" indent="0">
              <a:buNone/>
            </a:pPr>
            <a:r>
              <a:rPr lang="en-US" sz="2100">
                <a:solidFill>
                  <a:schemeClr val="bg1"/>
                </a:solidFill>
              </a:rPr>
              <a:t>7. Modelling </a:t>
            </a:r>
          </a:p>
          <a:p>
            <a:pPr marL="0" indent="0">
              <a:buNone/>
            </a:pPr>
            <a:r>
              <a:rPr lang="en-US" sz="2100">
                <a:solidFill>
                  <a:schemeClr val="bg1"/>
                </a:solidFill>
              </a:rPr>
              <a:t>8. Results </a:t>
            </a:r>
            <a:endParaRPr lang="en-US" sz="2100">
              <a:solidFill>
                <a:schemeClr val="bg1"/>
              </a:solidFill>
              <a:cs typeface="Calibri"/>
            </a:endParaRPr>
          </a:p>
          <a:p>
            <a:pPr marL="0" indent="0">
              <a:buNone/>
            </a:pPr>
            <a:r>
              <a:rPr lang="en-US" sz="2100">
                <a:solidFill>
                  <a:schemeClr val="bg1"/>
                </a:solidFill>
                <a:ea typeface="+mn-lt"/>
                <a:cs typeface="+mn-lt"/>
              </a:rPr>
              <a:t>9. Case Study: Twitter Bitcoin Scam 2020 </a:t>
            </a:r>
            <a:endParaRPr lang="en-US">
              <a:solidFill>
                <a:schemeClr val="bg1"/>
              </a:solidFill>
              <a:ea typeface="+mn-lt"/>
              <a:cs typeface="+mn-lt"/>
            </a:endParaRPr>
          </a:p>
          <a:p>
            <a:pPr marL="0" indent="0">
              <a:buNone/>
            </a:pPr>
            <a:r>
              <a:rPr lang="en-US" sz="2100">
                <a:solidFill>
                  <a:schemeClr val="bg1"/>
                </a:solidFill>
                <a:ea typeface="+mn-lt"/>
                <a:cs typeface="+mn-lt"/>
              </a:rPr>
              <a:t>10. Mitigation Strategies</a:t>
            </a:r>
            <a:endParaRPr lang="en-US">
              <a:solidFill>
                <a:schemeClr val="bg1"/>
              </a:solidFill>
              <a:cs typeface="Calibri" panose="020F0502020204030204"/>
            </a:endParaRPr>
          </a:p>
        </p:txBody>
      </p:sp>
    </p:spTree>
    <p:extLst>
      <p:ext uri="{BB962C8B-B14F-4D97-AF65-F5344CB8AC3E}">
        <p14:creationId xmlns:p14="http://schemas.microsoft.com/office/powerpoint/2010/main" val="2418349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EAED1919-54A1-41C9-B30B-A3FF3F58E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26220" y="98104"/>
            <a:ext cx="4288094" cy="4288094"/>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xclamation mark on a yellow background">
            <a:extLst>
              <a:ext uri="{FF2B5EF4-FFF2-40B4-BE49-F238E27FC236}">
                <a16:creationId xmlns:a16="http://schemas.microsoft.com/office/drawing/2014/main" id="{91871AD8-FE97-E24C-4B95-CD5E6CF152A4}"/>
              </a:ext>
            </a:extLst>
          </p:cNvPr>
          <p:cNvPicPr>
            <a:picLocks noChangeAspect="1"/>
          </p:cNvPicPr>
          <p:nvPr/>
        </p:nvPicPr>
        <p:blipFill rotWithShape="1">
          <a:blip r:embed="rId2"/>
          <a:srcRect l="12500" r="12501" b="1"/>
          <a:stretch/>
        </p:blipFill>
        <p:spPr>
          <a:xfrm>
            <a:off x="2869476" y="941355"/>
            <a:ext cx="2601582" cy="2601592"/>
          </a:xfrm>
          <a:prstGeom prst="rect">
            <a:avLst/>
          </a:prstGeom>
        </p:spPr>
      </p:pic>
      <p:grpSp>
        <p:nvGrpSpPr>
          <p:cNvPr id="38" name="Group 37">
            <a:extLst>
              <a:ext uri="{FF2B5EF4-FFF2-40B4-BE49-F238E27FC236}">
                <a16:creationId xmlns:a16="http://schemas.microsoft.com/office/drawing/2014/main" id="{C4751043-2EE3-4222-9979-8E61D93DA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1848" y="2813300"/>
            <a:ext cx="3757487" cy="3757487"/>
            <a:chOff x="1881974" y="1174396"/>
            <a:chExt cx="5290997" cy="5290997"/>
          </a:xfrm>
        </p:grpSpPr>
        <p:sp>
          <p:nvSpPr>
            <p:cNvPr id="39" name="Oval 38">
              <a:extLst>
                <a:ext uri="{FF2B5EF4-FFF2-40B4-BE49-F238E27FC236}">
                  <a16:creationId xmlns:a16="http://schemas.microsoft.com/office/drawing/2014/main" id="{03FD8213-DB67-4E29-9615-984DB59917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84EDB257-28CF-422F-AE6A-B99E3FE81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Oval 41">
            <a:extLst>
              <a:ext uri="{FF2B5EF4-FFF2-40B4-BE49-F238E27FC236}">
                <a16:creationId xmlns:a16="http://schemas.microsoft.com/office/drawing/2014/main" id="{FFFEB18F-F81F-4CED-BE64-EB888A77C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4350" y="2762501"/>
            <a:ext cx="3744592" cy="3744592"/>
          </a:xfrm>
          <a:prstGeom prst="ellipse">
            <a:avLst/>
          </a:prstGeom>
          <a:solidFill>
            <a:schemeClr val="tx2">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FE4A53-8A00-03C2-DE27-73D409A14983}"/>
              </a:ext>
            </a:extLst>
          </p:cNvPr>
          <p:cNvSpPr>
            <a:spLocks noGrp="1"/>
          </p:cNvSpPr>
          <p:nvPr>
            <p:ph type="title"/>
          </p:nvPr>
        </p:nvSpPr>
        <p:spPr>
          <a:xfrm>
            <a:off x="702591" y="3404608"/>
            <a:ext cx="3520789" cy="2666087"/>
          </a:xfrm>
        </p:spPr>
        <p:txBody>
          <a:bodyPr vert="horz" lIns="91440" tIns="45720" rIns="91440" bIns="45720" rtlCol="0" anchor="ctr">
            <a:normAutofit/>
          </a:bodyPr>
          <a:lstStyle/>
          <a:p>
            <a:pPr algn="ctr"/>
            <a:r>
              <a:rPr lang="en-US" kern="1200">
                <a:solidFill>
                  <a:schemeClr val="bg1"/>
                </a:solidFill>
                <a:latin typeface="+mj-lt"/>
                <a:ea typeface="+mj-ea"/>
                <a:cs typeface="+mj-cs"/>
              </a:rPr>
              <a:t>PROBLEM STATEMENT</a:t>
            </a:r>
          </a:p>
        </p:txBody>
      </p:sp>
      <p:grpSp>
        <p:nvGrpSpPr>
          <p:cNvPr id="44"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45" name="Freeform: Shape 44">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48"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49" name="Freeform: Shape 48">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sp>
        <p:nvSpPr>
          <p:cNvPr id="3" name="Text Placeholder 2">
            <a:extLst>
              <a:ext uri="{FF2B5EF4-FFF2-40B4-BE49-F238E27FC236}">
                <a16:creationId xmlns:a16="http://schemas.microsoft.com/office/drawing/2014/main" id="{4500C368-7495-1CB9-94F7-E31875368F99}"/>
              </a:ext>
            </a:extLst>
          </p:cNvPr>
          <p:cNvSpPr>
            <a:spLocks noGrp="1"/>
          </p:cNvSpPr>
          <p:nvPr>
            <p:ph type="body" idx="1"/>
          </p:nvPr>
        </p:nvSpPr>
        <p:spPr>
          <a:xfrm>
            <a:off x="6477270" y="1186264"/>
            <a:ext cx="5542807" cy="4240502"/>
          </a:xfrm>
        </p:spPr>
        <p:txBody>
          <a:bodyPr vert="horz" lIns="91440" tIns="45720" rIns="91440" bIns="45720" rtlCol="0" anchor="t">
            <a:noAutofit/>
          </a:bodyPr>
          <a:lstStyle/>
          <a:p>
            <a:r>
              <a:rPr lang="en-US" sz="1600">
                <a:solidFill>
                  <a:schemeClr val="bg1"/>
                </a:solidFill>
              </a:rPr>
              <a:t>Social engineering attacks exploit human psychology to manipulate individuals into divulging confidential information, performing actions, or making financial transactions. These attacks often involve deception, manipulation, and exploitation of trust, rather than technical vulnerabilities.</a:t>
            </a:r>
            <a:endParaRPr lang="en-US" sz="1600">
              <a:solidFill>
                <a:schemeClr val="bg1"/>
              </a:solidFill>
              <a:cs typeface="Calibri"/>
            </a:endParaRPr>
          </a:p>
          <a:p>
            <a:endParaRPr lang="en-US" sz="1400">
              <a:solidFill>
                <a:schemeClr val="bg1"/>
              </a:solidFill>
              <a:cs typeface="Calibri"/>
            </a:endParaRPr>
          </a:p>
          <a:p>
            <a:r>
              <a:rPr lang="en-US" sz="1800" b="1">
                <a:solidFill>
                  <a:schemeClr val="bg1"/>
                </a:solidFill>
              </a:rPr>
              <a:t>Impact on individuals and organizations</a:t>
            </a:r>
            <a:r>
              <a:rPr lang="en-US" sz="1800">
                <a:solidFill>
                  <a:schemeClr val="bg1"/>
                </a:solidFill>
              </a:rPr>
              <a:t>:</a:t>
            </a:r>
            <a:r>
              <a:rPr lang="en-US" sz="1400">
                <a:solidFill>
                  <a:schemeClr val="bg1"/>
                </a:solidFill>
              </a:rPr>
              <a:t>  </a:t>
            </a:r>
            <a:r>
              <a:rPr lang="en-US" sz="1600">
                <a:solidFill>
                  <a:schemeClr val="bg1"/>
                </a:solidFill>
              </a:rPr>
              <a:t>Social engineering attacks can have devastating consequences, including identity theft, financial fraud, data breaches, and reputational damage. Individuals may suffer financial losses and psychological trauma, while organizations face regulatory penalties, legal liabilities, and loss of customer trust.</a:t>
            </a:r>
            <a:endParaRPr lang="en-US" sz="1600">
              <a:solidFill>
                <a:schemeClr val="bg1"/>
              </a:solidFill>
              <a:cs typeface="Calibri"/>
            </a:endParaRPr>
          </a:p>
          <a:p>
            <a:endParaRPr lang="en-US" sz="1400">
              <a:solidFill>
                <a:schemeClr val="bg1"/>
              </a:solidFill>
              <a:cs typeface="Calibri"/>
            </a:endParaRPr>
          </a:p>
          <a:p>
            <a:r>
              <a:rPr lang="en-US" sz="1800" b="1">
                <a:solidFill>
                  <a:schemeClr val="bg1"/>
                </a:solidFill>
              </a:rPr>
              <a:t>The evolving threat landscape</a:t>
            </a:r>
            <a:r>
              <a:rPr lang="en-US" sz="1400">
                <a:solidFill>
                  <a:schemeClr val="bg1"/>
                </a:solidFill>
              </a:rPr>
              <a:t>: </a:t>
            </a:r>
            <a:r>
              <a:rPr lang="en-US" sz="1600">
                <a:solidFill>
                  <a:schemeClr val="bg1"/>
                </a:solidFill>
              </a:rPr>
              <a:t> The threat landscape is constantly evolving, with cybercriminals using increasingly sophisticated techniques to exploit human weaknesses and technological vulnerabilities. Social engineering attacks continue to pose a significant threat to individuals, businesses, and governments, highlighting the need for effective prevention and mitigation strategies.</a:t>
            </a:r>
            <a:endParaRPr lang="en-US" sz="1600">
              <a:solidFill>
                <a:schemeClr val="bg1"/>
              </a:solidFill>
              <a:cs typeface="Calibri"/>
            </a:endParaRPr>
          </a:p>
        </p:txBody>
      </p:sp>
    </p:spTree>
    <p:extLst>
      <p:ext uri="{BB962C8B-B14F-4D97-AF65-F5344CB8AC3E}">
        <p14:creationId xmlns:p14="http://schemas.microsoft.com/office/powerpoint/2010/main" val="2074283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phere of mesh and nodes">
            <a:extLst>
              <a:ext uri="{FF2B5EF4-FFF2-40B4-BE49-F238E27FC236}">
                <a16:creationId xmlns:a16="http://schemas.microsoft.com/office/drawing/2014/main" id="{0314C569-A0A4-5892-3006-F8C941587570}"/>
              </a:ext>
            </a:extLst>
          </p:cNvPr>
          <p:cNvPicPr>
            <a:picLocks noChangeAspect="1"/>
          </p:cNvPicPr>
          <p:nvPr/>
        </p:nvPicPr>
        <p:blipFill rotWithShape="1">
          <a:blip r:embed="rId2">
            <a:alphaModFix amt="35000"/>
          </a:blip>
          <a:srcRect t="4803" r="-2" b="20195"/>
          <a:stretch/>
        </p:blipFill>
        <p:spPr>
          <a:xfrm>
            <a:off x="20" y="10"/>
            <a:ext cx="12191980" cy="6857990"/>
          </a:xfrm>
          <a:prstGeom prst="rect">
            <a:avLst/>
          </a:prstGeom>
        </p:spPr>
      </p:pic>
      <p:sp>
        <p:nvSpPr>
          <p:cNvPr id="2" name="Title 1">
            <a:extLst>
              <a:ext uri="{FF2B5EF4-FFF2-40B4-BE49-F238E27FC236}">
                <a16:creationId xmlns:a16="http://schemas.microsoft.com/office/drawing/2014/main" id="{1914AE1C-828B-21CE-6F65-5E1597DD37D8}"/>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a:solidFill>
                  <a:srgbClr val="FFFFFF"/>
                </a:solidFill>
              </a:rPr>
              <a:t>PROJECT OVERVIEW</a:t>
            </a:r>
          </a:p>
        </p:txBody>
      </p:sp>
      <p:sp>
        <p:nvSpPr>
          <p:cNvPr id="3" name="Text Placeholder 2">
            <a:extLst>
              <a:ext uri="{FF2B5EF4-FFF2-40B4-BE49-F238E27FC236}">
                <a16:creationId xmlns:a16="http://schemas.microsoft.com/office/drawing/2014/main" id="{209D061E-F7A1-F5B1-A7ED-F515E79FA945}"/>
              </a:ext>
            </a:extLst>
          </p:cNvPr>
          <p:cNvSpPr>
            <a:spLocks noGrp="1"/>
          </p:cNvSpPr>
          <p:nvPr>
            <p:ph type="body" idx="1"/>
          </p:nvPr>
        </p:nvSpPr>
        <p:spPr>
          <a:xfrm>
            <a:off x="838200" y="1825625"/>
            <a:ext cx="10515600" cy="4351338"/>
          </a:xfrm>
        </p:spPr>
        <p:txBody>
          <a:bodyPr vert="horz" lIns="91440" tIns="45720" rIns="91440" bIns="45720" rtlCol="0" anchor="t">
            <a:normAutofit/>
          </a:bodyPr>
          <a:lstStyle/>
          <a:p>
            <a:r>
              <a:rPr lang="en-US" sz="2400" b="1">
                <a:solidFill>
                  <a:srgbClr val="FFFFFF"/>
                </a:solidFill>
              </a:rPr>
              <a:t>Aim:</a:t>
            </a:r>
            <a:r>
              <a:rPr lang="en-US" sz="2000">
                <a:solidFill>
                  <a:srgbClr val="FFFFFF"/>
                </a:solidFill>
              </a:rPr>
              <a:t> The aim of this project is to understand the nature of social engineering attacks and develop effective strategies for prevention and mitigation. By analyzing common attack techniques and studying real-world case studies, we aim to raise awareness about social engineering and empower individuals and organizations to defend against it.</a:t>
            </a:r>
          </a:p>
          <a:p>
            <a:endParaRPr lang="en-US" sz="2000">
              <a:solidFill>
                <a:srgbClr val="FFFFFF"/>
              </a:solidFill>
            </a:endParaRPr>
          </a:p>
          <a:p>
            <a:r>
              <a:rPr lang="en-US" sz="2400">
                <a:solidFill>
                  <a:srgbClr val="FFFFFF"/>
                </a:solidFill>
              </a:rPr>
              <a:t>Objectives:</a:t>
            </a:r>
            <a:endParaRPr lang="en-US" sz="2400">
              <a:solidFill>
                <a:srgbClr val="FFFFFF"/>
              </a:solidFill>
              <a:cs typeface="Calibri"/>
            </a:endParaRPr>
          </a:p>
          <a:p>
            <a:pPr marL="0" indent="0">
              <a:buNone/>
            </a:pPr>
            <a:r>
              <a:rPr lang="en-US" sz="2000">
                <a:solidFill>
                  <a:srgbClr val="FFFFFF"/>
                </a:solidFill>
              </a:rPr>
              <a:t>1. Identify common types of social engineering attacks, such as phishing, pretexting, and baiting.</a:t>
            </a:r>
            <a:endParaRPr lang="en-US" sz="2000">
              <a:solidFill>
                <a:srgbClr val="FFFFFF"/>
              </a:solidFill>
              <a:cs typeface="Calibri" panose="020F0502020204030204"/>
            </a:endParaRPr>
          </a:p>
          <a:p>
            <a:pPr marL="0" indent="0">
              <a:buNone/>
            </a:pPr>
            <a:r>
              <a:rPr lang="en-US" sz="2000">
                <a:solidFill>
                  <a:srgbClr val="FFFFFF"/>
                </a:solidFill>
              </a:rPr>
              <a:t>2. Analyze the techniques used by attackers to manipulate and deceive victims.</a:t>
            </a:r>
            <a:endParaRPr lang="en-US" sz="2000">
              <a:solidFill>
                <a:srgbClr val="FFFFFF"/>
              </a:solidFill>
              <a:cs typeface="Calibri" panose="020F0502020204030204"/>
            </a:endParaRPr>
          </a:p>
          <a:p>
            <a:pPr marL="0" indent="0">
              <a:buNone/>
            </a:pPr>
            <a:r>
              <a:rPr lang="en-US" sz="2000">
                <a:solidFill>
                  <a:srgbClr val="FFFFFF"/>
                </a:solidFill>
              </a:rPr>
              <a:t>3. Develop strategies for preventing social engineering attacks, including user education, security awareness training, and technological solutions.</a:t>
            </a:r>
            <a:endParaRPr lang="en-US" sz="2000">
              <a:solidFill>
                <a:srgbClr val="FFFFFF"/>
              </a:solidFill>
              <a:cs typeface="Calibri" panose="020F0502020204030204"/>
            </a:endParaRPr>
          </a:p>
          <a:p>
            <a:pPr marL="0" indent="0">
              <a:buNone/>
            </a:pPr>
            <a:r>
              <a:rPr lang="en-US" sz="2000">
                <a:solidFill>
                  <a:srgbClr val="FFFFFF"/>
                </a:solidFill>
              </a:rPr>
              <a:t>4. Evaluate the effectiveness of these strategies through modeling and simulation.</a:t>
            </a:r>
            <a:endParaRPr lang="en-US" sz="2000">
              <a:solidFill>
                <a:srgbClr val="FFFFFF"/>
              </a:solidFill>
              <a:cs typeface="Calibri" panose="020F0502020204030204"/>
            </a:endParaRPr>
          </a:p>
        </p:txBody>
      </p:sp>
    </p:spTree>
    <p:extLst>
      <p:ext uri="{BB962C8B-B14F-4D97-AF65-F5344CB8AC3E}">
        <p14:creationId xmlns:p14="http://schemas.microsoft.com/office/powerpoint/2010/main" val="124333789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CF2615-985B-1CA1-DC97-DF35A59BFC9C}"/>
              </a:ext>
            </a:extLst>
          </p:cNvPr>
          <p:cNvSpPr>
            <a:spLocks noGrp="1"/>
          </p:cNvSpPr>
          <p:nvPr>
            <p:ph type="title"/>
          </p:nvPr>
        </p:nvSpPr>
        <p:spPr>
          <a:xfrm>
            <a:off x="6513788" y="365125"/>
            <a:ext cx="4840010" cy="1807305"/>
          </a:xfrm>
        </p:spPr>
        <p:txBody>
          <a:bodyPr vert="horz" lIns="91440" tIns="45720" rIns="91440" bIns="45720" rtlCol="0" anchor="ctr">
            <a:normAutofit/>
          </a:bodyPr>
          <a:lstStyle/>
          <a:p>
            <a:r>
              <a:rPr lang="en-US" b="1">
                <a:solidFill>
                  <a:srgbClr val="000000"/>
                </a:solidFill>
              </a:rPr>
              <a:t>WHO ARE THE END USERS?</a:t>
            </a:r>
          </a:p>
        </p:txBody>
      </p:sp>
      <p:pic>
        <p:nvPicPr>
          <p:cNvPr id="5" name="Picture 4" descr="A group of multi coloured wooden stick figures">
            <a:extLst>
              <a:ext uri="{FF2B5EF4-FFF2-40B4-BE49-F238E27FC236}">
                <a16:creationId xmlns:a16="http://schemas.microsoft.com/office/drawing/2014/main" id="{8EFEB8D1-720F-31F1-F557-DD375CCBDDB8}"/>
              </a:ext>
            </a:extLst>
          </p:cNvPr>
          <p:cNvPicPr>
            <a:picLocks noChangeAspect="1"/>
          </p:cNvPicPr>
          <p:nvPr/>
        </p:nvPicPr>
        <p:blipFill rotWithShape="1">
          <a:blip r:embed="rId2"/>
          <a:srcRect l="14903" r="23334"/>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Text Placeholder 2">
            <a:extLst>
              <a:ext uri="{FF2B5EF4-FFF2-40B4-BE49-F238E27FC236}">
                <a16:creationId xmlns:a16="http://schemas.microsoft.com/office/drawing/2014/main" id="{43DABB37-70F6-0077-799C-0184FC4BB0AB}"/>
              </a:ext>
            </a:extLst>
          </p:cNvPr>
          <p:cNvSpPr>
            <a:spLocks noGrp="1"/>
          </p:cNvSpPr>
          <p:nvPr>
            <p:ph type="body" idx="1"/>
          </p:nvPr>
        </p:nvSpPr>
        <p:spPr>
          <a:xfrm>
            <a:off x="6513788" y="2333297"/>
            <a:ext cx="4840010" cy="3843666"/>
          </a:xfrm>
        </p:spPr>
        <p:txBody>
          <a:bodyPr vert="horz" lIns="91440" tIns="45720" rIns="91440" bIns="45720" rtlCol="0" anchor="t">
            <a:normAutofit/>
          </a:bodyPr>
          <a:lstStyle/>
          <a:p>
            <a:r>
              <a:rPr lang="en-US" sz="2400" b="1"/>
              <a:t>Individuals:</a:t>
            </a:r>
            <a:endParaRPr lang="en-US" sz="2400" b="1">
              <a:cs typeface="Calibri"/>
            </a:endParaRPr>
          </a:p>
          <a:p>
            <a:pPr marL="0" indent="0">
              <a:buNone/>
            </a:pPr>
            <a:r>
              <a:rPr lang="en-US" sz="2400"/>
              <a:t>1. Internet users</a:t>
            </a:r>
            <a:endParaRPr lang="en-US" sz="2400">
              <a:cs typeface="Calibri" panose="020F0502020204030204"/>
            </a:endParaRPr>
          </a:p>
          <a:p>
            <a:pPr marL="0" indent="0">
              <a:buNone/>
            </a:pPr>
            <a:r>
              <a:rPr lang="en-US" sz="2400"/>
              <a:t>2. Employees of organizations</a:t>
            </a:r>
            <a:endParaRPr lang="en-US" sz="2400">
              <a:cs typeface="Calibri"/>
            </a:endParaRPr>
          </a:p>
          <a:p>
            <a:endParaRPr lang="en-US" sz="2400">
              <a:cs typeface="Calibri"/>
            </a:endParaRPr>
          </a:p>
          <a:p>
            <a:r>
              <a:rPr lang="en-US" sz="2400" b="1"/>
              <a:t>Organizations:</a:t>
            </a:r>
            <a:endParaRPr lang="en-US" sz="2400" b="1">
              <a:cs typeface="Calibri"/>
            </a:endParaRPr>
          </a:p>
          <a:p>
            <a:pPr marL="0" indent="0">
              <a:buNone/>
            </a:pPr>
            <a:r>
              <a:rPr lang="en-US" sz="2400"/>
              <a:t>1. Small businesses</a:t>
            </a:r>
            <a:endParaRPr lang="en-US" sz="2400">
              <a:cs typeface="Calibri" panose="020F0502020204030204"/>
            </a:endParaRPr>
          </a:p>
          <a:p>
            <a:pPr marL="0" indent="0">
              <a:buNone/>
            </a:pPr>
            <a:r>
              <a:rPr lang="en-US" sz="2400"/>
              <a:t>2.  Large enterprises</a:t>
            </a:r>
            <a:endParaRPr lang="en-US" sz="2400">
              <a:cs typeface="Calibri" panose="020F0502020204030204"/>
            </a:endParaRPr>
          </a:p>
          <a:p>
            <a:pPr marL="0" indent="0">
              <a:buNone/>
            </a:pPr>
            <a:r>
              <a:rPr lang="en-US" sz="2400"/>
              <a:t>3. Government agencies</a:t>
            </a:r>
            <a:endParaRPr lang="en-US" sz="2400">
              <a:cs typeface="Calibri"/>
            </a:endParaRPr>
          </a:p>
        </p:txBody>
      </p:sp>
    </p:spTree>
    <p:extLst>
      <p:ext uri="{BB962C8B-B14F-4D97-AF65-F5344CB8AC3E}">
        <p14:creationId xmlns:p14="http://schemas.microsoft.com/office/powerpoint/2010/main" val="816687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998B30-1760-2C96-090F-478E2727113E}"/>
              </a:ext>
            </a:extLst>
          </p:cNvPr>
          <p:cNvSpPr>
            <a:spLocks noGrp="1"/>
          </p:cNvSpPr>
          <p:nvPr>
            <p:ph type="title"/>
          </p:nvPr>
        </p:nvSpPr>
        <p:spPr>
          <a:xfrm>
            <a:off x="838201" y="365125"/>
            <a:ext cx="5251316" cy="1807305"/>
          </a:xfrm>
        </p:spPr>
        <p:txBody>
          <a:bodyPr vert="horz" lIns="91440" tIns="45720" rIns="91440" bIns="45720" rtlCol="0" anchor="ctr">
            <a:normAutofit/>
          </a:bodyPr>
          <a:lstStyle/>
          <a:p>
            <a:r>
              <a:rPr lang="en-US">
                <a:solidFill>
                  <a:schemeClr val="bg1"/>
                </a:solidFill>
              </a:rPr>
              <a:t> </a:t>
            </a:r>
            <a:r>
              <a:rPr lang="en-US" b="1">
                <a:solidFill>
                  <a:schemeClr val="bg1"/>
                </a:solidFill>
              </a:rPr>
              <a:t>SOLUTION AND ITS VALUE PROPOSITION</a:t>
            </a:r>
          </a:p>
        </p:txBody>
      </p:sp>
      <p:sp>
        <p:nvSpPr>
          <p:cNvPr id="3" name="Text Placeholder 2">
            <a:extLst>
              <a:ext uri="{FF2B5EF4-FFF2-40B4-BE49-F238E27FC236}">
                <a16:creationId xmlns:a16="http://schemas.microsoft.com/office/drawing/2014/main" id="{C4982294-AECC-D8AE-993D-88EDCA49A857}"/>
              </a:ext>
            </a:extLst>
          </p:cNvPr>
          <p:cNvSpPr>
            <a:spLocks noGrp="1"/>
          </p:cNvSpPr>
          <p:nvPr>
            <p:ph type="body" idx="1"/>
          </p:nvPr>
        </p:nvSpPr>
        <p:spPr>
          <a:xfrm>
            <a:off x="838200" y="2333297"/>
            <a:ext cx="4619621" cy="3843666"/>
          </a:xfrm>
        </p:spPr>
        <p:txBody>
          <a:bodyPr vert="horz" lIns="91440" tIns="45720" rIns="91440" bIns="45720" rtlCol="0" anchor="t">
            <a:noAutofit/>
          </a:bodyPr>
          <a:lstStyle/>
          <a:p>
            <a:r>
              <a:rPr lang="en-US" sz="2400" b="1">
                <a:solidFill>
                  <a:schemeClr val="bg1"/>
                </a:solidFill>
              </a:rPr>
              <a:t>Proposed Solution:</a:t>
            </a:r>
            <a:endParaRPr lang="en-US" sz="2400">
              <a:solidFill>
                <a:schemeClr val="bg1"/>
              </a:solidFill>
              <a:cs typeface="Calibri"/>
            </a:endParaRPr>
          </a:p>
          <a:p>
            <a:pPr marL="0" indent="0">
              <a:buNone/>
            </a:pPr>
            <a:r>
              <a:rPr lang="en-US" sz="2400">
                <a:solidFill>
                  <a:schemeClr val="bg1"/>
                </a:solidFill>
              </a:rPr>
              <a:t>1. Implementing a multi-layered defense against social engineering attacks</a:t>
            </a:r>
            <a:endParaRPr lang="en-US" sz="2400">
              <a:solidFill>
                <a:schemeClr val="bg1"/>
              </a:solidFill>
              <a:cs typeface="Calibri"/>
            </a:endParaRPr>
          </a:p>
          <a:p>
            <a:endParaRPr lang="en-US" sz="2400">
              <a:solidFill>
                <a:schemeClr val="bg1"/>
              </a:solidFill>
              <a:cs typeface="Calibri"/>
            </a:endParaRPr>
          </a:p>
          <a:p>
            <a:r>
              <a:rPr lang="en-US" sz="2400" b="1">
                <a:solidFill>
                  <a:schemeClr val="bg1"/>
                </a:solidFill>
              </a:rPr>
              <a:t>Value Proposition:</a:t>
            </a:r>
            <a:endParaRPr lang="en-US" sz="2400" b="1">
              <a:solidFill>
                <a:schemeClr val="bg1"/>
              </a:solidFill>
              <a:cs typeface="Calibri"/>
            </a:endParaRPr>
          </a:p>
          <a:p>
            <a:pPr marL="0" indent="0">
              <a:buNone/>
            </a:pPr>
            <a:r>
              <a:rPr lang="en-US" sz="2400">
                <a:solidFill>
                  <a:schemeClr val="bg1"/>
                </a:solidFill>
              </a:rPr>
              <a:t>1. Enhancing cybersecurity posture</a:t>
            </a:r>
            <a:endParaRPr lang="en-US" sz="2400">
              <a:solidFill>
                <a:schemeClr val="bg1"/>
              </a:solidFill>
              <a:cs typeface="Calibri"/>
            </a:endParaRPr>
          </a:p>
          <a:p>
            <a:pPr marL="0" indent="0">
              <a:buNone/>
            </a:pPr>
            <a:r>
              <a:rPr lang="en-US" sz="2400">
                <a:solidFill>
                  <a:schemeClr val="bg1"/>
                </a:solidFill>
              </a:rPr>
              <a:t>2. Protecting sensitive information</a:t>
            </a:r>
            <a:endParaRPr lang="en-US" sz="2400">
              <a:solidFill>
                <a:schemeClr val="bg1"/>
              </a:solidFill>
              <a:cs typeface="Calibri"/>
            </a:endParaRPr>
          </a:p>
          <a:p>
            <a:pPr marL="0" indent="0">
              <a:buNone/>
            </a:pPr>
            <a:r>
              <a:rPr lang="en-US" sz="2400">
                <a:solidFill>
                  <a:schemeClr val="bg1"/>
                </a:solidFill>
              </a:rPr>
              <a:t>3. Safeguarding reputation and trust</a:t>
            </a:r>
            <a:endParaRPr lang="en-US" sz="2400">
              <a:solidFill>
                <a:schemeClr val="bg1"/>
              </a:solidFill>
              <a:cs typeface="Calibri"/>
            </a:endParaRPr>
          </a:p>
        </p:txBody>
      </p:sp>
      <p:pic>
        <p:nvPicPr>
          <p:cNvPr id="5" name="Picture 4" descr="Padlock on computer motherboard">
            <a:extLst>
              <a:ext uri="{FF2B5EF4-FFF2-40B4-BE49-F238E27FC236}">
                <a16:creationId xmlns:a16="http://schemas.microsoft.com/office/drawing/2014/main" id="{66B066BC-74DD-2B26-97C4-32F903CB63E8}"/>
              </a:ext>
            </a:extLst>
          </p:cNvPr>
          <p:cNvPicPr>
            <a:picLocks noChangeAspect="1"/>
          </p:cNvPicPr>
          <p:nvPr/>
        </p:nvPicPr>
        <p:blipFill rotWithShape="1">
          <a:blip r:embed="rId2"/>
          <a:srcRect l="7505" r="34457"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162461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1E8A4837-B48B-26B2-D059-A6295ADC116D}"/>
              </a:ext>
            </a:extLst>
          </p:cNvPr>
          <p:cNvPicPr>
            <a:picLocks noChangeAspect="1"/>
          </p:cNvPicPr>
          <p:nvPr/>
        </p:nvPicPr>
        <p:blipFill rotWithShape="1">
          <a:blip r:embed="rId2"/>
          <a:srcRect l="38500"/>
          <a:stretch/>
        </p:blipFill>
        <p:spPr>
          <a:xfrm>
            <a:off x="2720383" y="3104705"/>
            <a:ext cx="3217333" cy="3217333"/>
          </a:xfrm>
          <a:prstGeom prst="rect">
            <a:avLst/>
          </a:prstGeom>
          <a:scene3d>
            <a:camera prst="perspectiveRelaxed">
              <a:rot lat="19800000" lon="1200000" rev="20820000"/>
            </a:camera>
            <a:lightRig rig="threePt" dir="t"/>
          </a:scene3d>
          <a:sp3d contourW="6350" prstMaterial="matte">
            <a:bevelT w="101600" h="101600"/>
            <a:contourClr>
              <a:srgbClr val="969696"/>
            </a:contourClr>
          </a:sp3d>
        </p:spPr>
      </p:pic>
      <p:grpSp>
        <p:nvGrpSpPr>
          <p:cNvPr id="34" name="Group 33">
            <a:extLst>
              <a:ext uri="{FF2B5EF4-FFF2-40B4-BE49-F238E27FC236}">
                <a16:creationId xmlns:a16="http://schemas.microsoft.com/office/drawing/2014/main" id="{134CC3FF-7AA4-46F4-8B24-2F9383D86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5511" y="805742"/>
            <a:ext cx="3647770" cy="3193211"/>
            <a:chOff x="1674895" y="1345036"/>
            <a:chExt cx="5428610" cy="4210939"/>
          </a:xfrm>
        </p:grpSpPr>
        <p:sp>
          <p:nvSpPr>
            <p:cNvPr id="35" name="Rectangle 34">
              <a:extLst>
                <a:ext uri="{FF2B5EF4-FFF2-40B4-BE49-F238E27FC236}">
                  <a16:creationId xmlns:a16="http://schemas.microsoft.com/office/drawing/2014/main" id="{275E42E8-8B96-4FF0-9DCC-7E2084C0F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8FEA8A4-ED0E-429C-884B-1599153B8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5" y="685805"/>
            <a:ext cx="3624947" cy="3193211"/>
          </a:xfrm>
          <a:prstGeom prst="rect">
            <a:avLst/>
          </a:prstGeom>
          <a:solidFill>
            <a:schemeClr val="tx2">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667907-DB21-37D1-04DA-DD27632B4180}"/>
              </a:ext>
            </a:extLst>
          </p:cNvPr>
          <p:cNvSpPr>
            <a:spLocks noGrp="1"/>
          </p:cNvSpPr>
          <p:nvPr>
            <p:ph type="title"/>
          </p:nvPr>
        </p:nvSpPr>
        <p:spPr>
          <a:xfrm>
            <a:off x="740584" y="859808"/>
            <a:ext cx="3543197" cy="2878986"/>
          </a:xfrm>
        </p:spPr>
        <p:txBody>
          <a:bodyPr vert="horz" lIns="91440" tIns="45720" rIns="91440" bIns="45720" rtlCol="0" anchor="ctr">
            <a:normAutofit/>
          </a:bodyPr>
          <a:lstStyle/>
          <a:p>
            <a:pPr algn="ctr"/>
            <a:r>
              <a:rPr lang="en-US" kern="1200">
                <a:solidFill>
                  <a:schemeClr val="bg1"/>
                </a:solidFill>
                <a:latin typeface="+mj-lt"/>
                <a:ea typeface="+mj-ea"/>
                <a:cs typeface="+mj-cs"/>
              </a:rPr>
              <a:t>THE WOW IN </a:t>
            </a:r>
            <a:r>
              <a:rPr lang="en-US">
                <a:solidFill>
                  <a:schemeClr val="bg1"/>
                </a:solidFill>
              </a:rPr>
              <a:t> </a:t>
            </a:r>
            <a:r>
              <a:rPr lang="en-US" kern="1200">
                <a:solidFill>
                  <a:schemeClr val="bg1"/>
                </a:solidFill>
                <a:latin typeface="+mj-lt"/>
                <a:ea typeface="+mj-ea"/>
                <a:cs typeface="+mj-cs"/>
              </a:rPr>
              <a:t>SOLUTION</a:t>
            </a:r>
          </a:p>
        </p:txBody>
      </p:sp>
      <p:grpSp>
        <p:nvGrpSpPr>
          <p:cNvPr id="40" name="Graphic 4">
            <a:extLst>
              <a:ext uri="{FF2B5EF4-FFF2-40B4-BE49-F238E27FC236}">
                <a16:creationId xmlns:a16="http://schemas.microsoft.com/office/drawing/2014/main" id="{5F2AA49C-5AC0-41C7-BFAF-74B8D8293C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335801"/>
            <a:ext cx="849365" cy="849366"/>
            <a:chOff x="5829300" y="3162300"/>
            <a:chExt cx="532256" cy="532257"/>
          </a:xfrm>
          <a:solidFill>
            <a:srgbClr val="FFFFFF"/>
          </a:solidFill>
        </p:grpSpPr>
        <p:sp>
          <p:nvSpPr>
            <p:cNvPr id="41" name="Freeform: Shape 40">
              <a:extLst>
                <a:ext uri="{FF2B5EF4-FFF2-40B4-BE49-F238E27FC236}">
                  <a16:creationId xmlns:a16="http://schemas.microsoft.com/office/drawing/2014/main" id="{88A750A0-64B5-41B2-B525-A914EB40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F8216C77-85C1-4BDC-87A8-7E7593320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471AED48-754E-41AC-9ECC-DB2597644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48005417-D297-404F-82A5-8C4393E85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17F942D6-2D0C-4894-81F0-6F81714BA4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4FAD802E-9670-4B80-876B-3FF64D29A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838AF437-0BFB-40E4-ADA0-5749919AA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F8BC9C3D-CBBE-4D29-9DAC-98B3CAF397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A7016629-22ED-494E-9205-594895DA9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BFF3CC1E-0ED4-4599-9B4E-F057769B96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065A4B3A-F9A7-4FA6-A7F3-EA08E0BA15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783B6A14-A56D-4B95-8395-89CF53A09B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49F0868B-B193-43B6-BB1E-1FF72993E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pSp>
        <p:nvGrpSpPr>
          <p:cNvPr id="55" name="Graphic 4">
            <a:extLst>
              <a:ext uri="{FF2B5EF4-FFF2-40B4-BE49-F238E27FC236}">
                <a16:creationId xmlns:a16="http://schemas.microsoft.com/office/drawing/2014/main" id="{BB32367D-C4F2-49D5-A586-298C7CA821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335801"/>
            <a:ext cx="849365" cy="849366"/>
            <a:chOff x="5829300" y="3162300"/>
            <a:chExt cx="532256" cy="532257"/>
          </a:xfrm>
          <a:solidFill>
            <a:schemeClr val="bg1"/>
          </a:solidFill>
        </p:grpSpPr>
        <p:sp>
          <p:nvSpPr>
            <p:cNvPr id="56" name="Freeform: Shape 55">
              <a:extLst>
                <a:ext uri="{FF2B5EF4-FFF2-40B4-BE49-F238E27FC236}">
                  <a16:creationId xmlns:a16="http://schemas.microsoft.com/office/drawing/2014/main" id="{E1FF7EE7-ACA2-4BFF-BA75-7FAE93FBB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8647462E-B5E8-4F02-A1E4-BD0380A22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412CE109-6153-414A-B2D6-C4F9C6FA2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DAF530F5-D68D-4BC8-8984-F1A8B5DEB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2EB69747-F9DD-4B80-B488-D5565D0BC6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73AFB787-B8A4-4269-9DA9-FF4A66030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6E682D93-25A6-4D91-9A81-3F247BBEE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9D5F48B5-53B4-4DA8-B929-6AFF506589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8CA195A3-2A74-4D13-A1B8-24765E26B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B98F1918-C39D-4713-AB21-685A944355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33592273-DEE6-42E1-B824-11D5443323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12D6F82B-B619-4D8B-85AE-0E57103BA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6246C574-90D4-412B-9444-203F7C83C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3" name="Text Placeholder 2">
            <a:extLst>
              <a:ext uri="{FF2B5EF4-FFF2-40B4-BE49-F238E27FC236}">
                <a16:creationId xmlns:a16="http://schemas.microsoft.com/office/drawing/2014/main" id="{A735AD61-5936-35E0-F63A-4FB6F75D7EAC}"/>
              </a:ext>
            </a:extLst>
          </p:cNvPr>
          <p:cNvSpPr>
            <a:spLocks noGrp="1"/>
          </p:cNvSpPr>
          <p:nvPr>
            <p:ph type="body" idx="1"/>
          </p:nvPr>
        </p:nvSpPr>
        <p:spPr>
          <a:xfrm>
            <a:off x="6477270" y="685805"/>
            <a:ext cx="5265716" cy="5617146"/>
          </a:xfrm>
        </p:spPr>
        <p:txBody>
          <a:bodyPr vert="horz" lIns="91440" tIns="45720" rIns="91440" bIns="45720" rtlCol="0" anchor="t">
            <a:normAutofit/>
          </a:bodyPr>
          <a:lstStyle/>
          <a:p>
            <a:r>
              <a:rPr lang="en-US" sz="2600" b="1">
                <a:solidFill>
                  <a:schemeClr val="bg1"/>
                </a:solidFill>
              </a:rPr>
              <a:t>Innovative Features:</a:t>
            </a:r>
          </a:p>
          <a:p>
            <a:pPr marL="0" indent="0">
              <a:buNone/>
            </a:pPr>
            <a:r>
              <a:rPr lang="en-US" sz="2600">
                <a:solidFill>
                  <a:schemeClr val="bg1"/>
                </a:solidFill>
              </a:rPr>
              <a:t>1. Real-time threat detection</a:t>
            </a:r>
            <a:endParaRPr lang="en-US" sz="2600">
              <a:solidFill>
                <a:schemeClr val="bg1"/>
              </a:solidFill>
              <a:cs typeface="Calibri"/>
            </a:endParaRPr>
          </a:p>
          <a:p>
            <a:pPr marL="0" indent="0">
              <a:buNone/>
            </a:pPr>
            <a:r>
              <a:rPr lang="en-US" sz="2600">
                <a:solidFill>
                  <a:schemeClr val="bg1"/>
                </a:solidFill>
              </a:rPr>
              <a:t>2. Adaptive learning algorithms</a:t>
            </a:r>
            <a:endParaRPr lang="en-US" sz="2600">
              <a:solidFill>
                <a:schemeClr val="bg1"/>
              </a:solidFill>
              <a:cs typeface="Calibri"/>
            </a:endParaRPr>
          </a:p>
          <a:p>
            <a:pPr marL="0" indent="0">
              <a:buNone/>
            </a:pPr>
            <a:r>
              <a:rPr lang="en-US" sz="2600">
                <a:solidFill>
                  <a:schemeClr val="bg1"/>
                </a:solidFill>
              </a:rPr>
              <a:t>3. User-friendly interface</a:t>
            </a:r>
            <a:endParaRPr lang="en-US" sz="2600">
              <a:solidFill>
                <a:schemeClr val="bg1"/>
              </a:solidFill>
              <a:cs typeface="Calibri"/>
            </a:endParaRPr>
          </a:p>
          <a:p>
            <a:endParaRPr lang="en-US" sz="2600">
              <a:solidFill>
                <a:schemeClr val="bg1"/>
              </a:solidFill>
            </a:endParaRPr>
          </a:p>
          <a:p>
            <a:r>
              <a:rPr lang="en-US" sz="2600">
                <a:solidFill>
                  <a:schemeClr val="bg1"/>
                </a:solidFill>
              </a:rPr>
              <a:t>Case studies: Demonstrating the effectiveness of the solution</a:t>
            </a:r>
            <a:endParaRPr lang="en-US" sz="2600">
              <a:solidFill>
                <a:schemeClr val="bg1"/>
              </a:solidFill>
              <a:cs typeface="Calibri"/>
            </a:endParaRPr>
          </a:p>
          <a:p>
            <a:pPr marL="0" indent="0">
              <a:buNone/>
            </a:pPr>
            <a:endParaRPr lang="en-US" sz="2600">
              <a:solidFill>
                <a:schemeClr val="bg1"/>
              </a:solidFill>
              <a:cs typeface="Calibri"/>
            </a:endParaRPr>
          </a:p>
          <a:p>
            <a:pPr marL="0"/>
            <a:r>
              <a:rPr lang="en-US" sz="2600">
                <a:solidFill>
                  <a:schemeClr val="bg1"/>
                </a:solidFill>
              </a:rPr>
              <a:t>Example:</a:t>
            </a:r>
            <a:r>
              <a:rPr lang="en-US" sz="2600" b="1">
                <a:solidFill>
                  <a:schemeClr val="bg1"/>
                </a:solidFill>
              </a:rPr>
              <a:t> </a:t>
            </a:r>
            <a:r>
              <a:rPr lang="en-US" sz="2400" b="1">
                <a:solidFill>
                  <a:schemeClr val="bg1"/>
                </a:solidFill>
              </a:rPr>
              <a:t>The </a:t>
            </a:r>
            <a:r>
              <a:rPr lang="en-US" sz="2400" b="1">
                <a:solidFill>
                  <a:schemeClr val="bg1"/>
                </a:solidFill>
                <a:latin typeface="Forte Forward"/>
                <a:cs typeface="Forte Forward"/>
              </a:rPr>
              <a:t>Twitter Bitcoin scam</a:t>
            </a:r>
            <a:r>
              <a:rPr lang="en-US" sz="2400" b="1">
                <a:solidFill>
                  <a:schemeClr val="bg1"/>
                </a:solidFill>
              </a:rPr>
              <a:t> occurred on July 15, 2020, and it was one of the most high-profile social engineering attacks targeting Twitter users.</a:t>
            </a:r>
            <a:endParaRPr lang="en-US" sz="3200">
              <a:solidFill>
                <a:schemeClr val="bg1"/>
              </a:solidFill>
              <a:cs typeface="Calibri"/>
            </a:endParaRPr>
          </a:p>
        </p:txBody>
      </p:sp>
    </p:spTree>
    <p:extLst>
      <p:ext uri="{BB962C8B-B14F-4D97-AF65-F5344CB8AC3E}">
        <p14:creationId xmlns:p14="http://schemas.microsoft.com/office/powerpoint/2010/main" val="2364848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lumMod val="75000"/>
              <a:lumOff val="2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24A5D5-053D-F0EE-B0D4-C4185BE685E2}"/>
              </a:ext>
            </a:extLst>
          </p:cNvPr>
          <p:cNvSpPr>
            <a:spLocks noGrp="1"/>
          </p:cNvSpPr>
          <p:nvPr>
            <p:ph type="title"/>
          </p:nvPr>
        </p:nvSpPr>
        <p:spPr>
          <a:xfrm>
            <a:off x="1102368" y="1877492"/>
            <a:ext cx="4030132" cy="3215373"/>
          </a:xfrm>
        </p:spPr>
        <p:txBody>
          <a:bodyPr>
            <a:normAutofit/>
          </a:bodyPr>
          <a:lstStyle/>
          <a:p>
            <a:pPr algn="ctr"/>
            <a:r>
              <a:rPr lang="en-GB">
                <a:solidFill>
                  <a:schemeClr val="bg1"/>
                </a:solidFill>
                <a:cs typeface="Calibri Light"/>
              </a:rPr>
              <a:t>Modelling</a:t>
            </a:r>
            <a:endParaRPr lang="en-GB">
              <a:solidFill>
                <a:schemeClr val="bg1"/>
              </a:solidFill>
            </a:endParaRP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63C73802-634A-34DD-9076-7680684CF9FE}"/>
              </a:ext>
            </a:extLst>
          </p:cNvPr>
          <p:cNvSpPr>
            <a:spLocks noGrp="1"/>
          </p:cNvSpPr>
          <p:nvPr>
            <p:ph idx="1"/>
          </p:nvPr>
        </p:nvSpPr>
        <p:spPr>
          <a:xfrm>
            <a:off x="6234868" y="1103137"/>
            <a:ext cx="5328008" cy="5044064"/>
          </a:xfrm>
        </p:spPr>
        <p:txBody>
          <a:bodyPr vert="horz" lIns="91440" tIns="45720" rIns="91440" bIns="45720" rtlCol="0" anchor="t">
            <a:noAutofit/>
          </a:bodyPr>
          <a:lstStyle/>
          <a:p>
            <a:pPr>
              <a:buNone/>
            </a:pPr>
            <a:endParaRPr lang="en-GB" sz="1100">
              <a:solidFill>
                <a:schemeClr val="bg1"/>
              </a:solidFill>
              <a:cs typeface="Calibri"/>
            </a:endParaRPr>
          </a:p>
          <a:p>
            <a:pPr>
              <a:buNone/>
            </a:pPr>
            <a:r>
              <a:rPr lang="en-GB" sz="1600" b="1">
                <a:solidFill>
                  <a:schemeClr val="bg1"/>
                </a:solidFill>
                <a:ea typeface="+mn-lt"/>
                <a:cs typeface="+mn-lt"/>
              </a:rPr>
              <a:t>1. </a:t>
            </a:r>
            <a:r>
              <a:rPr lang="en-GB" sz="1600" b="1" err="1">
                <a:solidFill>
                  <a:schemeClr val="bg1"/>
                </a:solidFill>
                <a:ea typeface="+mn-lt"/>
                <a:cs typeface="+mn-lt"/>
              </a:rPr>
              <a:t>Modeling</a:t>
            </a:r>
            <a:r>
              <a:rPr lang="en-GB" sz="1600" b="1">
                <a:solidFill>
                  <a:schemeClr val="bg1"/>
                </a:solidFill>
                <a:ea typeface="+mn-lt"/>
                <a:cs typeface="+mn-lt"/>
              </a:rPr>
              <a:t> approach:</a:t>
            </a:r>
            <a:endParaRPr lang="en-GB" sz="1600" b="1">
              <a:solidFill>
                <a:schemeClr val="bg1"/>
              </a:solidFill>
              <a:cs typeface="Calibri"/>
            </a:endParaRPr>
          </a:p>
          <a:p>
            <a:pPr>
              <a:buNone/>
            </a:pPr>
            <a:endParaRPr lang="en-GB" sz="1600" b="1">
              <a:solidFill>
                <a:schemeClr val="bg1"/>
              </a:solidFill>
              <a:ea typeface="+mn-lt"/>
              <a:cs typeface="+mn-lt"/>
            </a:endParaRPr>
          </a:p>
          <a:p>
            <a:r>
              <a:rPr lang="en-GB" sz="1200">
                <a:solidFill>
                  <a:schemeClr val="bg1"/>
                </a:solidFill>
                <a:ea typeface="+mn-lt"/>
                <a:cs typeface="+mn-lt"/>
              </a:rPr>
              <a:t>Our </a:t>
            </a:r>
            <a:r>
              <a:rPr lang="en-GB" sz="1200" err="1">
                <a:solidFill>
                  <a:schemeClr val="bg1"/>
                </a:solidFill>
                <a:ea typeface="+mn-lt"/>
                <a:cs typeface="+mn-lt"/>
              </a:rPr>
              <a:t>modeling</a:t>
            </a:r>
            <a:r>
              <a:rPr lang="en-GB" sz="1200">
                <a:solidFill>
                  <a:schemeClr val="bg1"/>
                </a:solidFill>
                <a:ea typeface="+mn-lt"/>
                <a:cs typeface="+mn-lt"/>
              </a:rPr>
              <a:t> approach combines qualitative and quantitative methods to </a:t>
            </a:r>
            <a:r>
              <a:rPr lang="en-GB" sz="1200" err="1">
                <a:solidFill>
                  <a:schemeClr val="bg1"/>
                </a:solidFill>
                <a:ea typeface="+mn-lt"/>
                <a:cs typeface="+mn-lt"/>
              </a:rPr>
              <a:t>analyze</a:t>
            </a:r>
            <a:r>
              <a:rPr lang="en-GB" sz="1200">
                <a:solidFill>
                  <a:schemeClr val="bg1"/>
                </a:solidFill>
                <a:ea typeface="+mn-lt"/>
                <a:cs typeface="+mn-lt"/>
              </a:rPr>
              <a:t> social engineering attacks comprehensively. We utilize a multi-faceted approach that includes agent-based </a:t>
            </a:r>
            <a:r>
              <a:rPr lang="en-GB" sz="1200" err="1">
                <a:solidFill>
                  <a:schemeClr val="bg1"/>
                </a:solidFill>
                <a:ea typeface="+mn-lt"/>
                <a:cs typeface="+mn-lt"/>
              </a:rPr>
              <a:t>modeling</a:t>
            </a:r>
            <a:r>
              <a:rPr lang="en-GB" sz="1200">
                <a:solidFill>
                  <a:schemeClr val="bg1"/>
                </a:solidFill>
                <a:ea typeface="+mn-lt"/>
                <a:cs typeface="+mn-lt"/>
              </a:rPr>
              <a:t>, network analysis, and machine learning algorithms.</a:t>
            </a:r>
            <a:endParaRPr lang="en-GB" sz="1200">
              <a:solidFill>
                <a:schemeClr val="bg1"/>
              </a:solidFill>
              <a:cs typeface="Calibri"/>
            </a:endParaRPr>
          </a:p>
          <a:p>
            <a:r>
              <a:rPr lang="en-GB" sz="1400" b="1">
                <a:solidFill>
                  <a:schemeClr val="bg1"/>
                </a:solidFill>
                <a:ea typeface="+mn-lt"/>
                <a:cs typeface="+mn-lt"/>
              </a:rPr>
              <a:t>Agent-based </a:t>
            </a:r>
            <a:r>
              <a:rPr lang="en-GB" sz="1400" b="1" err="1">
                <a:solidFill>
                  <a:schemeClr val="bg1"/>
                </a:solidFill>
                <a:ea typeface="+mn-lt"/>
                <a:cs typeface="+mn-lt"/>
              </a:rPr>
              <a:t>modeling</a:t>
            </a:r>
            <a:r>
              <a:rPr lang="en-GB" sz="1200">
                <a:solidFill>
                  <a:schemeClr val="bg1"/>
                </a:solidFill>
                <a:ea typeface="+mn-lt"/>
                <a:cs typeface="+mn-lt"/>
              </a:rPr>
              <a:t>: We simulate the </a:t>
            </a:r>
            <a:r>
              <a:rPr lang="en-GB" sz="1200" err="1">
                <a:solidFill>
                  <a:schemeClr val="bg1"/>
                </a:solidFill>
                <a:ea typeface="+mn-lt"/>
                <a:cs typeface="+mn-lt"/>
              </a:rPr>
              <a:t>behavior</a:t>
            </a:r>
            <a:r>
              <a:rPr lang="en-GB" sz="1200">
                <a:solidFill>
                  <a:schemeClr val="bg1"/>
                </a:solidFill>
                <a:ea typeface="+mn-lt"/>
                <a:cs typeface="+mn-lt"/>
              </a:rPr>
              <a:t> of attackers, victims, and security mechanisms to understand the dynamics of social engineering attacks. This allows us to capture the complex interactions between different actors and their impact on the overall security landscape.</a:t>
            </a:r>
            <a:endParaRPr lang="en-GB" sz="1200">
              <a:solidFill>
                <a:schemeClr val="bg1"/>
              </a:solidFill>
              <a:cs typeface="Calibri"/>
            </a:endParaRPr>
          </a:p>
          <a:p>
            <a:r>
              <a:rPr lang="en-GB" sz="1400" b="1">
                <a:solidFill>
                  <a:schemeClr val="bg1"/>
                </a:solidFill>
                <a:ea typeface="+mn-lt"/>
                <a:cs typeface="+mn-lt"/>
              </a:rPr>
              <a:t>Network analysis</a:t>
            </a:r>
            <a:r>
              <a:rPr lang="en-GB" sz="1200">
                <a:solidFill>
                  <a:schemeClr val="bg1"/>
                </a:solidFill>
                <a:ea typeface="+mn-lt"/>
                <a:cs typeface="+mn-lt"/>
              </a:rPr>
              <a:t>: We </a:t>
            </a:r>
            <a:r>
              <a:rPr lang="en-GB" sz="1200" err="1">
                <a:solidFill>
                  <a:schemeClr val="bg1"/>
                </a:solidFill>
                <a:ea typeface="+mn-lt"/>
                <a:cs typeface="+mn-lt"/>
              </a:rPr>
              <a:t>analyze</a:t>
            </a:r>
            <a:r>
              <a:rPr lang="en-GB" sz="1200">
                <a:solidFill>
                  <a:schemeClr val="bg1"/>
                </a:solidFill>
                <a:ea typeface="+mn-lt"/>
                <a:cs typeface="+mn-lt"/>
              </a:rPr>
              <a:t> the propagation of attacks through social networks and organizational structures to identify vulnerabilities and potential attack vectors. This helps us assess the effectiveness of different </a:t>
            </a:r>
            <a:r>
              <a:rPr lang="en-GB" sz="1200" err="1">
                <a:solidFill>
                  <a:schemeClr val="bg1"/>
                </a:solidFill>
                <a:ea typeface="+mn-lt"/>
                <a:cs typeface="+mn-lt"/>
              </a:rPr>
              <a:t>defense</a:t>
            </a:r>
            <a:r>
              <a:rPr lang="en-GB" sz="1200">
                <a:solidFill>
                  <a:schemeClr val="bg1"/>
                </a:solidFill>
                <a:ea typeface="+mn-lt"/>
                <a:cs typeface="+mn-lt"/>
              </a:rPr>
              <a:t> mechanisms and strategies.</a:t>
            </a:r>
            <a:endParaRPr lang="en-GB" sz="1200">
              <a:solidFill>
                <a:schemeClr val="bg1"/>
              </a:solidFill>
              <a:cs typeface="Calibri"/>
            </a:endParaRPr>
          </a:p>
          <a:p>
            <a:r>
              <a:rPr lang="en-GB" sz="1400" b="1">
                <a:solidFill>
                  <a:schemeClr val="bg1"/>
                </a:solidFill>
                <a:ea typeface="+mn-lt"/>
                <a:cs typeface="+mn-lt"/>
              </a:rPr>
              <a:t>Machine learning algorithms</a:t>
            </a:r>
            <a:r>
              <a:rPr lang="en-GB" sz="1200">
                <a:solidFill>
                  <a:schemeClr val="bg1"/>
                </a:solidFill>
                <a:ea typeface="+mn-lt"/>
                <a:cs typeface="+mn-lt"/>
              </a:rPr>
              <a:t>: We employ machine learning techniques to </a:t>
            </a:r>
            <a:r>
              <a:rPr lang="en-GB" sz="1200" err="1">
                <a:solidFill>
                  <a:schemeClr val="bg1"/>
                </a:solidFill>
                <a:ea typeface="+mn-lt"/>
                <a:cs typeface="+mn-lt"/>
              </a:rPr>
              <a:t>analyze</a:t>
            </a:r>
            <a:r>
              <a:rPr lang="en-GB" sz="1200">
                <a:solidFill>
                  <a:schemeClr val="bg1"/>
                </a:solidFill>
                <a:ea typeface="+mn-lt"/>
                <a:cs typeface="+mn-lt"/>
              </a:rPr>
              <a:t> large datasets of historical attack data and identify patterns and trends associated with social engineering attacks. This enables us to develop </a:t>
            </a:r>
            <a:r>
              <a:rPr lang="en-GB" sz="1400">
                <a:solidFill>
                  <a:schemeClr val="bg1"/>
                </a:solidFill>
                <a:ea typeface="+mn-lt"/>
                <a:cs typeface="+mn-lt"/>
              </a:rPr>
              <a:t>predictive models for assessing the likelihood of future attacks and prioritizing defensive measures.</a:t>
            </a:r>
            <a:endParaRPr lang="en-GB" sz="1400">
              <a:solidFill>
                <a:schemeClr val="bg1"/>
              </a:solidFill>
              <a:cs typeface="Calibri" panose="020F0502020204030204"/>
            </a:endParaRPr>
          </a:p>
          <a:p>
            <a:pPr>
              <a:buNone/>
            </a:pPr>
            <a:endParaRPr lang="en-GB"/>
          </a:p>
          <a:p>
            <a:pPr>
              <a:buNone/>
            </a:pPr>
            <a:endParaRPr lang="en-GB" sz="1100">
              <a:solidFill>
                <a:schemeClr val="bg1"/>
              </a:solidFill>
              <a:cs typeface="Calibri"/>
            </a:endParaRPr>
          </a:p>
          <a:p>
            <a:pPr marL="0" indent="0">
              <a:buNone/>
            </a:pPr>
            <a:endParaRPr lang="en-GB" sz="1100">
              <a:solidFill>
                <a:schemeClr val="bg1"/>
              </a:solidFill>
              <a:ea typeface="+mn-lt"/>
              <a:cs typeface="+mn-lt"/>
            </a:endParaRP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0722513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 Name: Rithick. M Reg No: 110121104080 College:  Aalim Muhammed Salegh College of Engineering </vt:lpstr>
      <vt:lpstr>Social Engineering Attacks</vt:lpstr>
      <vt:lpstr>AGENDA</vt:lpstr>
      <vt:lpstr>PROBLEM STATEMENT</vt:lpstr>
      <vt:lpstr>PROJECT OVERVIEW</vt:lpstr>
      <vt:lpstr>WHO ARE THE END USERS?</vt:lpstr>
      <vt:lpstr> SOLUTION AND ITS VALUE PROPOSITION</vt:lpstr>
      <vt:lpstr>THE WOW IN  SOLUTION</vt:lpstr>
      <vt:lpstr>Modelling</vt:lpstr>
      <vt:lpstr>Modelling</vt:lpstr>
      <vt:lpstr>RESULTS</vt:lpstr>
      <vt:lpstr>RESULTS</vt:lpstr>
      <vt:lpstr>TWITTER BITCOIN SCAM 2020: CASE STUDY</vt:lpstr>
      <vt:lpstr>MITIGATION STRATEGIES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Rithick M</dc:creator>
  <cp:revision>7</cp:revision>
  <dcterms:created xsi:type="dcterms:W3CDTF">2024-04-04T17:14:56Z</dcterms:created>
  <dcterms:modified xsi:type="dcterms:W3CDTF">2024-04-05T06:16:02Z</dcterms:modified>
</cp:coreProperties>
</file>