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RITHI%20NAN%20MUDALVAN%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[RITHI NAN MUDALVAN PROJECT.xlsx]Sheet2!PivotTable1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Exceeds</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12</c:v>
                </c:pt>
                <c:pt idx="1">
                  <c:v>15</c:v>
                </c:pt>
                <c:pt idx="2">
                  <c:v>10</c:v>
                </c:pt>
                <c:pt idx="3">
                  <c:v>13</c:v>
                </c:pt>
                <c:pt idx="4">
                  <c:v>10</c:v>
                </c:pt>
                <c:pt idx="5">
                  <c:v>12</c:v>
                </c:pt>
                <c:pt idx="6">
                  <c:v>11</c:v>
                </c:pt>
                <c:pt idx="7">
                  <c:v>11</c:v>
                </c:pt>
                <c:pt idx="8">
                  <c:v>12</c:v>
                </c:pt>
                <c:pt idx="9">
                  <c:v>14</c:v>
                </c:pt>
              </c:numCache>
            </c:numRef>
          </c:val>
          <c:extLst>
            <c:ext xmlns:c16="http://schemas.microsoft.com/office/drawing/2014/chart" uri="{C3380CC4-5D6E-409C-BE32-E72D297353CC}">
              <c16:uniqueId val="{00000000-E9C6-4E56-B309-4AE55346FE70}"/>
            </c:ext>
          </c:extLst>
        </c:ser>
        <c:ser>
          <c:idx val="1"/>
          <c:order val="1"/>
          <c:tx>
            <c:strRef>
              <c:f>Sheet2!$C$3:$C$4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84</c:v>
                </c:pt>
                <c:pt idx="1">
                  <c:v>91</c:v>
                </c:pt>
                <c:pt idx="2">
                  <c:v>80</c:v>
                </c:pt>
                <c:pt idx="3">
                  <c:v>86</c:v>
                </c:pt>
                <c:pt idx="4">
                  <c:v>83</c:v>
                </c:pt>
                <c:pt idx="5">
                  <c:v>82</c:v>
                </c:pt>
                <c:pt idx="6">
                  <c:v>82</c:v>
                </c:pt>
                <c:pt idx="7">
                  <c:v>79</c:v>
                </c:pt>
                <c:pt idx="8">
                  <c:v>79</c:v>
                </c:pt>
                <c:pt idx="9">
                  <c:v>77</c:v>
                </c:pt>
              </c:numCache>
            </c:numRef>
          </c:val>
          <c:extLst>
            <c:ext xmlns:c16="http://schemas.microsoft.com/office/drawing/2014/chart" uri="{C3380CC4-5D6E-409C-BE32-E72D297353CC}">
              <c16:uniqueId val="{00000002-E9C6-4E56-B309-4AE55346FE70}"/>
            </c:ext>
          </c:extLst>
        </c:ser>
        <c:ser>
          <c:idx val="2"/>
          <c:order val="2"/>
          <c:tx>
            <c:strRef>
              <c:f>Sheet2!$D$3:$D$4</c:f>
              <c:strCache>
                <c:ptCount val="1"/>
                <c:pt idx="0">
                  <c:v>Needs Improvement</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10</c:v>
                </c:pt>
                <c:pt idx="1">
                  <c:v>8</c:v>
                </c:pt>
                <c:pt idx="2">
                  <c:v>4</c:v>
                </c:pt>
                <c:pt idx="3">
                  <c:v>5</c:v>
                </c:pt>
                <c:pt idx="4">
                  <c:v>2</c:v>
                </c:pt>
                <c:pt idx="5">
                  <c:v>5</c:v>
                </c:pt>
                <c:pt idx="6">
                  <c:v>11</c:v>
                </c:pt>
                <c:pt idx="7">
                  <c:v>4</c:v>
                </c:pt>
                <c:pt idx="8">
                  <c:v>7</c:v>
                </c:pt>
                <c:pt idx="9">
                  <c:v>9</c:v>
                </c:pt>
              </c:numCache>
            </c:numRef>
          </c:val>
          <c:extLst>
            <c:ext xmlns:c16="http://schemas.microsoft.com/office/drawing/2014/chart" uri="{C3380CC4-5D6E-409C-BE32-E72D297353CC}">
              <c16:uniqueId val="{00000003-E9C6-4E56-B309-4AE55346FE70}"/>
            </c:ext>
          </c:extLst>
        </c:ser>
        <c:ser>
          <c:idx val="3"/>
          <c:order val="3"/>
          <c:tx>
            <c:strRef>
              <c:f>Sheet2!$E$3:$E$4</c:f>
              <c:strCache>
                <c:ptCount val="1"/>
                <c:pt idx="0">
                  <c:v>PIP</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2</c:v>
                </c:pt>
                <c:pt idx="1">
                  <c:v>2</c:v>
                </c:pt>
                <c:pt idx="2">
                  <c:v>5</c:v>
                </c:pt>
                <c:pt idx="3">
                  <c:v>2</c:v>
                </c:pt>
                <c:pt idx="4">
                  <c:v>5</c:v>
                </c:pt>
                <c:pt idx="5">
                  <c:v>6</c:v>
                </c:pt>
                <c:pt idx="6">
                  <c:v>4</c:v>
                </c:pt>
                <c:pt idx="7">
                  <c:v>2</c:v>
                </c:pt>
                <c:pt idx="8">
                  <c:v>1</c:v>
                </c:pt>
                <c:pt idx="9">
                  <c:v>1</c:v>
                </c:pt>
              </c:numCache>
            </c:numRef>
          </c:val>
          <c:extLst>
            <c:ext xmlns:c16="http://schemas.microsoft.com/office/drawing/2014/chart" uri="{C3380CC4-5D6E-409C-BE32-E72D297353CC}">
              <c16:uniqueId val="{00000004-E9C6-4E56-B309-4AE55346FE70}"/>
            </c:ext>
          </c:extLst>
        </c:ser>
        <c:dLbls>
          <c:showLegendKey val="0"/>
          <c:showVal val="0"/>
          <c:showCatName val="0"/>
          <c:showSerName val="0"/>
          <c:showPercent val="0"/>
          <c:showBubbleSize val="0"/>
        </c:dLbls>
        <c:gapWidth val="219"/>
        <c:overlap val="-27"/>
        <c:axId val="395508127"/>
        <c:axId val="888980207"/>
      </c:barChart>
      <c:catAx>
        <c:axId val="395508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8980207"/>
        <c:crosses val="autoZero"/>
        <c:auto val="1"/>
        <c:lblAlgn val="ctr"/>
        <c:lblOffset val="100"/>
        <c:noMultiLvlLbl val="0"/>
      </c:catAx>
      <c:valAx>
        <c:axId val="888980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5081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3AAAA0-3317-42F8-BFDE-CB37725F437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A03437-C586-4CFC-8B7A-BD744C4946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61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AAAA0-3317-42F8-BFDE-CB37725F437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A03437-C586-4CFC-8B7A-BD744C49466B}" type="slidenum">
              <a:rPr lang="en-IN" smtClean="0"/>
              <a:t>‹#›</a:t>
            </a:fld>
            <a:endParaRPr lang="en-IN"/>
          </a:p>
        </p:txBody>
      </p:sp>
    </p:spTree>
    <p:extLst>
      <p:ext uri="{BB962C8B-B14F-4D97-AF65-F5344CB8AC3E}">
        <p14:creationId xmlns:p14="http://schemas.microsoft.com/office/powerpoint/2010/main" val="402201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AAAA0-3317-42F8-BFDE-CB37725F437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A03437-C586-4CFC-8B7A-BD744C49466B}" type="slidenum">
              <a:rPr lang="en-IN" smtClean="0"/>
              <a:t>‹#›</a:t>
            </a:fld>
            <a:endParaRPr lang="en-IN"/>
          </a:p>
        </p:txBody>
      </p:sp>
    </p:spTree>
    <p:extLst>
      <p:ext uri="{BB962C8B-B14F-4D97-AF65-F5344CB8AC3E}">
        <p14:creationId xmlns:p14="http://schemas.microsoft.com/office/powerpoint/2010/main" val="143727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AAAA0-3317-42F8-BFDE-CB37725F437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A03437-C586-4CFC-8B7A-BD744C49466B}" type="slidenum">
              <a:rPr lang="en-IN" smtClean="0"/>
              <a:t>‹#›</a:t>
            </a:fld>
            <a:endParaRPr lang="en-IN"/>
          </a:p>
        </p:txBody>
      </p:sp>
    </p:spTree>
    <p:extLst>
      <p:ext uri="{BB962C8B-B14F-4D97-AF65-F5344CB8AC3E}">
        <p14:creationId xmlns:p14="http://schemas.microsoft.com/office/powerpoint/2010/main" val="13477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AAAA0-3317-42F8-BFDE-CB37725F437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A03437-C586-4CFC-8B7A-BD744C4946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47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AAAA0-3317-42F8-BFDE-CB37725F4377}"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A03437-C586-4CFC-8B7A-BD744C49466B}" type="slidenum">
              <a:rPr lang="en-IN" smtClean="0"/>
              <a:t>‹#›</a:t>
            </a:fld>
            <a:endParaRPr lang="en-IN"/>
          </a:p>
        </p:txBody>
      </p:sp>
    </p:spTree>
    <p:extLst>
      <p:ext uri="{BB962C8B-B14F-4D97-AF65-F5344CB8AC3E}">
        <p14:creationId xmlns:p14="http://schemas.microsoft.com/office/powerpoint/2010/main" val="354664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AAAA0-3317-42F8-BFDE-CB37725F4377}"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A03437-C586-4CFC-8B7A-BD744C49466B}" type="slidenum">
              <a:rPr lang="en-IN" smtClean="0"/>
              <a:t>‹#›</a:t>
            </a:fld>
            <a:endParaRPr lang="en-IN"/>
          </a:p>
        </p:txBody>
      </p:sp>
    </p:spTree>
    <p:extLst>
      <p:ext uri="{BB962C8B-B14F-4D97-AF65-F5344CB8AC3E}">
        <p14:creationId xmlns:p14="http://schemas.microsoft.com/office/powerpoint/2010/main" val="266226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AAAA0-3317-42F8-BFDE-CB37725F4377}" type="datetimeFigureOut">
              <a:rPr lang="en-IN" smtClean="0"/>
              <a:t>03-09-2024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A03437-C586-4CFC-8B7A-BD744C49466B}" type="slidenum">
              <a:rPr lang="en-IN" smtClean="0"/>
              <a:t>‹#›</a:t>
            </a:fld>
            <a:endParaRPr lang="en-IN"/>
          </a:p>
        </p:txBody>
      </p:sp>
    </p:spTree>
    <p:extLst>
      <p:ext uri="{BB962C8B-B14F-4D97-AF65-F5344CB8AC3E}">
        <p14:creationId xmlns:p14="http://schemas.microsoft.com/office/powerpoint/2010/main" val="398613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3AAAA0-3317-42F8-BFDE-CB37725F4377}" type="datetimeFigureOut">
              <a:rPr lang="en-IN" smtClean="0"/>
              <a:t>03-09-2024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4A03437-C586-4CFC-8B7A-BD744C49466B}" type="slidenum">
              <a:rPr lang="en-IN" smtClean="0"/>
              <a:t>‹#›</a:t>
            </a:fld>
            <a:endParaRPr lang="en-IN"/>
          </a:p>
        </p:txBody>
      </p:sp>
    </p:spTree>
    <p:extLst>
      <p:ext uri="{BB962C8B-B14F-4D97-AF65-F5344CB8AC3E}">
        <p14:creationId xmlns:p14="http://schemas.microsoft.com/office/powerpoint/2010/main" val="376763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F3AAAA0-3317-42F8-BFDE-CB37725F4377}" type="datetimeFigureOut">
              <a:rPr lang="en-IN" smtClean="0"/>
              <a:t>03-09-2024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A03437-C586-4CFC-8B7A-BD744C49466B}" type="slidenum">
              <a:rPr lang="en-IN" smtClean="0"/>
              <a:t>‹#›</a:t>
            </a:fld>
            <a:endParaRPr lang="en-IN"/>
          </a:p>
        </p:txBody>
      </p:sp>
    </p:spTree>
    <p:extLst>
      <p:ext uri="{BB962C8B-B14F-4D97-AF65-F5344CB8AC3E}">
        <p14:creationId xmlns:p14="http://schemas.microsoft.com/office/powerpoint/2010/main" val="67262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AAAA0-3317-42F8-BFDE-CB37725F4377}"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A03437-C586-4CFC-8B7A-BD744C49466B}" type="slidenum">
              <a:rPr lang="en-IN" smtClean="0"/>
              <a:t>‹#›</a:t>
            </a:fld>
            <a:endParaRPr lang="en-IN"/>
          </a:p>
        </p:txBody>
      </p:sp>
    </p:spTree>
    <p:extLst>
      <p:ext uri="{BB962C8B-B14F-4D97-AF65-F5344CB8AC3E}">
        <p14:creationId xmlns:p14="http://schemas.microsoft.com/office/powerpoint/2010/main" val="287242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F3AAAA0-3317-42F8-BFDE-CB37725F4377}" type="datetimeFigureOut">
              <a:rPr lang="en-IN" smtClean="0"/>
              <a:t>03-09-2024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A03437-C586-4CFC-8B7A-BD744C49466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9276"/>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3D24-4B72-2E77-EDA8-432AD6626E26}"/>
              </a:ext>
            </a:extLst>
          </p:cNvPr>
          <p:cNvSpPr>
            <a:spLocks noGrp="1"/>
          </p:cNvSpPr>
          <p:nvPr>
            <p:ph type="ctrTitle"/>
          </p:nvPr>
        </p:nvSpPr>
        <p:spPr>
          <a:xfrm>
            <a:off x="1894115" y="783772"/>
            <a:ext cx="10058400" cy="569166"/>
          </a:xfrm>
        </p:spPr>
        <p:txBody>
          <a:bodyPr>
            <a:noAutofit/>
          </a:bodyPr>
          <a:lstStyle/>
          <a:p>
            <a:r>
              <a:rPr lang="en-US" sz="4800" b="1" dirty="0"/>
              <a:t>Employee Data Analysis Using Excel</a:t>
            </a:r>
            <a:endParaRPr lang="en-IN" sz="4800" b="1" dirty="0"/>
          </a:p>
        </p:txBody>
      </p:sp>
      <p:sp>
        <p:nvSpPr>
          <p:cNvPr id="3" name="Subtitle 2">
            <a:extLst>
              <a:ext uri="{FF2B5EF4-FFF2-40B4-BE49-F238E27FC236}">
                <a16:creationId xmlns:a16="http://schemas.microsoft.com/office/drawing/2014/main" id="{5C363C62-63AB-9633-A761-C81E4CCBD2B2}"/>
              </a:ext>
            </a:extLst>
          </p:cNvPr>
          <p:cNvSpPr>
            <a:spLocks noGrp="1"/>
          </p:cNvSpPr>
          <p:nvPr>
            <p:ph type="subTitle" idx="1"/>
          </p:nvPr>
        </p:nvSpPr>
        <p:spPr>
          <a:xfrm>
            <a:off x="1100051" y="2407298"/>
            <a:ext cx="10058400" cy="2369975"/>
          </a:xfrm>
        </p:spPr>
        <p:txBody>
          <a:bodyPr>
            <a:normAutofit/>
          </a:bodyPr>
          <a:lstStyle/>
          <a:p>
            <a:r>
              <a:rPr lang="en-US" sz="2000" b="1" dirty="0"/>
              <a:t>   </a:t>
            </a:r>
            <a:r>
              <a:rPr lang="en-US" sz="2000" b="1" dirty="0">
                <a:solidFill>
                  <a:schemeClr val="tx1"/>
                </a:solidFill>
              </a:rPr>
              <a:t>STUDENT NAME: RITHIGA.T</a:t>
            </a:r>
          </a:p>
          <a:p>
            <a:r>
              <a:rPr lang="en-US" sz="2000" b="1" dirty="0">
                <a:solidFill>
                  <a:schemeClr val="tx1"/>
                </a:solidFill>
              </a:rPr>
              <a:t>   REGISTER NO: 312216392</a:t>
            </a:r>
          </a:p>
          <a:p>
            <a:r>
              <a:rPr lang="en-US" sz="2000" b="1" dirty="0">
                <a:solidFill>
                  <a:schemeClr val="tx1"/>
                </a:solidFill>
              </a:rPr>
              <a:t>   DEPARTMENT: B.COM COMPUTER APPLICATIONS</a:t>
            </a:r>
          </a:p>
          <a:p>
            <a:r>
              <a:rPr lang="en-US" sz="2000" b="1" dirty="0">
                <a:solidFill>
                  <a:schemeClr val="tx1"/>
                </a:solidFill>
              </a:rPr>
              <a:t>   COLLEGE: SHRI SHANKARLAL SUNDARBAI SHASUN JAIN COLLEGE FOR WOMEN</a:t>
            </a:r>
          </a:p>
          <a:p>
            <a:endParaRPr lang="en-US" b="1" dirty="0"/>
          </a:p>
          <a:p>
            <a:endParaRPr lang="en-US" dirty="0"/>
          </a:p>
        </p:txBody>
      </p:sp>
    </p:spTree>
    <p:extLst>
      <p:ext uri="{BB962C8B-B14F-4D97-AF65-F5344CB8AC3E}">
        <p14:creationId xmlns:p14="http://schemas.microsoft.com/office/powerpoint/2010/main" val="179149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E099DC-B5CA-167A-BB13-B1C0EAED35BE}"/>
              </a:ext>
            </a:extLst>
          </p:cNvPr>
          <p:cNvSpPr txBox="1"/>
          <p:nvPr/>
        </p:nvSpPr>
        <p:spPr>
          <a:xfrm>
            <a:off x="597158" y="391885"/>
            <a:ext cx="4432041" cy="707886"/>
          </a:xfrm>
          <a:prstGeom prst="rect">
            <a:avLst/>
          </a:prstGeom>
          <a:noFill/>
        </p:spPr>
        <p:txBody>
          <a:bodyPr wrap="square" rtlCol="0">
            <a:spAutoFit/>
          </a:bodyPr>
          <a:lstStyle/>
          <a:p>
            <a:r>
              <a:rPr lang="en-US" sz="4000" dirty="0"/>
              <a:t>MODELLING</a:t>
            </a:r>
            <a:endParaRPr lang="en-IN" sz="4000" dirty="0"/>
          </a:p>
        </p:txBody>
      </p:sp>
      <p:sp>
        <p:nvSpPr>
          <p:cNvPr id="4" name="TextBox 3">
            <a:extLst>
              <a:ext uri="{FF2B5EF4-FFF2-40B4-BE49-F238E27FC236}">
                <a16:creationId xmlns:a16="http://schemas.microsoft.com/office/drawing/2014/main" id="{49D2102C-5CC4-7D7D-33EB-393C3EB4904D}"/>
              </a:ext>
            </a:extLst>
          </p:cNvPr>
          <p:cNvSpPr txBox="1"/>
          <p:nvPr/>
        </p:nvSpPr>
        <p:spPr>
          <a:xfrm>
            <a:off x="482859" y="1590211"/>
            <a:ext cx="9678178" cy="2862322"/>
          </a:xfrm>
          <a:prstGeom prst="rect">
            <a:avLst/>
          </a:prstGeom>
          <a:noFill/>
        </p:spPr>
        <p:txBody>
          <a:bodyPr wrap="square">
            <a:spAutoFit/>
          </a:bodyPr>
          <a:lstStyle/>
          <a:p>
            <a:endParaRPr lang="en-US" b="1" dirty="0"/>
          </a:p>
          <a:p>
            <a:r>
              <a:rPr lang="en-US" b="1" dirty="0"/>
              <a:t>Objectives:</a:t>
            </a:r>
            <a:endParaRPr lang="en-US" dirty="0"/>
          </a:p>
          <a:p>
            <a:pPr>
              <a:buFont typeface="Arial" panose="020B0604020202020204" pitchFamily="34" charset="0"/>
              <a:buChar char="•"/>
            </a:pPr>
            <a:r>
              <a:rPr lang="en-US" dirty="0"/>
              <a:t>Track and evaluate employee performance.</a:t>
            </a:r>
          </a:p>
          <a:p>
            <a:pPr>
              <a:buFont typeface="Arial" panose="020B0604020202020204" pitchFamily="34" charset="0"/>
              <a:buChar char="•"/>
            </a:pPr>
            <a:r>
              <a:rPr lang="en-US" dirty="0"/>
              <a:t>Identify high and low performers.</a:t>
            </a:r>
          </a:p>
          <a:p>
            <a:pPr>
              <a:buFont typeface="Arial" panose="020B0604020202020204" pitchFamily="34" charset="0"/>
              <a:buChar char="•"/>
            </a:pPr>
            <a:r>
              <a:rPr lang="en-US" dirty="0"/>
              <a:t>Generate insights for performance reviews and strategic decisions.</a:t>
            </a:r>
          </a:p>
          <a:p>
            <a:endParaRPr lang="en-US" dirty="0"/>
          </a:p>
          <a:p>
            <a:r>
              <a:rPr lang="en-US" b="1" dirty="0"/>
              <a:t>Metrics:</a:t>
            </a:r>
            <a:endParaRPr lang="en-US" dirty="0"/>
          </a:p>
          <a:p>
            <a:pPr>
              <a:buFont typeface="Arial" panose="020B0604020202020204" pitchFamily="34" charset="0"/>
              <a:buChar char="•"/>
            </a:pPr>
            <a:r>
              <a:rPr lang="en-US" b="1" dirty="0"/>
              <a:t>Performance Indicators:</a:t>
            </a:r>
            <a:r>
              <a:rPr lang="en-US" dirty="0"/>
              <a:t> Sales figures, project completions, customer satisfaction scores.</a:t>
            </a:r>
          </a:p>
          <a:p>
            <a:pPr>
              <a:buFont typeface="Arial" panose="020B0604020202020204" pitchFamily="34" charset="0"/>
              <a:buChar char="•"/>
            </a:pPr>
            <a:r>
              <a:rPr lang="en-US" b="1" dirty="0"/>
              <a:t>Targets:</a:t>
            </a:r>
            <a:r>
              <a:rPr lang="en-US" dirty="0"/>
              <a:t> Goals or benchmarks set for each performance indicator.</a:t>
            </a:r>
          </a:p>
          <a:p>
            <a:pPr>
              <a:buFont typeface="Arial" panose="020B0604020202020204" pitchFamily="34" charset="0"/>
              <a:buChar char="•"/>
            </a:pPr>
            <a:r>
              <a:rPr lang="en-US" b="1" dirty="0"/>
              <a:t>Ratings:</a:t>
            </a:r>
            <a:r>
              <a:rPr lang="en-US" dirty="0"/>
              <a:t> Performance ratings based on predefined criteria.</a:t>
            </a:r>
          </a:p>
        </p:txBody>
      </p:sp>
      <p:sp>
        <p:nvSpPr>
          <p:cNvPr id="6" name="TextBox 5">
            <a:extLst>
              <a:ext uri="{FF2B5EF4-FFF2-40B4-BE49-F238E27FC236}">
                <a16:creationId xmlns:a16="http://schemas.microsoft.com/office/drawing/2014/main" id="{13A2ADDA-D0B4-E06F-7DA3-3799F6FB3AC0}"/>
              </a:ext>
            </a:extLst>
          </p:cNvPr>
          <p:cNvSpPr txBox="1"/>
          <p:nvPr/>
        </p:nvSpPr>
        <p:spPr>
          <a:xfrm>
            <a:off x="380222" y="4545669"/>
            <a:ext cx="9678177" cy="923330"/>
          </a:xfrm>
          <a:prstGeom prst="rect">
            <a:avLst/>
          </a:prstGeom>
          <a:noFill/>
        </p:spPr>
        <p:txBody>
          <a:bodyPr wrap="square">
            <a:spAutoFit/>
          </a:bodyPr>
          <a:lstStyle/>
          <a:p>
            <a:r>
              <a:rPr lang="en-US" b="1" dirty="0"/>
              <a:t> Collect Data</a:t>
            </a:r>
          </a:p>
          <a:p>
            <a:pPr marL="285750" indent="-285750">
              <a:buFont typeface="Arial" panose="020B0604020202020204" pitchFamily="34" charset="0"/>
              <a:buChar char="•"/>
            </a:pPr>
            <a:r>
              <a:rPr lang="en-US" dirty="0"/>
              <a:t>Gather the data required for your analysis. This could come from various sources such as HR systems, project management tools, or sales databases. Ensure data is clean and organized.</a:t>
            </a:r>
          </a:p>
        </p:txBody>
      </p:sp>
    </p:spTree>
    <p:extLst>
      <p:ext uri="{BB962C8B-B14F-4D97-AF65-F5344CB8AC3E}">
        <p14:creationId xmlns:p14="http://schemas.microsoft.com/office/powerpoint/2010/main" val="79925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A5F590-1D63-9C3C-198E-7C339929E492}"/>
              </a:ext>
            </a:extLst>
          </p:cNvPr>
          <p:cNvSpPr txBox="1"/>
          <p:nvPr/>
        </p:nvSpPr>
        <p:spPr>
          <a:xfrm>
            <a:off x="475861" y="429208"/>
            <a:ext cx="3676261" cy="707886"/>
          </a:xfrm>
          <a:prstGeom prst="rect">
            <a:avLst/>
          </a:prstGeom>
          <a:noFill/>
        </p:spPr>
        <p:txBody>
          <a:bodyPr wrap="square" rtlCol="0">
            <a:spAutoFit/>
          </a:bodyPr>
          <a:lstStyle/>
          <a:p>
            <a:r>
              <a:rPr lang="en-US" sz="4000" dirty="0"/>
              <a:t>RESULTS</a:t>
            </a:r>
            <a:endParaRPr lang="en-IN" sz="4000" dirty="0"/>
          </a:p>
        </p:txBody>
      </p:sp>
      <p:graphicFrame>
        <p:nvGraphicFramePr>
          <p:cNvPr id="3" name="Chart 2">
            <a:extLst>
              <a:ext uri="{FF2B5EF4-FFF2-40B4-BE49-F238E27FC236}">
                <a16:creationId xmlns:a16="http://schemas.microsoft.com/office/drawing/2014/main" id="{18C1B45E-9C5A-553E-D0EE-DBEFCEC47F0A}"/>
              </a:ext>
            </a:extLst>
          </p:cNvPr>
          <p:cNvGraphicFramePr>
            <a:graphicFrameLocks/>
          </p:cNvGraphicFramePr>
          <p:nvPr>
            <p:extLst>
              <p:ext uri="{D42A27DB-BD31-4B8C-83A1-F6EECF244321}">
                <p14:modId xmlns:p14="http://schemas.microsoft.com/office/powerpoint/2010/main" val="4286278548"/>
              </p:ext>
            </p:extLst>
          </p:nvPr>
        </p:nvGraphicFramePr>
        <p:xfrm>
          <a:off x="858416" y="1427583"/>
          <a:ext cx="9993086" cy="40774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436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0D2BC1-19AA-306C-C4A6-19211524606E}"/>
              </a:ext>
            </a:extLst>
          </p:cNvPr>
          <p:cNvSpPr txBox="1"/>
          <p:nvPr/>
        </p:nvSpPr>
        <p:spPr>
          <a:xfrm>
            <a:off x="307910" y="133729"/>
            <a:ext cx="4236098" cy="707886"/>
          </a:xfrm>
          <a:prstGeom prst="rect">
            <a:avLst/>
          </a:prstGeom>
          <a:noFill/>
        </p:spPr>
        <p:txBody>
          <a:bodyPr wrap="square" rtlCol="0">
            <a:spAutoFit/>
          </a:bodyPr>
          <a:lstStyle/>
          <a:p>
            <a:r>
              <a:rPr lang="en-US" sz="4000" dirty="0"/>
              <a:t>CONCLUSION</a:t>
            </a:r>
            <a:endParaRPr lang="en-IN" sz="4000" dirty="0"/>
          </a:p>
        </p:txBody>
      </p:sp>
      <p:sp>
        <p:nvSpPr>
          <p:cNvPr id="4" name="TextBox 3">
            <a:extLst>
              <a:ext uri="{FF2B5EF4-FFF2-40B4-BE49-F238E27FC236}">
                <a16:creationId xmlns:a16="http://schemas.microsoft.com/office/drawing/2014/main" id="{68A164D9-2373-7EDF-03A1-ADEA3C690380}"/>
              </a:ext>
            </a:extLst>
          </p:cNvPr>
          <p:cNvSpPr txBox="1"/>
          <p:nvPr/>
        </p:nvSpPr>
        <p:spPr>
          <a:xfrm>
            <a:off x="557508" y="965079"/>
            <a:ext cx="8786710" cy="4247317"/>
          </a:xfrm>
          <a:prstGeom prst="rect">
            <a:avLst/>
          </a:prstGeom>
          <a:noFill/>
        </p:spPr>
        <p:txBody>
          <a:bodyPr wrap="square">
            <a:spAutoFit/>
          </a:bodyPr>
          <a:lstStyle/>
          <a:p>
            <a:r>
              <a:rPr lang="en-US" dirty="0"/>
              <a:t>Analyzing employee performance with Excel provides a structured and insightful approach to understanding and enhancing workforce effectiveness. Here’s a summary of key conclusions drawn from using Excel for performance analysis:</a:t>
            </a:r>
          </a:p>
          <a:p>
            <a:endParaRPr lang="en-US" dirty="0"/>
          </a:p>
          <a:p>
            <a:r>
              <a:rPr lang="en-US" b="1" dirty="0"/>
              <a:t>1. Comprehensive Data Integration</a:t>
            </a:r>
          </a:p>
          <a:p>
            <a:r>
              <a:rPr lang="en-US" dirty="0"/>
              <a:t>Excel allows for the integration of various data sources, such as sales figures, productivity metrics, and attendance records, into a single, cohesive model. This consolidation facilitates a holistic view of employee performance, enabling more informed decision-making.</a:t>
            </a:r>
          </a:p>
          <a:p>
            <a:endParaRPr lang="en-US" dirty="0"/>
          </a:p>
          <a:p>
            <a:r>
              <a:rPr lang="en-US" b="1" dirty="0"/>
              <a:t>2. Clear Metric Definition</a:t>
            </a:r>
          </a:p>
          <a:p>
            <a:r>
              <a:rPr lang="en-US" dirty="0"/>
              <a:t>Defining clear and relevant performance metrics is crucial. Excel’s flexibility in handling diverse data types and calculations ensures that you can tailor your analysis to focus on the specific KPIs that matter most to your organization, such as productivity, quality, or sales performance.</a:t>
            </a:r>
          </a:p>
          <a:p>
            <a:endParaRPr lang="en-US" dirty="0"/>
          </a:p>
        </p:txBody>
      </p:sp>
      <p:sp>
        <p:nvSpPr>
          <p:cNvPr id="5" name="Rectangle 1">
            <a:extLst>
              <a:ext uri="{FF2B5EF4-FFF2-40B4-BE49-F238E27FC236}">
                <a16:creationId xmlns:a16="http://schemas.microsoft.com/office/drawing/2014/main" id="{CB2FCE18-8302-4557-E67E-E45D514CA8D0}"/>
              </a:ext>
            </a:extLst>
          </p:cNvPr>
          <p:cNvSpPr>
            <a:spLocks noChangeArrowheads="1"/>
          </p:cNvSpPr>
          <p:nvPr/>
        </p:nvSpPr>
        <p:spPr bwMode="auto">
          <a:xfrm>
            <a:off x="557508" y="4893000"/>
            <a:ext cx="925266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Excel is a powerful tool for employee performance analysis, offering a range of functionalities that facilitate data integration, visualization, and analysis. By effectively leveraging Excel’s capabilities, organizations can gain valuable insights into employee performance, make informed decisions, and drive continuous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158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5C3B50-A833-1B53-F1F3-5184DA7CA2B8}"/>
              </a:ext>
            </a:extLst>
          </p:cNvPr>
          <p:cNvSpPr txBox="1"/>
          <p:nvPr/>
        </p:nvSpPr>
        <p:spPr>
          <a:xfrm>
            <a:off x="930729" y="529125"/>
            <a:ext cx="7830716" cy="830997"/>
          </a:xfrm>
          <a:prstGeom prst="rect">
            <a:avLst/>
          </a:prstGeom>
          <a:noFill/>
        </p:spPr>
        <p:txBody>
          <a:bodyPr wrap="square">
            <a:spAutoFit/>
          </a:bodyPr>
          <a:lstStyle/>
          <a:p>
            <a:r>
              <a:rPr lang="en-IN" sz="4800" spc="5" dirty="0"/>
              <a:t>PROJECT</a:t>
            </a:r>
            <a:r>
              <a:rPr lang="en-IN" sz="4800" spc="-85" dirty="0"/>
              <a:t> </a:t>
            </a:r>
            <a:r>
              <a:rPr lang="en-IN" sz="4800" spc="25" dirty="0"/>
              <a:t>TITLE</a:t>
            </a:r>
            <a:endParaRPr lang="en-IN" sz="4800" dirty="0"/>
          </a:p>
        </p:txBody>
      </p:sp>
      <p:sp>
        <p:nvSpPr>
          <p:cNvPr id="5" name="TextBox 4">
            <a:extLst>
              <a:ext uri="{FF2B5EF4-FFF2-40B4-BE49-F238E27FC236}">
                <a16:creationId xmlns:a16="http://schemas.microsoft.com/office/drawing/2014/main" id="{EEC5AD6A-DFF2-9E6B-2335-DB3C57E2C9B0}"/>
              </a:ext>
            </a:extLst>
          </p:cNvPr>
          <p:cNvSpPr txBox="1"/>
          <p:nvPr/>
        </p:nvSpPr>
        <p:spPr>
          <a:xfrm>
            <a:off x="2918149" y="2293051"/>
            <a:ext cx="6097554" cy="1315045"/>
          </a:xfrm>
          <a:prstGeom prst="rect">
            <a:avLst/>
          </a:prstGeom>
          <a:noFill/>
        </p:spPr>
        <p:txBody>
          <a:bodyPr wrap="square">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62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610AF-4E3A-A5B9-4872-167B858F6336}"/>
              </a:ext>
            </a:extLst>
          </p:cNvPr>
          <p:cNvSpPr txBox="1"/>
          <p:nvPr/>
        </p:nvSpPr>
        <p:spPr>
          <a:xfrm>
            <a:off x="660141" y="641094"/>
            <a:ext cx="6097554" cy="830997"/>
          </a:xfrm>
          <a:prstGeom prst="rect">
            <a:avLst/>
          </a:prstGeom>
          <a:noFill/>
        </p:spPr>
        <p:txBody>
          <a:bodyPr wrap="square">
            <a:spAutoFit/>
          </a:bodyPr>
          <a:lstStyle/>
          <a:p>
            <a:r>
              <a:rPr lang="en-IN" sz="4800" spc="25" dirty="0"/>
              <a:t>A</a:t>
            </a:r>
            <a:r>
              <a:rPr lang="en-IN" sz="4800" spc="-5" dirty="0"/>
              <a:t>G</a:t>
            </a:r>
            <a:r>
              <a:rPr lang="en-IN" sz="4800" spc="-35" dirty="0"/>
              <a:t>E</a:t>
            </a:r>
            <a:r>
              <a:rPr lang="en-IN" sz="4800" spc="15" dirty="0"/>
              <a:t>N</a:t>
            </a:r>
            <a:r>
              <a:rPr lang="en-IN" sz="4800" dirty="0"/>
              <a:t>DA</a:t>
            </a:r>
          </a:p>
        </p:txBody>
      </p:sp>
      <p:sp>
        <p:nvSpPr>
          <p:cNvPr id="5" name="TextBox 4">
            <a:extLst>
              <a:ext uri="{FF2B5EF4-FFF2-40B4-BE49-F238E27FC236}">
                <a16:creationId xmlns:a16="http://schemas.microsoft.com/office/drawing/2014/main" id="{047505EF-DEC9-D7BB-C989-B5340E89900F}"/>
              </a:ext>
            </a:extLst>
          </p:cNvPr>
          <p:cNvSpPr txBox="1"/>
          <p:nvPr/>
        </p:nvSpPr>
        <p:spPr>
          <a:xfrm>
            <a:off x="3048778" y="2274838"/>
            <a:ext cx="6097554" cy="3539430"/>
          </a:xfrm>
          <a:prstGeom prst="rect">
            <a:avLst/>
          </a:prstGeom>
          <a:noFill/>
        </p:spPr>
        <p:txBody>
          <a:bodyPr wrap="square">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3560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7E2F02-1312-E9B2-5C1A-8B79C29F00D9}"/>
              </a:ext>
            </a:extLst>
          </p:cNvPr>
          <p:cNvSpPr txBox="1"/>
          <p:nvPr/>
        </p:nvSpPr>
        <p:spPr>
          <a:xfrm>
            <a:off x="585496" y="799714"/>
            <a:ext cx="6097554" cy="707886"/>
          </a:xfrm>
          <a:prstGeom prst="rect">
            <a:avLst/>
          </a:prstGeom>
          <a:noFill/>
        </p:spPr>
        <p:txBody>
          <a:bodyPr wrap="square">
            <a:spAutoFit/>
          </a:bodyPr>
          <a:lstStyle/>
          <a:p>
            <a:r>
              <a:rPr lang="en-IN" sz="4000" spc="-20" dirty="0"/>
              <a:t>P</a:t>
            </a:r>
            <a:r>
              <a:rPr lang="en-IN" sz="4000" spc="15" dirty="0"/>
              <a:t>ROB</a:t>
            </a:r>
            <a:r>
              <a:rPr lang="en-IN" sz="4000" spc="55" dirty="0"/>
              <a:t>L</a:t>
            </a:r>
            <a:r>
              <a:rPr lang="en-IN" sz="4000" spc="-20" dirty="0"/>
              <a:t>E</a:t>
            </a:r>
            <a:r>
              <a:rPr lang="en-IN" sz="4000" spc="20" dirty="0"/>
              <a:t>M</a:t>
            </a:r>
            <a:r>
              <a:rPr lang="en-IN" sz="4000" dirty="0"/>
              <a:t>	</a:t>
            </a:r>
            <a:r>
              <a:rPr lang="en-IN" sz="4000" spc="10" dirty="0"/>
              <a:t>S</a:t>
            </a:r>
            <a:r>
              <a:rPr lang="en-IN" sz="4000" spc="-370" dirty="0"/>
              <a:t>T</a:t>
            </a:r>
            <a:r>
              <a:rPr lang="en-IN" sz="4000" spc="-375" dirty="0"/>
              <a:t>A</a:t>
            </a:r>
            <a:r>
              <a:rPr lang="en-IN" sz="4000" spc="15" dirty="0"/>
              <a:t>T</a:t>
            </a:r>
            <a:r>
              <a:rPr lang="en-IN" sz="4000" spc="-10" dirty="0"/>
              <a:t>E</a:t>
            </a:r>
            <a:r>
              <a:rPr lang="en-IN" sz="4000" spc="-20" dirty="0"/>
              <a:t>ME</a:t>
            </a:r>
            <a:r>
              <a:rPr lang="en-IN" sz="4000" spc="10" dirty="0"/>
              <a:t>NT</a:t>
            </a:r>
            <a:endParaRPr lang="en-IN" sz="4000" dirty="0"/>
          </a:p>
        </p:txBody>
      </p:sp>
      <p:sp>
        <p:nvSpPr>
          <p:cNvPr id="11" name="Rectangle 2">
            <a:extLst>
              <a:ext uri="{FF2B5EF4-FFF2-40B4-BE49-F238E27FC236}">
                <a16:creationId xmlns:a16="http://schemas.microsoft.com/office/drawing/2014/main" id="{F50B5F33-7094-271B-8CBA-77895246D961}"/>
              </a:ext>
            </a:extLst>
          </p:cNvPr>
          <p:cNvSpPr>
            <a:spLocks noChangeArrowheads="1"/>
          </p:cNvSpPr>
          <p:nvPr/>
        </p:nvSpPr>
        <p:spPr bwMode="auto">
          <a:xfrm rot="10800000" flipV="1">
            <a:off x="335708" y="1726154"/>
            <a:ext cx="1137401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Centralize Performance Data</a:t>
            </a:r>
            <a:r>
              <a:rPr kumimoji="0" lang="en-US" altLang="en-US" sz="1800" b="0" i="0" u="none" strike="noStrike" cap="none" normalizeH="0" baseline="0" dirty="0">
                <a:ln>
                  <a:noFill/>
                </a:ln>
                <a:solidFill>
                  <a:schemeClr val="tx1"/>
                </a:solidFill>
                <a:effectLst/>
                <a:latin typeface="Arial" panose="020B0604020202020204" pitchFamily="34" charset="0"/>
              </a:rPr>
              <a:t>: Aggregate performance metrics into a single, cohesive spreadsheet to ensure consistency and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Evaluate Performance Against Targets</a:t>
            </a:r>
            <a:r>
              <a:rPr kumimoji="0" lang="en-US" altLang="en-US" sz="1800" b="0" i="0" u="none" strike="noStrike" cap="none" normalizeH="0" baseline="0" dirty="0">
                <a:ln>
                  <a:noFill/>
                </a:ln>
                <a:solidFill>
                  <a:schemeClr val="tx1"/>
                </a:solidFill>
                <a:effectLst/>
                <a:latin typeface="Arial" panose="020B0604020202020204" pitchFamily="34" charset="0"/>
              </a:rPr>
              <a:t>: Track employee performance relative to predefined targets and goals to assess effectiveness and identify gaps.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Identify Key Trends and Patterns</a:t>
            </a:r>
            <a:r>
              <a:rPr kumimoji="0" lang="en-US" altLang="en-US" sz="1800" b="0" i="0" u="none" strike="noStrike" cap="none" normalizeH="0" baseline="0" dirty="0">
                <a:ln>
                  <a:noFill/>
                </a:ln>
                <a:solidFill>
                  <a:schemeClr val="tx1"/>
                </a:solidFill>
                <a:effectLst/>
                <a:latin typeface="Arial" panose="020B0604020202020204" pitchFamily="34" charset="0"/>
              </a:rPr>
              <a:t>: Use analytical tools to uncover performance trends and patterns over time, distinguishing between high and low performers. </a:t>
            </a:r>
          </a:p>
        </p:txBody>
      </p:sp>
      <p:sp>
        <p:nvSpPr>
          <p:cNvPr id="12" name="Rectangle 3">
            <a:extLst>
              <a:ext uri="{FF2B5EF4-FFF2-40B4-BE49-F238E27FC236}">
                <a16:creationId xmlns:a16="http://schemas.microsoft.com/office/drawing/2014/main" id="{34C65B32-9012-E348-0124-5601611A3DDA}"/>
              </a:ext>
            </a:extLst>
          </p:cNvPr>
          <p:cNvSpPr>
            <a:spLocks noChangeArrowheads="1"/>
          </p:cNvSpPr>
          <p:nvPr/>
        </p:nvSpPr>
        <p:spPr bwMode="auto">
          <a:xfrm>
            <a:off x="296053" y="3480481"/>
            <a:ext cx="1055292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Visual Reporting</a:t>
            </a:r>
            <a:r>
              <a:rPr kumimoji="0" lang="en-US" altLang="en-US" sz="1800" b="0" i="0" u="none" strike="noStrike" cap="none" normalizeH="0" baseline="0" dirty="0">
                <a:ln>
                  <a:noFill/>
                </a:ln>
                <a:solidFill>
                  <a:schemeClr val="tx1"/>
                </a:solidFill>
                <a:effectLst/>
                <a:latin typeface="Arial" panose="020B0604020202020204" pitchFamily="34" charset="0"/>
              </a:rPr>
              <a:t>: Develop interactive dashboards and visual reports to present performance data in an easily understandable format for better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Strategic Decisions</a:t>
            </a:r>
            <a:r>
              <a:rPr kumimoji="0" lang="en-US" altLang="en-US" sz="1800" b="0" i="0" u="none" strike="noStrike" cap="none" normalizeH="0" baseline="0" dirty="0">
                <a:ln>
                  <a:noFill/>
                </a:ln>
                <a:solidFill>
                  <a:schemeClr val="tx1"/>
                </a:solidFill>
                <a:effectLst/>
                <a:latin typeface="Arial" panose="020B0604020202020204" pitchFamily="34" charset="0"/>
              </a:rPr>
              <a:t>: Provide actionable insights that can inform decisions on promotions, training needs, and resource allocation. </a:t>
            </a:r>
          </a:p>
        </p:txBody>
      </p:sp>
    </p:spTree>
    <p:extLst>
      <p:ext uri="{BB962C8B-B14F-4D97-AF65-F5344CB8AC3E}">
        <p14:creationId xmlns:p14="http://schemas.microsoft.com/office/powerpoint/2010/main" val="4154033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B89268-FCD2-2298-7DF1-15A34CB4BC36}"/>
              </a:ext>
            </a:extLst>
          </p:cNvPr>
          <p:cNvSpPr txBox="1"/>
          <p:nvPr/>
        </p:nvSpPr>
        <p:spPr>
          <a:xfrm>
            <a:off x="727787" y="410548"/>
            <a:ext cx="4861249" cy="707886"/>
          </a:xfrm>
          <a:prstGeom prst="rect">
            <a:avLst/>
          </a:prstGeom>
          <a:noFill/>
        </p:spPr>
        <p:txBody>
          <a:bodyPr wrap="square" rtlCol="0">
            <a:spAutoFit/>
          </a:bodyPr>
          <a:lstStyle/>
          <a:p>
            <a:r>
              <a:rPr lang="en-US" sz="4000" dirty="0"/>
              <a:t>PROJECT OVERVIEW</a:t>
            </a:r>
            <a:endParaRPr lang="en-IN" sz="4000" dirty="0"/>
          </a:p>
        </p:txBody>
      </p:sp>
      <p:sp>
        <p:nvSpPr>
          <p:cNvPr id="10" name="Rectangle 2">
            <a:extLst>
              <a:ext uri="{FF2B5EF4-FFF2-40B4-BE49-F238E27FC236}">
                <a16:creationId xmlns:a16="http://schemas.microsoft.com/office/drawing/2014/main" id="{CC117611-54B9-F729-4A4E-152A373AB978}"/>
              </a:ext>
            </a:extLst>
          </p:cNvPr>
          <p:cNvSpPr>
            <a:spLocks noChangeArrowheads="1"/>
          </p:cNvSpPr>
          <p:nvPr/>
        </p:nvSpPr>
        <p:spPr bwMode="auto">
          <a:xfrm rot="10800000" flipV="1">
            <a:off x="391386" y="1394654"/>
            <a:ext cx="1170108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and Preparation: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Template Creation</a:t>
            </a:r>
            <a:r>
              <a:rPr kumimoji="0" lang="en-US" altLang="en-US" sz="1800" b="0" i="0" u="none" strike="noStrike" cap="none" normalizeH="0" baseline="0" dirty="0">
                <a:ln>
                  <a:noFill/>
                </a:ln>
                <a:solidFill>
                  <a:schemeClr val="tx1"/>
                </a:solidFill>
                <a:effectLst/>
                <a:latin typeface="Arial" panose="020B0604020202020204" pitchFamily="34" charset="0"/>
              </a:rPr>
              <a:t>: Develop standardized Excel templates for inputting performance data, including fields for employee names, departments, job titles, targets, actual performance, and comments.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Entry</a:t>
            </a:r>
            <a:r>
              <a:rPr kumimoji="0" lang="en-US" altLang="en-US" sz="1800" b="0" i="0" u="none" strike="noStrike" cap="none" normalizeH="0" baseline="0" dirty="0">
                <a:ln>
                  <a:noFill/>
                </a:ln>
                <a:solidFill>
                  <a:schemeClr val="tx1"/>
                </a:solidFill>
                <a:effectLst/>
                <a:latin typeface="Arial" panose="020B0604020202020204" pitchFamily="34" charset="0"/>
              </a:rPr>
              <a:t>: Populate templates with historical and current performance data from various sources.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Metrics and Formulas: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Define Metrics</a:t>
            </a:r>
            <a:r>
              <a:rPr kumimoji="0" lang="en-US" altLang="en-US" sz="1800" b="0" i="0" u="none" strike="noStrike" cap="none" normalizeH="0" baseline="0" dirty="0">
                <a:ln>
                  <a:noFill/>
                </a:ln>
                <a:solidFill>
                  <a:schemeClr val="tx1"/>
                </a:solidFill>
                <a:effectLst/>
                <a:latin typeface="Arial" panose="020B0604020202020204" pitchFamily="34" charset="0"/>
              </a:rPr>
              <a:t>: Identify and define key performance metrics relevant to your organization (e.g., sales targets, project deadlines, customer satisfaction scores).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Formulas</a:t>
            </a:r>
            <a:r>
              <a:rPr kumimoji="0" lang="en-US" altLang="en-US" sz="1800" b="0" i="0" u="none" strike="noStrike" cap="none" normalizeH="0" baseline="0" dirty="0">
                <a:ln>
                  <a:noFill/>
                </a:ln>
                <a:solidFill>
                  <a:schemeClr val="tx1"/>
                </a:solidFill>
                <a:effectLst/>
                <a:latin typeface="Arial" panose="020B0604020202020204" pitchFamily="34" charset="0"/>
              </a:rPr>
              <a:t>: Implement Excel formulas to calculate performance ratios, achievement percentages, and overall performance ratings.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Tables</a:t>
            </a:r>
            <a:r>
              <a:rPr kumimoji="0" lang="en-US" altLang="en-US" sz="1800" b="0" i="0" u="none" strike="noStrike" cap="none" normalizeH="0" baseline="0" dirty="0">
                <a:ln>
                  <a:noFill/>
                </a:ln>
                <a:solidFill>
                  <a:schemeClr val="tx1"/>
                </a:solidFill>
                <a:effectLst/>
                <a:latin typeface="Arial" panose="020B0604020202020204" pitchFamily="34" charset="0"/>
              </a:rPr>
              <a:t>: Create pivot tables to summarize performance data by department, job title, and time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Trend Analysis</a:t>
            </a:r>
            <a:r>
              <a:rPr kumimoji="0" lang="en-US" altLang="en-US" sz="1800" b="0" i="0" u="none" strike="noStrike" cap="none" normalizeH="0" baseline="0" dirty="0">
                <a:ln>
                  <a:noFill/>
                </a:ln>
                <a:solidFill>
                  <a:schemeClr val="tx1"/>
                </a:solidFill>
                <a:effectLst/>
                <a:latin typeface="Arial" panose="020B0604020202020204" pitchFamily="34" charset="0"/>
              </a:rPr>
              <a:t>: Use Excel functions to analyze performance trends over time and identify areas for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369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870A4C-B85D-DB54-0A4F-11EB84A26DF4}"/>
              </a:ext>
            </a:extLst>
          </p:cNvPr>
          <p:cNvSpPr txBox="1"/>
          <p:nvPr/>
        </p:nvSpPr>
        <p:spPr>
          <a:xfrm>
            <a:off x="492191" y="473142"/>
            <a:ext cx="6097554" cy="707886"/>
          </a:xfrm>
          <a:prstGeom prst="rect">
            <a:avLst/>
          </a:prstGeom>
          <a:noFill/>
        </p:spPr>
        <p:txBody>
          <a:bodyPr wrap="square">
            <a:spAutoFit/>
          </a:bodyPr>
          <a:lstStyle/>
          <a:p>
            <a:r>
              <a:rPr lang="en-US" sz="4000" spc="25" dirty="0"/>
              <a:t>W</a:t>
            </a:r>
            <a:r>
              <a:rPr lang="en-US" sz="4000" spc="-20" dirty="0"/>
              <a:t>H</a:t>
            </a:r>
            <a:r>
              <a:rPr lang="en-US" sz="4000" spc="20" dirty="0"/>
              <a:t>O</a:t>
            </a:r>
            <a:r>
              <a:rPr lang="en-US" sz="4000" spc="-235" dirty="0"/>
              <a:t> </a:t>
            </a:r>
            <a:r>
              <a:rPr lang="en-US" sz="4000" spc="-10" dirty="0"/>
              <a:t>AR</a:t>
            </a:r>
            <a:r>
              <a:rPr lang="en-US" sz="4000" spc="15" dirty="0"/>
              <a:t>E</a:t>
            </a:r>
            <a:r>
              <a:rPr lang="en-US" sz="4000" spc="-35" dirty="0"/>
              <a:t> </a:t>
            </a:r>
            <a:r>
              <a:rPr lang="en-US" sz="4000" spc="-10" dirty="0"/>
              <a:t>T</a:t>
            </a:r>
            <a:r>
              <a:rPr lang="en-US" sz="4000" spc="-15" dirty="0"/>
              <a:t>H</a:t>
            </a:r>
            <a:r>
              <a:rPr lang="en-US" sz="4000" spc="15" dirty="0"/>
              <a:t>E</a:t>
            </a:r>
            <a:r>
              <a:rPr lang="en-US" sz="4000" spc="-35" dirty="0"/>
              <a:t> </a:t>
            </a:r>
            <a:r>
              <a:rPr lang="en-US" sz="4000" spc="-20" dirty="0"/>
              <a:t>E</a:t>
            </a:r>
            <a:r>
              <a:rPr lang="en-US" sz="4000" spc="30" dirty="0"/>
              <a:t>N</a:t>
            </a:r>
            <a:r>
              <a:rPr lang="en-US" sz="4000" spc="15" dirty="0"/>
              <a:t>D</a:t>
            </a:r>
            <a:r>
              <a:rPr lang="en-US" sz="4000" spc="-45" dirty="0"/>
              <a:t> </a:t>
            </a:r>
            <a:r>
              <a:rPr lang="en-US" sz="4000" dirty="0"/>
              <a:t>U</a:t>
            </a:r>
            <a:r>
              <a:rPr lang="en-US" sz="4000" spc="10" dirty="0"/>
              <a:t>S</a:t>
            </a:r>
            <a:r>
              <a:rPr lang="en-US" sz="4000" spc="-25" dirty="0"/>
              <a:t>E</a:t>
            </a:r>
            <a:r>
              <a:rPr lang="en-US" sz="4000" spc="-10" dirty="0"/>
              <a:t>R</a:t>
            </a:r>
            <a:r>
              <a:rPr lang="en-US" sz="4000" spc="5" dirty="0"/>
              <a:t>S?</a:t>
            </a:r>
            <a:endParaRPr lang="en-IN" sz="4000" dirty="0"/>
          </a:p>
        </p:txBody>
      </p:sp>
      <p:sp>
        <p:nvSpPr>
          <p:cNvPr id="4" name="Rectangle 1">
            <a:extLst>
              <a:ext uri="{FF2B5EF4-FFF2-40B4-BE49-F238E27FC236}">
                <a16:creationId xmlns:a16="http://schemas.microsoft.com/office/drawing/2014/main" id="{10CA7731-5505-78DD-CE55-DD71BD268DAA}"/>
              </a:ext>
            </a:extLst>
          </p:cNvPr>
          <p:cNvSpPr>
            <a:spLocks noChangeArrowheads="1"/>
          </p:cNvSpPr>
          <p:nvPr/>
        </p:nvSpPr>
        <p:spPr bwMode="auto">
          <a:xfrm>
            <a:off x="363505" y="1285702"/>
            <a:ext cx="1146499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Department: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Role</a:t>
            </a:r>
            <a:r>
              <a:rPr kumimoji="0" lang="en-US" altLang="en-US" sz="1800" b="0" i="0" u="none" strike="noStrike" cap="none" normalizeH="0" baseline="0" dirty="0">
                <a:ln>
                  <a:noFill/>
                </a:ln>
                <a:solidFill>
                  <a:schemeClr val="tx1"/>
                </a:solidFill>
                <a:effectLst/>
                <a:latin typeface="Arial" panose="020B0604020202020204" pitchFamily="34" charset="0"/>
              </a:rPr>
              <a:t>: HR is typically responsible for overall employee management, including performance evaluations, promotions, and terminations.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a:t>
            </a:r>
            <a:r>
              <a:rPr kumimoji="0" lang="en-US" altLang="en-US" sz="1800" b="0" i="0" u="none" strike="noStrike" cap="none" normalizeH="0" baseline="0" dirty="0">
                <a:ln>
                  <a:noFill/>
                </a:ln>
                <a:solidFill>
                  <a:schemeClr val="tx1"/>
                </a:solidFill>
                <a:effectLst/>
                <a:latin typeface="Arial" panose="020B0604020202020204" pitchFamily="34" charset="0"/>
              </a:rPr>
              <a:t>: HR will use the performance analysis to track and evaluate employee performance across departments, make data-driven decisions on talent management, and develop training or development programs.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Role</a:t>
            </a:r>
            <a:r>
              <a:rPr kumimoji="0" lang="en-US" altLang="en-US" sz="1800" b="0" i="0" u="none" strike="noStrike" cap="none" normalizeH="0" baseline="0" dirty="0">
                <a:ln>
                  <a:noFill/>
                </a:ln>
                <a:solidFill>
                  <a:schemeClr val="tx1"/>
                </a:solidFill>
                <a:effectLst/>
                <a:latin typeface="Arial" panose="020B0604020202020204" pitchFamily="34" charset="0"/>
              </a:rPr>
              <a:t>: Managers oversee day-to-day operations and performance within their respective departments.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a:t>
            </a:r>
            <a:r>
              <a:rPr kumimoji="0" lang="en-US" altLang="en-US" sz="1800" b="0" i="0" u="none" strike="noStrike" cap="none" normalizeH="0" baseline="0" dirty="0">
                <a:ln>
                  <a:noFill/>
                </a:ln>
                <a:solidFill>
                  <a:schemeClr val="tx1"/>
                </a:solidFill>
                <a:effectLst/>
                <a:latin typeface="Arial" panose="020B0604020202020204" pitchFamily="34" charset="0"/>
              </a:rPr>
              <a:t>: They will use the analysis to monitor the performance of their team members, identify high and low performers, and make decisions regarding project assignments, rewards, and corrective 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3861789-CFB9-E716-AA89-5B10CA18F23F}"/>
              </a:ext>
            </a:extLst>
          </p:cNvPr>
          <p:cNvSpPr txBox="1"/>
          <p:nvPr/>
        </p:nvSpPr>
        <p:spPr>
          <a:xfrm>
            <a:off x="363505" y="3971550"/>
            <a:ext cx="11719638" cy="1477328"/>
          </a:xfrm>
          <a:prstGeom prst="rect">
            <a:avLst/>
          </a:prstGeom>
          <a:noFill/>
        </p:spPr>
        <p:txBody>
          <a:bodyPr wrap="square">
            <a:spAutoFit/>
          </a:bodyPr>
          <a:lstStyle/>
          <a:p>
            <a:endParaRPr lang="en-US" b="1" dirty="0"/>
          </a:p>
          <a:p>
            <a:r>
              <a:rPr lang="en-US" b="1" dirty="0"/>
              <a:t>Team Leaders:</a:t>
            </a:r>
            <a:endParaRPr lang="en-US" dirty="0"/>
          </a:p>
          <a:p>
            <a:pPr>
              <a:buFont typeface="Arial" panose="020B0604020202020204" pitchFamily="34" charset="0"/>
              <a:buChar char="•"/>
            </a:pPr>
            <a:r>
              <a:rPr lang="en-US" b="1" dirty="0"/>
              <a:t>Role</a:t>
            </a:r>
            <a:r>
              <a:rPr lang="en-US" dirty="0"/>
              <a:t>: Team leaders are responsible for leading small teams and ensuring team performance aligns with departmental goals.</a:t>
            </a:r>
          </a:p>
          <a:p>
            <a:pPr>
              <a:buFont typeface="Arial" panose="020B0604020202020204" pitchFamily="34" charset="0"/>
              <a:buChar char="•"/>
            </a:pPr>
            <a:r>
              <a:rPr lang="en-US" b="1" dirty="0"/>
              <a:t>Use</a:t>
            </a:r>
            <a:r>
              <a:rPr lang="en-US" dirty="0"/>
              <a:t>: They will use performance data to provide feedback to their team members, recognize outstanding performance, and address performance issues.</a:t>
            </a:r>
          </a:p>
        </p:txBody>
      </p:sp>
    </p:spTree>
    <p:extLst>
      <p:ext uri="{BB962C8B-B14F-4D97-AF65-F5344CB8AC3E}">
        <p14:creationId xmlns:p14="http://schemas.microsoft.com/office/powerpoint/2010/main" val="320237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D6352E-F4AD-D692-DEBB-317CADCFF11B}"/>
              </a:ext>
            </a:extLst>
          </p:cNvPr>
          <p:cNvSpPr txBox="1"/>
          <p:nvPr/>
        </p:nvSpPr>
        <p:spPr>
          <a:xfrm>
            <a:off x="930729" y="389166"/>
            <a:ext cx="6431124" cy="461665"/>
          </a:xfrm>
          <a:prstGeom prst="rect">
            <a:avLst/>
          </a:prstGeom>
          <a:noFill/>
        </p:spPr>
        <p:txBody>
          <a:bodyPr wrap="square">
            <a:spAutoFit/>
          </a:bodyPr>
          <a:lstStyle/>
          <a:p>
            <a:r>
              <a:rPr lang="en-US" sz="2400" b="1" spc="10" dirty="0"/>
              <a:t>O</a:t>
            </a:r>
            <a:r>
              <a:rPr lang="en-US" sz="2400" b="1" spc="25" dirty="0"/>
              <a:t>U</a:t>
            </a:r>
            <a:r>
              <a:rPr lang="en-US" sz="2400" b="1" dirty="0"/>
              <a:t>R</a:t>
            </a:r>
            <a:r>
              <a:rPr lang="en-US" sz="2400" b="1" spc="5" dirty="0"/>
              <a:t> </a:t>
            </a:r>
            <a:r>
              <a:rPr lang="en-US" sz="2400" b="1" spc="25" dirty="0"/>
              <a:t>S</a:t>
            </a:r>
            <a:r>
              <a:rPr lang="en-US" sz="2400" b="1" spc="10" dirty="0"/>
              <a:t>O</a:t>
            </a:r>
            <a:r>
              <a:rPr lang="en-US" sz="2400" b="1" spc="25" dirty="0"/>
              <a:t>LU</a:t>
            </a:r>
            <a:r>
              <a:rPr lang="en-US" sz="2400" b="1" spc="-35" dirty="0"/>
              <a:t>T</a:t>
            </a:r>
            <a:r>
              <a:rPr lang="en-US" sz="2400" b="1" spc="-30" dirty="0"/>
              <a:t>I</a:t>
            </a:r>
            <a:r>
              <a:rPr lang="en-US" sz="2400" b="1" spc="10" dirty="0"/>
              <a:t>O</a:t>
            </a:r>
            <a:r>
              <a:rPr lang="en-US" sz="2400" b="1" dirty="0"/>
              <a:t>N</a:t>
            </a:r>
            <a:r>
              <a:rPr lang="en-US" sz="2400" b="1" spc="-345" dirty="0"/>
              <a:t> </a:t>
            </a:r>
            <a:r>
              <a:rPr lang="en-US" sz="2400" b="1" spc="-35" dirty="0"/>
              <a:t>A</a:t>
            </a:r>
            <a:r>
              <a:rPr lang="en-US" sz="2400" b="1" spc="-5" dirty="0"/>
              <a:t>N</a:t>
            </a:r>
            <a:r>
              <a:rPr lang="en-US" sz="2400" b="1" dirty="0"/>
              <a:t>D</a:t>
            </a:r>
            <a:r>
              <a:rPr lang="en-US" sz="2400" b="1" spc="35" dirty="0"/>
              <a:t> </a:t>
            </a:r>
            <a:r>
              <a:rPr lang="en-US" sz="2400" b="1" spc="-30" dirty="0"/>
              <a:t>I</a:t>
            </a:r>
            <a:r>
              <a:rPr lang="en-US" sz="2400" b="1" spc="-35" dirty="0"/>
              <a:t>T</a:t>
            </a:r>
            <a:r>
              <a:rPr lang="en-US" sz="2400" b="1" dirty="0"/>
              <a:t>S</a:t>
            </a:r>
            <a:r>
              <a:rPr lang="en-US" sz="2400" b="1" spc="60" dirty="0"/>
              <a:t> </a:t>
            </a:r>
            <a:r>
              <a:rPr lang="en-US" sz="2400" b="1" spc="-295" dirty="0"/>
              <a:t>V</a:t>
            </a:r>
            <a:r>
              <a:rPr lang="en-US" sz="2400" b="1" spc="-35" dirty="0"/>
              <a:t>A</a:t>
            </a:r>
            <a:r>
              <a:rPr lang="en-US" sz="2400" b="1" spc="25" dirty="0"/>
              <a:t>LU</a:t>
            </a:r>
            <a:r>
              <a:rPr lang="en-US" sz="2400" b="1" dirty="0"/>
              <a:t>E</a:t>
            </a:r>
            <a:r>
              <a:rPr lang="en-US" sz="2400" b="1" spc="-65" dirty="0"/>
              <a:t> </a:t>
            </a:r>
            <a:r>
              <a:rPr lang="en-US" sz="2400" b="1" spc="-15" dirty="0"/>
              <a:t>P</a:t>
            </a:r>
            <a:r>
              <a:rPr lang="en-US" sz="2400" b="1" spc="-30" dirty="0"/>
              <a:t>R</a:t>
            </a:r>
            <a:r>
              <a:rPr lang="en-US" sz="2400" b="1" spc="10" dirty="0"/>
              <a:t>O</a:t>
            </a:r>
            <a:r>
              <a:rPr lang="en-US" sz="2400" b="1" spc="-15" dirty="0"/>
              <a:t>P</a:t>
            </a:r>
            <a:r>
              <a:rPr lang="en-US" sz="2400" b="1" spc="10" dirty="0"/>
              <a:t>O</a:t>
            </a:r>
            <a:r>
              <a:rPr lang="en-US" sz="2400" b="1" spc="25" dirty="0"/>
              <a:t>S</a:t>
            </a:r>
            <a:r>
              <a:rPr lang="en-US" sz="2400" b="1" spc="-30" dirty="0"/>
              <a:t>I</a:t>
            </a:r>
            <a:r>
              <a:rPr lang="en-US" sz="2400" b="1" spc="-35" dirty="0"/>
              <a:t>T</a:t>
            </a:r>
            <a:r>
              <a:rPr lang="en-US" sz="2400" b="1" spc="-30" dirty="0"/>
              <a:t>I</a:t>
            </a:r>
            <a:r>
              <a:rPr lang="en-US" sz="2400" b="1" spc="10" dirty="0"/>
              <a:t>O</a:t>
            </a:r>
            <a:r>
              <a:rPr lang="en-US" sz="2400" b="1" dirty="0"/>
              <a:t>N</a:t>
            </a:r>
            <a:endParaRPr lang="en-IN" sz="2400" b="1" dirty="0"/>
          </a:p>
        </p:txBody>
      </p:sp>
      <p:sp>
        <p:nvSpPr>
          <p:cNvPr id="6" name="Rectangle 1">
            <a:extLst>
              <a:ext uri="{FF2B5EF4-FFF2-40B4-BE49-F238E27FC236}">
                <a16:creationId xmlns:a16="http://schemas.microsoft.com/office/drawing/2014/main" id="{E5F52DD6-B62C-2A5F-2468-1875AF9CAD2D}"/>
              </a:ext>
            </a:extLst>
          </p:cNvPr>
          <p:cNvSpPr>
            <a:spLocks noChangeArrowheads="1"/>
          </p:cNvSpPr>
          <p:nvPr/>
        </p:nvSpPr>
        <p:spPr bwMode="auto">
          <a:xfrm>
            <a:off x="269518" y="980914"/>
            <a:ext cx="1165296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and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Standardized Templates:</a:t>
            </a:r>
            <a:r>
              <a:rPr kumimoji="0" lang="en-US" altLang="en-US" sz="1800" b="0" i="0" u="none" strike="noStrike" cap="none" normalizeH="0" baseline="0" dirty="0">
                <a:ln>
                  <a:noFill/>
                </a:ln>
                <a:solidFill>
                  <a:schemeClr val="tx1"/>
                </a:solidFill>
                <a:effectLst/>
                <a:latin typeface="Arial" panose="020B0604020202020204" pitchFamily="34" charset="0"/>
              </a:rPr>
              <a:t> Develop easy-to-use templates for consistent data entry, ensuring all relevant performance metrics are captured accurately.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Centralized Database:</a:t>
            </a:r>
            <a:r>
              <a:rPr kumimoji="0" lang="en-US" altLang="en-US" sz="1800" b="0" i="0" u="none" strike="noStrike" cap="none" normalizeH="0" baseline="0" dirty="0">
                <a:ln>
                  <a:noFill/>
                </a:ln>
                <a:solidFill>
                  <a:schemeClr val="tx1"/>
                </a:solidFill>
                <a:effectLst/>
                <a:latin typeface="Arial" panose="020B0604020202020204" pitchFamily="34" charset="0"/>
              </a:rPr>
              <a:t> Aggregate performance data from various sources into a single Excel workbook to maintain consistency and ease of access.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Metrics and Calculation: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Defined Metrics:</a:t>
            </a:r>
            <a:r>
              <a:rPr kumimoji="0" lang="en-US" altLang="en-US" sz="1800" b="0" i="0" u="none" strike="noStrike" cap="none" normalizeH="0" baseline="0" dirty="0">
                <a:ln>
                  <a:noFill/>
                </a:ln>
                <a:solidFill>
                  <a:schemeClr val="tx1"/>
                </a:solidFill>
                <a:effectLst/>
                <a:latin typeface="Arial" panose="020B0604020202020204" pitchFamily="34" charset="0"/>
              </a:rPr>
              <a:t> Clearly define key performance indicators (KPIs) such as sales targets, project completion rates, and customer satisfaction scores.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Formulas and Calculations:</a:t>
            </a:r>
            <a:r>
              <a:rPr kumimoji="0" lang="en-US" altLang="en-US" sz="1800" b="0" i="0" u="none" strike="noStrike" cap="none" normalizeH="0" baseline="0" dirty="0">
                <a:ln>
                  <a:noFill/>
                </a:ln>
                <a:solidFill>
                  <a:schemeClr val="tx1"/>
                </a:solidFill>
                <a:effectLst/>
                <a:latin typeface="Arial" panose="020B0604020202020204" pitchFamily="34" charset="0"/>
              </a:rPr>
              <a:t> Implement Excel formulas to automatically calculate achievement percentages, performance ratings, and overall performance scores, ensuring accuracy and efficiency.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Tables:</a:t>
            </a:r>
            <a:r>
              <a:rPr kumimoji="0" lang="en-US" altLang="en-US" sz="1800" b="0" i="0" u="none" strike="noStrike" cap="none" normalizeH="0" baseline="0" dirty="0">
                <a:ln>
                  <a:noFill/>
                </a:ln>
                <a:solidFill>
                  <a:schemeClr val="tx1"/>
                </a:solidFill>
                <a:effectLst/>
                <a:latin typeface="Arial" panose="020B0604020202020204" pitchFamily="34" charset="0"/>
              </a:rPr>
              <a:t> Create pivot tables to summarize and analyze performance data by employee, department, and time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Trend Analysis:</a:t>
            </a:r>
            <a:r>
              <a:rPr kumimoji="0" lang="en-US" altLang="en-US" sz="1800" b="0" i="0" u="none" strike="noStrike" cap="none" normalizeH="0" baseline="0" dirty="0">
                <a:ln>
                  <a:noFill/>
                </a:ln>
                <a:solidFill>
                  <a:schemeClr val="tx1"/>
                </a:solidFill>
                <a:effectLst/>
                <a:latin typeface="Arial" panose="020B0604020202020204" pitchFamily="34" charset="0"/>
              </a:rPr>
              <a:t> Use Excel functions to identify trends and patterns in performance over time, providing insights into employee and departmental performance dynamics.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869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AF4DC-5F21-37E1-A205-92E4591C826A}"/>
              </a:ext>
            </a:extLst>
          </p:cNvPr>
          <p:cNvSpPr txBox="1"/>
          <p:nvPr/>
        </p:nvSpPr>
        <p:spPr>
          <a:xfrm>
            <a:off x="706795" y="454481"/>
            <a:ext cx="6097554" cy="707886"/>
          </a:xfrm>
          <a:prstGeom prst="rect">
            <a:avLst/>
          </a:prstGeom>
          <a:noFill/>
        </p:spPr>
        <p:txBody>
          <a:bodyPr wrap="square">
            <a:spAutoFit/>
          </a:bodyPr>
          <a:lstStyle/>
          <a:p>
            <a:r>
              <a:rPr lang="en-IN" sz="4000" dirty="0"/>
              <a:t>Dataset Description</a:t>
            </a:r>
          </a:p>
        </p:txBody>
      </p:sp>
      <p:sp>
        <p:nvSpPr>
          <p:cNvPr id="5" name="Rectangle 2">
            <a:extLst>
              <a:ext uri="{FF2B5EF4-FFF2-40B4-BE49-F238E27FC236}">
                <a16:creationId xmlns:a16="http://schemas.microsoft.com/office/drawing/2014/main" id="{97AE18B1-F46B-4684-1265-94CF1FCED910}"/>
              </a:ext>
            </a:extLst>
          </p:cNvPr>
          <p:cNvSpPr>
            <a:spLocks noChangeArrowheads="1"/>
          </p:cNvSpPr>
          <p:nvPr/>
        </p:nvSpPr>
        <p:spPr bwMode="auto">
          <a:xfrm>
            <a:off x="447869" y="1173826"/>
            <a:ext cx="1083284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Employee Information: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Employee ID</a:t>
            </a:r>
            <a:r>
              <a:rPr kumimoji="0" lang="en-US" altLang="en-US" sz="1800" b="0" i="0" u="none" strike="noStrike" cap="none" normalizeH="0" baseline="0" dirty="0">
                <a:ln>
                  <a:noFill/>
                </a:ln>
                <a:solidFill>
                  <a:schemeClr val="tx1"/>
                </a:solidFill>
                <a:effectLst/>
                <a:latin typeface="Arial" panose="020B0604020202020204" pitchFamily="34" charset="0"/>
              </a:rPr>
              <a:t>: Unique identifier for each employee (e.g., </a:t>
            </a:r>
            <a:r>
              <a:rPr kumimoji="0" lang="en-US" altLang="en-US" sz="1000" b="0" i="0" u="none" strike="noStrike" cap="none" normalizeH="0" baseline="0" dirty="0">
                <a:ln>
                  <a:noFill/>
                </a:ln>
                <a:solidFill>
                  <a:schemeClr val="tx1"/>
                </a:solidFill>
                <a:effectLst/>
                <a:latin typeface="Arial Unicode MS"/>
              </a:rPr>
              <a:t>E12345</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Name</a:t>
            </a:r>
            <a:r>
              <a:rPr kumimoji="0" lang="en-US" altLang="en-US" sz="1800" b="0" i="0" u="none" strike="noStrike" cap="none" normalizeH="0" baseline="0" dirty="0">
                <a:ln>
                  <a:noFill/>
                </a:ln>
                <a:solidFill>
                  <a:schemeClr val="tx1"/>
                </a:solidFill>
                <a:effectLst/>
                <a:latin typeface="Arial" panose="020B0604020202020204" pitchFamily="34" charset="0"/>
              </a:rPr>
              <a:t>: Full name of the employee (e.g., </a:t>
            </a:r>
            <a:r>
              <a:rPr kumimoji="0" lang="en-US" altLang="en-US" sz="1000" b="0" i="0" u="none" strike="noStrike" cap="none" normalizeH="0" baseline="0" dirty="0">
                <a:ln>
                  <a:noFill/>
                </a:ln>
                <a:solidFill>
                  <a:schemeClr val="tx1"/>
                </a:solidFill>
                <a:effectLst/>
                <a:latin typeface="Arial Unicode MS"/>
              </a:rPr>
              <a:t>John Doe</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a:t>
            </a:r>
            <a:r>
              <a:rPr kumimoji="0" lang="en-US" altLang="en-US" sz="1800" b="0" i="0" u="none" strike="noStrike" cap="none" normalizeH="0" baseline="0" dirty="0">
                <a:ln>
                  <a:noFill/>
                </a:ln>
                <a:solidFill>
                  <a:schemeClr val="tx1"/>
                </a:solidFill>
                <a:effectLst/>
                <a:latin typeface="Arial" panose="020B0604020202020204" pitchFamily="34" charset="0"/>
              </a:rPr>
              <a:t>: Department in which the employee works (e.g., </a:t>
            </a:r>
            <a:r>
              <a:rPr kumimoji="0" lang="en-US" altLang="en-US" sz="1000" b="0" i="0" u="none" strike="noStrike" cap="none" normalizeH="0" baseline="0" dirty="0">
                <a:ln>
                  <a:noFill/>
                </a:ln>
                <a:solidFill>
                  <a:schemeClr val="tx1"/>
                </a:solidFill>
                <a:effectLst/>
                <a:latin typeface="Arial Unicode MS"/>
              </a:rPr>
              <a:t>Sales</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Marketing</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Job Title</a:t>
            </a:r>
            <a:r>
              <a:rPr kumimoji="0" lang="en-US" altLang="en-US" sz="1800" b="0" i="0" u="none" strike="noStrike" cap="none" normalizeH="0" baseline="0" dirty="0">
                <a:ln>
                  <a:noFill/>
                </a:ln>
                <a:solidFill>
                  <a:schemeClr val="tx1"/>
                </a:solidFill>
                <a:effectLst/>
                <a:latin typeface="Arial" panose="020B0604020202020204" pitchFamily="34" charset="0"/>
              </a:rPr>
              <a:t>: The employee’s job title (e.g., </a:t>
            </a:r>
            <a:r>
              <a:rPr kumimoji="0" lang="en-US" altLang="en-US" sz="1000" b="0" i="0" u="none" strike="noStrike" cap="none" normalizeH="0" baseline="0" dirty="0">
                <a:ln>
                  <a:noFill/>
                </a:ln>
                <a:solidFill>
                  <a:schemeClr val="tx1"/>
                </a:solidFill>
                <a:effectLst/>
                <a:latin typeface="Arial Unicode MS"/>
              </a:rPr>
              <a:t>Sales Representative</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Marketing Manager</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Manager</a:t>
            </a:r>
            <a:r>
              <a:rPr kumimoji="0" lang="en-US" altLang="en-US" sz="1800" b="0" i="0" u="none" strike="noStrike" cap="none" normalizeH="0" baseline="0" dirty="0">
                <a:ln>
                  <a:noFill/>
                </a:ln>
                <a:solidFill>
                  <a:schemeClr val="tx1"/>
                </a:solidFill>
                <a:effectLst/>
                <a:latin typeface="Arial" panose="020B0604020202020204" pitchFamily="34" charset="0"/>
              </a:rPr>
              <a:t>: Name or ID of the employee’s direct manager (e.g., </a:t>
            </a:r>
            <a:r>
              <a:rPr kumimoji="0" lang="en-US" altLang="en-US" sz="1000" b="0" i="0" u="none" strike="noStrike" cap="none" normalizeH="0" baseline="0" dirty="0">
                <a:ln>
                  <a:noFill/>
                </a:ln>
                <a:solidFill>
                  <a:schemeClr val="tx1"/>
                </a:solidFill>
                <a:effectLst/>
                <a:latin typeface="Arial Unicode MS"/>
              </a:rPr>
              <a:t>Jane Smith</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C3968CB-18DF-1A37-622C-0AF760764900}"/>
              </a:ext>
            </a:extLst>
          </p:cNvPr>
          <p:cNvSpPr>
            <a:spLocks noChangeArrowheads="1"/>
          </p:cNvSpPr>
          <p:nvPr/>
        </p:nvSpPr>
        <p:spPr bwMode="auto">
          <a:xfrm>
            <a:off x="345231" y="3318580"/>
            <a:ext cx="918132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Summary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 summary of performance data for quick reference (e.g., total sales achieved, number of projects completed).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Comparison to Peers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Comparative data to see how the employee’s performance stacks up against peers in the same department or role. </a:t>
            </a:r>
          </a:p>
        </p:txBody>
      </p:sp>
    </p:spTree>
    <p:extLst>
      <p:ext uri="{BB962C8B-B14F-4D97-AF65-F5344CB8AC3E}">
        <p14:creationId xmlns:p14="http://schemas.microsoft.com/office/powerpoint/2010/main" val="3169438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4AD186-2262-A48F-00BA-FDB9047740B7}"/>
              </a:ext>
            </a:extLst>
          </p:cNvPr>
          <p:cNvSpPr txBox="1"/>
          <p:nvPr/>
        </p:nvSpPr>
        <p:spPr>
          <a:xfrm>
            <a:off x="669472" y="622432"/>
            <a:ext cx="6097554" cy="646331"/>
          </a:xfrm>
          <a:prstGeom prst="rect">
            <a:avLst/>
          </a:prstGeom>
          <a:noFill/>
        </p:spPr>
        <p:txBody>
          <a:bodyPr wrap="square">
            <a:spAutoFit/>
          </a:bodyPr>
          <a:lstStyle/>
          <a:p>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OUR</a:t>
            </a:r>
            <a:r>
              <a:rPr lang="en-US" sz="3600" spc="-10" dirty="0"/>
              <a:t> </a:t>
            </a:r>
            <a:r>
              <a:rPr lang="en-US" sz="3600" spc="20" dirty="0"/>
              <a:t>SOLUTION</a:t>
            </a:r>
            <a:endParaRPr lang="en-IN" sz="3600" dirty="0"/>
          </a:p>
        </p:txBody>
      </p:sp>
      <p:sp>
        <p:nvSpPr>
          <p:cNvPr id="6" name="TextBox 5">
            <a:extLst>
              <a:ext uri="{FF2B5EF4-FFF2-40B4-BE49-F238E27FC236}">
                <a16:creationId xmlns:a16="http://schemas.microsoft.com/office/drawing/2014/main" id="{B4EF2118-E008-025E-6DC5-19545ACF03EA}"/>
              </a:ext>
            </a:extLst>
          </p:cNvPr>
          <p:cNvSpPr txBox="1"/>
          <p:nvPr/>
        </p:nvSpPr>
        <p:spPr>
          <a:xfrm>
            <a:off x="436207" y="1419656"/>
            <a:ext cx="11283042" cy="4524315"/>
          </a:xfrm>
          <a:prstGeom prst="rect">
            <a:avLst/>
          </a:prstGeom>
          <a:noFill/>
        </p:spPr>
        <p:txBody>
          <a:bodyPr wrap="square">
            <a:spAutoFit/>
          </a:bodyPr>
          <a:lstStyle/>
          <a:p>
            <a:r>
              <a:rPr lang="en-US" b="1" dirty="0"/>
              <a:t>1. Seamless Integration of Data and Metrics</a:t>
            </a:r>
          </a:p>
          <a:p>
            <a:r>
              <a:rPr lang="en-US" b="1" dirty="0"/>
              <a:t>Centralized Data Management</a:t>
            </a:r>
            <a:r>
              <a:rPr lang="en-US" dirty="0"/>
              <a:t>: Our solution consolidates disparate performance data into a single, user-friendly Excel workbook, ensuring that all relevant metrics are in one place. This eliminates the hassle of juggling multiple systems and streamlines data management.</a:t>
            </a:r>
          </a:p>
          <a:p>
            <a:r>
              <a:rPr lang="en-US" b="1" dirty="0"/>
              <a:t>Dynamic Metrics Calculation</a:t>
            </a:r>
            <a:r>
              <a:rPr lang="en-US" dirty="0"/>
              <a:t>: With predefined formulas and automated calculations, users can instantly see performance ratios, achievement percentages, and overall ratings without manual intervention, ensuring both accuracy and efficiency.</a:t>
            </a:r>
          </a:p>
          <a:p>
            <a:endParaRPr lang="en-US" dirty="0"/>
          </a:p>
          <a:p>
            <a:r>
              <a:rPr lang="en-US" b="1" dirty="0"/>
              <a:t>2.  Powerful Data Visualization</a:t>
            </a:r>
          </a:p>
          <a:p>
            <a:r>
              <a:rPr lang="en-US" b="1" dirty="0"/>
              <a:t>Interactive Dashboards</a:t>
            </a:r>
            <a:r>
              <a:rPr lang="en-US" dirty="0"/>
              <a:t>: The solution includes customizable, interactive dashboards that allow users to explore performance data through intuitive visuals. These dashboards provide a comprehensive view of performance metrics, trends, and comparisons, making data interpretation both engaging and informative.</a:t>
            </a:r>
          </a:p>
          <a:p>
            <a:r>
              <a:rPr lang="en-US" b="1" dirty="0"/>
              <a:t>Customizable Charts and Graphs</a:t>
            </a:r>
            <a:r>
              <a:rPr lang="en-US" dirty="0"/>
              <a:t>: Our solution features a range of visually striking charts and graphs that can be tailored to highlight key performance indicators, trends, and comparisons. These visuals are designed to turn complex data into clear, actionable insights.</a:t>
            </a:r>
          </a:p>
          <a:p>
            <a:endParaRPr lang="en-US" b="1" dirty="0"/>
          </a:p>
        </p:txBody>
      </p:sp>
    </p:spTree>
    <p:extLst>
      <p:ext uri="{BB962C8B-B14F-4D97-AF65-F5344CB8AC3E}">
        <p14:creationId xmlns:p14="http://schemas.microsoft.com/office/powerpoint/2010/main" val="19310586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74</TotalTime>
  <Words>1248</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Unicode MS</vt:lpstr>
      <vt:lpstr>Calibri</vt:lpstr>
      <vt:lpstr>Calibri Light</vt:lpstr>
      <vt:lpstr>Times New Roman</vt:lpstr>
      <vt:lpstr>Retrospect</vt:lpstr>
      <vt:lpstr>Employee Data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RITHIGA</dc:creator>
  <cp:lastModifiedBy>RITHIGA</cp:lastModifiedBy>
  <cp:revision>1</cp:revision>
  <dcterms:created xsi:type="dcterms:W3CDTF">2024-09-02T17:26:17Z</dcterms:created>
  <dcterms:modified xsi:type="dcterms:W3CDTF">2024-09-02T18:44:43Z</dcterms:modified>
</cp:coreProperties>
</file>