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52" r:id="rId4"/>
    <p:sldId id="356" r:id="rId5"/>
    <p:sldId id="347" r:id="rId6"/>
    <p:sldId id="357" r:id="rId7"/>
    <p:sldId id="311" r:id="rId8"/>
    <p:sldId id="317" r:id="rId9"/>
    <p:sldId id="360" r:id="rId10"/>
    <p:sldId id="362" r:id="rId11"/>
    <p:sldId id="363" r:id="rId12"/>
    <p:sldId id="364"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1" d="100"/>
          <a:sy n="81" d="100"/>
        </p:scale>
        <p:origin x="754" y="53"/>
      </p:cViewPr>
      <p:guideLst>
        <p:guide orient="horz" pos="2591"/>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액자 12">
            <a:extLst>
              <a:ext uri="{FF2B5EF4-FFF2-40B4-BE49-F238E27FC236}">
                <a16:creationId xmlns:a16="http://schemas.microsoft.com/office/drawing/2014/main" id="{BB349F8A-D3D6-4420-A053-2F749AF60E06}"/>
              </a:ext>
            </a:extLst>
          </p:cNvPr>
          <p:cNvSpPr/>
          <p:nvPr userDrawn="1"/>
        </p:nvSpPr>
        <p:spPr>
          <a:xfrm>
            <a:off x="547181" y="1761846"/>
            <a:ext cx="11097638" cy="3334311"/>
          </a:xfrm>
          <a:prstGeom prst="frame">
            <a:avLst>
              <a:gd name="adj1" fmla="val 24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2">
            <a:extLst>
              <a:ext uri="{FF2B5EF4-FFF2-40B4-BE49-F238E27FC236}">
                <a16:creationId xmlns:a16="http://schemas.microsoft.com/office/drawing/2014/main" id="{9691762B-49EB-48A3-A86B-198F2A9709B3}"/>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14370B4-3C13-45C0-A952-B00548121584}"/>
              </a:ext>
            </a:extLst>
          </p:cNvPr>
          <p:cNvSpPr/>
          <p:nvPr userDrawn="1"/>
        </p:nvSpPr>
        <p:spPr>
          <a:xfrm>
            <a:off x="1" y="0"/>
            <a:ext cx="38840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9E4B51B4-EE18-4819-8088-68502663D7B7}"/>
              </a:ext>
            </a:extLst>
          </p:cNvPr>
          <p:cNvGrpSpPr/>
          <p:nvPr userDrawn="1"/>
        </p:nvGrpSpPr>
        <p:grpSpPr>
          <a:xfrm>
            <a:off x="4484680" y="2679371"/>
            <a:ext cx="2029599" cy="3505672"/>
            <a:chOff x="1438761" y="2033015"/>
            <a:chExt cx="1980000" cy="3420000"/>
          </a:xfrm>
        </p:grpSpPr>
        <p:sp>
          <p:nvSpPr>
            <p:cNvPr id="4" name="Rounded Rectangle 41">
              <a:extLst>
                <a:ext uri="{FF2B5EF4-FFF2-40B4-BE49-F238E27FC236}">
                  <a16:creationId xmlns:a16="http://schemas.microsoft.com/office/drawing/2014/main" id="{C9356105-17CA-4587-B47D-ABD55F0030F2}"/>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98DE00C6-A201-4607-947A-9B6A7FB91E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02E1FF0A-C482-45AA-BBA3-9B4078609158}"/>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A02E90A4-46B5-4BA7-9477-F169F8CD3F1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ED43A757-B80F-4F70-B31F-9A2BEB28CAD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C8576216-C640-4674-AC56-2890C67BD9E5}"/>
              </a:ext>
            </a:extLst>
          </p:cNvPr>
          <p:cNvGrpSpPr/>
          <p:nvPr userDrawn="1"/>
        </p:nvGrpSpPr>
        <p:grpSpPr>
          <a:xfrm>
            <a:off x="6976147" y="2717584"/>
            <a:ext cx="2029599" cy="3505672"/>
            <a:chOff x="1438761" y="2033015"/>
            <a:chExt cx="1980000" cy="3420000"/>
          </a:xfrm>
        </p:grpSpPr>
        <p:sp>
          <p:nvSpPr>
            <p:cNvPr id="10" name="Rounded Rectangle 41">
              <a:extLst>
                <a:ext uri="{FF2B5EF4-FFF2-40B4-BE49-F238E27FC236}">
                  <a16:creationId xmlns:a16="http://schemas.microsoft.com/office/drawing/2014/main" id="{4F04F9F0-E35F-4AC4-8AEB-5B346C93BDE8}"/>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A0F1F4A1-65E1-495C-B229-251EFD3FB25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02AB1FDC-BB35-4273-948F-D269A59ED959}"/>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00BBB89C-B084-4AC1-BED6-BC1DC17D522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5982A1AE-2C2E-448E-9F4B-BC9CCDEA1A4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3A368425-7072-4F51-8EE5-01E1BFEB50EB}"/>
              </a:ext>
            </a:extLst>
          </p:cNvPr>
          <p:cNvGrpSpPr/>
          <p:nvPr userDrawn="1"/>
        </p:nvGrpSpPr>
        <p:grpSpPr>
          <a:xfrm>
            <a:off x="9467615" y="2727858"/>
            <a:ext cx="2029599" cy="3505672"/>
            <a:chOff x="1438761" y="2033015"/>
            <a:chExt cx="1980000" cy="3420000"/>
          </a:xfrm>
        </p:grpSpPr>
        <p:sp>
          <p:nvSpPr>
            <p:cNvPr id="16" name="Rounded Rectangle 41">
              <a:extLst>
                <a:ext uri="{FF2B5EF4-FFF2-40B4-BE49-F238E27FC236}">
                  <a16:creationId xmlns:a16="http://schemas.microsoft.com/office/drawing/2014/main" id="{54A602E3-D4AC-44ED-A99F-190A1CDB8BD5}"/>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F63D52AB-F36A-46A1-848A-8D7692D3CC6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04D310C5-4BF6-4703-AB41-9C3406E92015}"/>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30DA0AB5-96D5-49C1-9953-DD88116AAD8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763C3B04-1D32-454A-9E00-E56FD5E22D2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88422095-435B-47AA-9CCA-322F366DB3C8}"/>
              </a:ext>
            </a:extLst>
          </p:cNvPr>
          <p:cNvSpPr>
            <a:spLocks noGrp="1"/>
          </p:cNvSpPr>
          <p:nvPr>
            <p:ph type="pic" idx="16" hasCustomPrompt="1"/>
          </p:nvPr>
        </p:nvSpPr>
        <p:spPr>
          <a:xfrm>
            <a:off x="4602823"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 name="Picture Placeholder 2">
            <a:extLst>
              <a:ext uri="{FF2B5EF4-FFF2-40B4-BE49-F238E27FC236}">
                <a16:creationId xmlns:a16="http://schemas.microsoft.com/office/drawing/2014/main" id="{4E14DFC6-4271-494B-82A9-1FCC7226F65C}"/>
              </a:ext>
            </a:extLst>
          </p:cNvPr>
          <p:cNvSpPr>
            <a:spLocks noGrp="1"/>
          </p:cNvSpPr>
          <p:nvPr>
            <p:ph type="pic" idx="17" hasCustomPrompt="1"/>
          </p:nvPr>
        </p:nvSpPr>
        <p:spPr>
          <a:xfrm>
            <a:off x="7094290"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3" name="Picture Placeholder 2">
            <a:extLst>
              <a:ext uri="{FF2B5EF4-FFF2-40B4-BE49-F238E27FC236}">
                <a16:creationId xmlns:a16="http://schemas.microsoft.com/office/drawing/2014/main" id="{A3772017-7DA7-4FE0-A85B-FD49517CE8C0}"/>
              </a:ext>
            </a:extLst>
          </p:cNvPr>
          <p:cNvSpPr>
            <a:spLocks noGrp="1"/>
          </p:cNvSpPr>
          <p:nvPr>
            <p:ph type="pic" idx="18" hasCustomPrompt="1"/>
          </p:nvPr>
        </p:nvSpPr>
        <p:spPr>
          <a:xfrm>
            <a:off x="9585758"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4" name="Oval 11">
            <a:extLst>
              <a:ext uri="{FF2B5EF4-FFF2-40B4-BE49-F238E27FC236}">
                <a16:creationId xmlns:a16="http://schemas.microsoft.com/office/drawing/2014/main" id="{99F1FA95-725F-4570-B40D-43A61D68A90A}"/>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7E9E532-B52F-4195-9769-854E30154B55}"/>
              </a:ext>
            </a:extLst>
          </p:cNvPr>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A4B0386-33B4-4AE2-946E-6347B22040BB}"/>
              </a:ext>
            </a:extLst>
          </p:cNvPr>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F42F70AE-AA28-47B8-ADF1-78729B8D0C2E}"/>
              </a:ext>
            </a:extLst>
          </p:cNvPr>
          <p:cNvSpPr/>
          <p:nvPr userDrawn="1"/>
        </p:nvSpPr>
        <p:spPr>
          <a:xfrm>
            <a:off x="4200000" y="4050000"/>
            <a:ext cx="7992000" cy="280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D984738B-46DB-4E68-8584-37E420407CAF}"/>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11">
            <a:extLst>
              <a:ext uri="{FF2B5EF4-FFF2-40B4-BE49-F238E27FC236}">
                <a16:creationId xmlns:a16="http://schemas.microsoft.com/office/drawing/2014/main" id="{1EF47FAD-E9FE-4655-9C18-2281F00609C6}"/>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12">
            <a:extLst>
              <a:ext uri="{FF2B5EF4-FFF2-40B4-BE49-F238E27FC236}">
                <a16:creationId xmlns:a16="http://schemas.microsoft.com/office/drawing/2014/main" id="{69D03589-94E1-4EF8-85A4-3C81F0DA1CBB}"/>
              </a:ext>
            </a:extLst>
          </p:cNvPr>
          <p:cNvGrpSpPr/>
          <p:nvPr userDrawn="1"/>
        </p:nvGrpSpPr>
        <p:grpSpPr>
          <a:xfrm>
            <a:off x="7397562" y="792688"/>
            <a:ext cx="4157729" cy="2426868"/>
            <a:chOff x="-548507" y="477868"/>
            <a:chExt cx="11570449" cy="6357177"/>
          </a:xfrm>
        </p:grpSpPr>
        <p:sp>
          <p:nvSpPr>
            <p:cNvPr id="5" name="Freeform: Shape 21">
              <a:extLst>
                <a:ext uri="{FF2B5EF4-FFF2-40B4-BE49-F238E27FC236}">
                  <a16:creationId xmlns:a16="http://schemas.microsoft.com/office/drawing/2014/main" id="{B8912ED9-1F51-4F24-86AA-66A8A2FAC13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39CCC3E3-83BF-4615-B176-D600377138A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1BB4B631-0793-4EC4-948F-DBB77F89F32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46901BAE-5177-4F15-8882-8A866D8919C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25">
              <a:extLst>
                <a:ext uri="{FF2B5EF4-FFF2-40B4-BE49-F238E27FC236}">
                  <a16:creationId xmlns:a16="http://schemas.microsoft.com/office/drawing/2014/main" id="{EF305665-F54D-429D-A14B-170A9B1B6E2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26">
              <a:extLst>
                <a:ext uri="{FF2B5EF4-FFF2-40B4-BE49-F238E27FC236}">
                  <a16:creationId xmlns:a16="http://schemas.microsoft.com/office/drawing/2014/main" id="{4D1C3DB9-35EC-4484-B208-3868E5CD398B}"/>
                </a:ext>
              </a:extLst>
            </p:cNvPr>
            <p:cNvGrpSpPr/>
            <p:nvPr/>
          </p:nvGrpSpPr>
          <p:grpSpPr>
            <a:xfrm>
              <a:off x="1606" y="6382978"/>
              <a:ext cx="413937" cy="115242"/>
              <a:chOff x="5955" y="6353672"/>
              <a:chExt cx="413937" cy="115242"/>
            </a:xfrm>
          </p:grpSpPr>
          <p:sp>
            <p:nvSpPr>
              <p:cNvPr id="15" name="Rectangle: Rounded Corners 31">
                <a:extLst>
                  <a:ext uri="{FF2B5EF4-FFF2-40B4-BE49-F238E27FC236}">
                    <a16:creationId xmlns:a16="http://schemas.microsoft.com/office/drawing/2014/main" id="{D15A82CB-BC0F-459D-B41B-8A1BFCA8060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32">
                <a:extLst>
                  <a:ext uri="{FF2B5EF4-FFF2-40B4-BE49-F238E27FC236}">
                    <a16:creationId xmlns:a16="http://schemas.microsoft.com/office/drawing/2014/main" id="{BE22D75E-CD88-4E0B-9C14-762EBFC7231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a:extLst>
                <a:ext uri="{FF2B5EF4-FFF2-40B4-BE49-F238E27FC236}">
                  <a16:creationId xmlns:a16="http://schemas.microsoft.com/office/drawing/2014/main" id="{572FD46C-CB8F-4974-B0C2-810E3C9A8418}"/>
                </a:ext>
              </a:extLst>
            </p:cNvPr>
            <p:cNvGrpSpPr/>
            <p:nvPr/>
          </p:nvGrpSpPr>
          <p:grpSpPr>
            <a:xfrm>
              <a:off x="9855291" y="6381600"/>
              <a:ext cx="885989" cy="115242"/>
              <a:chOff x="5955" y="6353672"/>
              <a:chExt cx="413937" cy="115242"/>
            </a:xfrm>
          </p:grpSpPr>
          <p:sp>
            <p:nvSpPr>
              <p:cNvPr id="13" name="Rectangle: Rounded Corners 29">
                <a:extLst>
                  <a:ext uri="{FF2B5EF4-FFF2-40B4-BE49-F238E27FC236}">
                    <a16:creationId xmlns:a16="http://schemas.microsoft.com/office/drawing/2014/main" id="{7672D1E1-BFB8-4023-BB75-A4F701F1093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0">
                <a:extLst>
                  <a:ext uri="{FF2B5EF4-FFF2-40B4-BE49-F238E27FC236}">
                    <a16:creationId xmlns:a16="http://schemas.microsoft.com/office/drawing/2014/main" id="{8DDB581F-7D4E-45C3-9A6C-92C141A2AC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28">
              <a:extLst>
                <a:ext uri="{FF2B5EF4-FFF2-40B4-BE49-F238E27FC236}">
                  <a16:creationId xmlns:a16="http://schemas.microsoft.com/office/drawing/2014/main" id="{BEFC7E2A-B774-4752-AACD-0911CCE5FBC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2">
            <a:extLst>
              <a:ext uri="{FF2B5EF4-FFF2-40B4-BE49-F238E27FC236}">
                <a16:creationId xmlns:a16="http://schemas.microsoft.com/office/drawing/2014/main" id="{CBCAAE18-DC02-4BAB-A31F-FB0F77C5EB8F}"/>
              </a:ext>
            </a:extLst>
          </p:cNvPr>
          <p:cNvGrpSpPr/>
          <p:nvPr userDrawn="1"/>
        </p:nvGrpSpPr>
        <p:grpSpPr>
          <a:xfrm>
            <a:off x="7397562" y="3619369"/>
            <a:ext cx="4157729" cy="2426868"/>
            <a:chOff x="-548507" y="477868"/>
            <a:chExt cx="11570449" cy="6357177"/>
          </a:xfrm>
        </p:grpSpPr>
        <p:sp>
          <p:nvSpPr>
            <p:cNvPr id="18" name="Freeform: Shape 21">
              <a:extLst>
                <a:ext uri="{FF2B5EF4-FFF2-40B4-BE49-F238E27FC236}">
                  <a16:creationId xmlns:a16="http://schemas.microsoft.com/office/drawing/2014/main" id="{55BDDAA0-6882-4B7F-9F51-47940588020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32CEF7DE-E805-4F48-8F87-F86553A0A1B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23">
              <a:extLst>
                <a:ext uri="{FF2B5EF4-FFF2-40B4-BE49-F238E27FC236}">
                  <a16:creationId xmlns:a16="http://schemas.microsoft.com/office/drawing/2014/main" id="{E3104BB3-45A0-42A7-9B66-73473F9789F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4">
              <a:extLst>
                <a:ext uri="{FF2B5EF4-FFF2-40B4-BE49-F238E27FC236}">
                  <a16:creationId xmlns:a16="http://schemas.microsoft.com/office/drawing/2014/main" id="{2916E959-0FE4-4F7A-AA5A-08CE113BD1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7FAB6DCA-2E73-4B66-AC8F-065EBB67F2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6">
              <a:extLst>
                <a:ext uri="{FF2B5EF4-FFF2-40B4-BE49-F238E27FC236}">
                  <a16:creationId xmlns:a16="http://schemas.microsoft.com/office/drawing/2014/main" id="{A05A6A03-4FCE-4EEB-97E6-EDF24C40B283}"/>
                </a:ext>
              </a:extLst>
            </p:cNvPr>
            <p:cNvGrpSpPr/>
            <p:nvPr/>
          </p:nvGrpSpPr>
          <p:grpSpPr>
            <a:xfrm>
              <a:off x="1606" y="6382978"/>
              <a:ext cx="413937" cy="115242"/>
              <a:chOff x="5955" y="6353672"/>
              <a:chExt cx="413937" cy="115242"/>
            </a:xfrm>
          </p:grpSpPr>
          <p:sp>
            <p:nvSpPr>
              <p:cNvPr id="28" name="Rectangle: Rounded Corners 31">
                <a:extLst>
                  <a:ext uri="{FF2B5EF4-FFF2-40B4-BE49-F238E27FC236}">
                    <a16:creationId xmlns:a16="http://schemas.microsoft.com/office/drawing/2014/main" id="{623E5D8D-D903-46AB-9A18-D321FBFAAB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2">
                <a:extLst>
                  <a:ext uri="{FF2B5EF4-FFF2-40B4-BE49-F238E27FC236}">
                    <a16:creationId xmlns:a16="http://schemas.microsoft.com/office/drawing/2014/main" id="{6D8C28F1-E5D8-4AD4-9B4B-0C4E1153377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7">
              <a:extLst>
                <a:ext uri="{FF2B5EF4-FFF2-40B4-BE49-F238E27FC236}">
                  <a16:creationId xmlns:a16="http://schemas.microsoft.com/office/drawing/2014/main" id="{FC2E83F7-7058-4885-8E50-6F034C626C2E}"/>
                </a:ext>
              </a:extLst>
            </p:cNvPr>
            <p:cNvGrpSpPr/>
            <p:nvPr/>
          </p:nvGrpSpPr>
          <p:grpSpPr>
            <a:xfrm>
              <a:off x="9855291" y="6381600"/>
              <a:ext cx="885989" cy="115242"/>
              <a:chOff x="5955" y="6353672"/>
              <a:chExt cx="413937" cy="115242"/>
            </a:xfrm>
          </p:grpSpPr>
          <p:sp>
            <p:nvSpPr>
              <p:cNvPr id="26" name="Rectangle: Rounded Corners 29">
                <a:extLst>
                  <a:ext uri="{FF2B5EF4-FFF2-40B4-BE49-F238E27FC236}">
                    <a16:creationId xmlns:a16="http://schemas.microsoft.com/office/drawing/2014/main" id="{5235E700-1028-4DBF-9621-D7B197B804B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886D99FE-DB04-42AB-A9A6-0F85D3ABD6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8">
              <a:extLst>
                <a:ext uri="{FF2B5EF4-FFF2-40B4-BE49-F238E27FC236}">
                  <a16:creationId xmlns:a16="http://schemas.microsoft.com/office/drawing/2014/main" id="{CA3EF5C2-CFEE-4DD1-B3E2-7B7811C988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0" name="Picture Placeholder 2">
            <a:extLst>
              <a:ext uri="{FF2B5EF4-FFF2-40B4-BE49-F238E27FC236}">
                <a16:creationId xmlns:a16="http://schemas.microsoft.com/office/drawing/2014/main" id="{6AB6C515-FEFB-413A-8CDA-B20F305507DE}"/>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16DD4884-A7A8-42BD-944C-F3D414CF00CB}"/>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985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ounded Rectangle 4">
            <a:extLst>
              <a:ext uri="{FF2B5EF4-FFF2-40B4-BE49-F238E27FC236}">
                <a16:creationId xmlns:a16="http://schemas.microsoft.com/office/drawing/2014/main" id="{13950174-3026-49A7-9425-B00B2A3E9EA6}"/>
              </a:ext>
            </a:extLst>
          </p:cNvPr>
          <p:cNvSpPr/>
          <p:nvPr userDrawn="1"/>
        </p:nvSpPr>
        <p:spPr>
          <a:xfrm>
            <a:off x="714000" y="1560384"/>
            <a:ext cx="10764000" cy="3276000"/>
          </a:xfrm>
          <a:prstGeom prst="roundRect">
            <a:avLst>
              <a:gd name="adj" fmla="val 89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solidFill>
                <a:schemeClr val="lt1"/>
              </a:solidFill>
            </a:endParaRPr>
          </a:p>
        </p:txBody>
      </p:sp>
      <p:sp>
        <p:nvSpPr>
          <p:cNvPr id="5" name="그림 개체 틀 6">
            <a:extLst>
              <a:ext uri="{FF2B5EF4-FFF2-40B4-BE49-F238E27FC236}">
                <a16:creationId xmlns:a16="http://schemas.microsoft.com/office/drawing/2014/main" id="{161C13C6-8983-4005-A3D9-1A368D3D4E94}"/>
              </a:ext>
            </a:extLst>
          </p:cNvPr>
          <p:cNvSpPr>
            <a:spLocks noGrp="1"/>
          </p:cNvSpPr>
          <p:nvPr>
            <p:ph type="pic" sz="quarter" idx="11" hasCustomPrompt="1"/>
          </p:nvPr>
        </p:nvSpPr>
        <p:spPr>
          <a:xfrm>
            <a:off x="893359"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그림 개체 틀 6">
            <a:extLst>
              <a:ext uri="{FF2B5EF4-FFF2-40B4-BE49-F238E27FC236}">
                <a16:creationId xmlns:a16="http://schemas.microsoft.com/office/drawing/2014/main" id="{E8CDE116-1F40-4043-9530-E9DD99C3C72C}"/>
              </a:ext>
            </a:extLst>
          </p:cNvPr>
          <p:cNvSpPr>
            <a:spLocks noGrp="1"/>
          </p:cNvSpPr>
          <p:nvPr>
            <p:ph type="pic" sz="quarter" idx="12" hasCustomPrompt="1"/>
          </p:nvPr>
        </p:nvSpPr>
        <p:spPr>
          <a:xfrm>
            <a:off x="3018201"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7" name="그림 개체 틀 6">
            <a:extLst>
              <a:ext uri="{FF2B5EF4-FFF2-40B4-BE49-F238E27FC236}">
                <a16:creationId xmlns:a16="http://schemas.microsoft.com/office/drawing/2014/main" id="{6EEE52ED-6ED8-4B16-9DC4-7322E037AE94}"/>
              </a:ext>
            </a:extLst>
          </p:cNvPr>
          <p:cNvSpPr>
            <a:spLocks noGrp="1"/>
          </p:cNvSpPr>
          <p:nvPr>
            <p:ph type="pic" sz="quarter" idx="13" hasCustomPrompt="1"/>
          </p:nvPr>
        </p:nvSpPr>
        <p:spPr>
          <a:xfrm>
            <a:off x="5143043"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8" name="그림 개체 틀 6">
            <a:extLst>
              <a:ext uri="{FF2B5EF4-FFF2-40B4-BE49-F238E27FC236}">
                <a16:creationId xmlns:a16="http://schemas.microsoft.com/office/drawing/2014/main" id="{8D1EE6CC-5B39-473C-97F8-518EC78B6835}"/>
              </a:ext>
            </a:extLst>
          </p:cNvPr>
          <p:cNvSpPr>
            <a:spLocks noGrp="1"/>
          </p:cNvSpPr>
          <p:nvPr>
            <p:ph type="pic" sz="quarter" idx="14" hasCustomPrompt="1"/>
          </p:nvPr>
        </p:nvSpPr>
        <p:spPr>
          <a:xfrm>
            <a:off x="7267884"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9" name="그림 개체 틀 6">
            <a:extLst>
              <a:ext uri="{FF2B5EF4-FFF2-40B4-BE49-F238E27FC236}">
                <a16:creationId xmlns:a16="http://schemas.microsoft.com/office/drawing/2014/main" id="{8E02732D-3B55-422D-9996-957FAF0AA635}"/>
              </a:ext>
            </a:extLst>
          </p:cNvPr>
          <p:cNvSpPr>
            <a:spLocks noGrp="1"/>
          </p:cNvSpPr>
          <p:nvPr>
            <p:ph type="pic" sz="quarter" idx="15" hasCustomPrompt="1"/>
          </p:nvPr>
        </p:nvSpPr>
        <p:spPr>
          <a:xfrm>
            <a:off x="9392725"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44D55-097E-422E-A0B3-604835A6742A}"/>
              </a:ext>
            </a:extLst>
          </p:cNvPr>
          <p:cNvSpPr/>
          <p:nvPr userDrawn="1"/>
        </p:nvSpPr>
        <p:spPr>
          <a:xfrm>
            <a:off x="0" y="2303253"/>
            <a:ext cx="12192000" cy="225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1C925C01-FEE1-492E-8512-B10BDB521E39}"/>
              </a:ext>
            </a:extLst>
          </p:cNvPr>
          <p:cNvSpPr/>
          <p:nvPr userDrawn="1"/>
        </p:nvSpPr>
        <p:spPr>
          <a:xfrm>
            <a:off x="0" y="4592128"/>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9FAACAB-F737-49F9-BFB3-F3E4D0C18877}"/>
              </a:ext>
            </a:extLst>
          </p:cNvPr>
          <p:cNvSpPr/>
          <p:nvPr userDrawn="1"/>
        </p:nvSpPr>
        <p:spPr>
          <a:xfrm>
            <a:off x="0" y="2162355"/>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744B90A8-112D-45DE-B6E9-528ECD4703F0}"/>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7B8CC01-B908-43C1-923F-D50CBD291B60}"/>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20ED3C-B139-472F-B371-6CE42D65C194}"/>
              </a:ext>
            </a:extLst>
          </p:cNvPr>
          <p:cNvSpPr txBox="1"/>
          <p:nvPr/>
        </p:nvSpPr>
        <p:spPr>
          <a:xfrm>
            <a:off x="-69047" y="2598003"/>
            <a:ext cx="12192000" cy="830997"/>
          </a:xfrm>
          <a:prstGeom prst="rect">
            <a:avLst/>
          </a:prstGeom>
          <a:noFill/>
        </p:spPr>
        <p:txBody>
          <a:bodyPr wrap="square" rtlCol="0" anchor="ctr">
            <a:spAutoFit/>
          </a:bodyPr>
          <a:lstStyle/>
          <a:p>
            <a:pPr algn="ctr"/>
            <a:r>
              <a:rPr lang="en-GB" altLang="ko-KR" sz="2400" dirty="0">
                <a:solidFill>
                  <a:schemeClr val="bg1"/>
                </a:solidFill>
                <a:latin typeface="+mj-lt"/>
                <a:cs typeface="Arial" pitchFamily="34" charset="0"/>
              </a:rPr>
              <a:t>	</a:t>
            </a:r>
            <a:r>
              <a:rPr lang="en-GB" altLang="ko-KR" sz="2400" b="1" dirty="0">
                <a:solidFill>
                  <a:schemeClr val="bg1"/>
                </a:solidFill>
                <a:latin typeface="+mj-lt"/>
                <a:cs typeface="Arial" pitchFamily="34" charset="0"/>
              </a:rPr>
              <a:t>BUILDING COMPILER WITH CODE AUTO COMPLETION </a:t>
            </a:r>
          </a:p>
          <a:p>
            <a:pPr algn="ctr"/>
            <a:r>
              <a:rPr lang="en-GB" altLang="ko-KR" sz="2400" b="1" dirty="0">
                <a:solidFill>
                  <a:schemeClr val="bg1"/>
                </a:solidFill>
                <a:latin typeface="+mj-lt"/>
                <a:cs typeface="Arial" pitchFamily="34" charset="0"/>
              </a:rPr>
              <a:t>AND SUGGESTION</a:t>
            </a:r>
            <a:endParaRPr lang="ko-KR" altLang="en-US" sz="2400" b="1" dirty="0">
              <a:solidFill>
                <a:schemeClr val="bg1"/>
              </a:solidFill>
              <a:latin typeface="+mj-lt"/>
              <a:cs typeface="Arial" pitchFamily="34" charset="0"/>
            </a:endParaRPr>
          </a:p>
        </p:txBody>
      </p:sp>
      <p:sp>
        <p:nvSpPr>
          <p:cNvPr id="2" name="TextBox 1">
            <a:extLst>
              <a:ext uri="{FF2B5EF4-FFF2-40B4-BE49-F238E27FC236}">
                <a16:creationId xmlns:a16="http://schemas.microsoft.com/office/drawing/2014/main" id="{A7EEED95-1D76-F20D-2DAE-EAD85111126F}"/>
              </a:ext>
            </a:extLst>
          </p:cNvPr>
          <p:cNvSpPr txBox="1"/>
          <p:nvPr/>
        </p:nvSpPr>
        <p:spPr>
          <a:xfrm>
            <a:off x="7824247" y="4213781"/>
            <a:ext cx="2937535" cy="1200329"/>
          </a:xfrm>
          <a:prstGeom prst="rect">
            <a:avLst/>
          </a:prstGeom>
          <a:noFill/>
        </p:spPr>
        <p:txBody>
          <a:bodyPr wrap="none" rtlCol="0">
            <a:spAutoFit/>
          </a:bodyPr>
          <a:lstStyle/>
          <a:p>
            <a:r>
              <a:rPr lang="en-US" b="1" dirty="0">
                <a:solidFill>
                  <a:schemeClr val="bg1"/>
                </a:solidFill>
              </a:rPr>
              <a:t>PRESENTED BY</a:t>
            </a:r>
          </a:p>
          <a:p>
            <a:r>
              <a:rPr lang="en-US" dirty="0">
                <a:solidFill>
                  <a:schemeClr val="bg1"/>
                </a:solidFill>
              </a:rPr>
              <a:t>RITHIK CK     (192110103)</a:t>
            </a:r>
          </a:p>
          <a:p>
            <a:r>
              <a:rPr lang="en-US" dirty="0">
                <a:solidFill>
                  <a:schemeClr val="bg1"/>
                </a:solidFill>
              </a:rPr>
              <a:t>LAKSHAN J   (192110484)</a:t>
            </a:r>
          </a:p>
          <a:p>
            <a:r>
              <a:rPr lang="en-US" dirty="0">
                <a:solidFill>
                  <a:schemeClr val="bg1"/>
                </a:solidFill>
              </a:rPr>
              <a:t>KISHORE M  (192111044)</a:t>
            </a:r>
            <a:endParaRPr lang="en-IN" dirty="0">
              <a:solidFill>
                <a:schemeClr val="bg1"/>
              </a:solidFill>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F93D3-495B-B1D6-F2A2-AFC5D2117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1E7505-FC0D-8171-7009-BBDD2A80B087}"/>
              </a:ext>
            </a:extLst>
          </p:cNvPr>
          <p:cNvSpPr txBox="1"/>
          <p:nvPr/>
        </p:nvSpPr>
        <p:spPr>
          <a:xfrm>
            <a:off x="4176897" y="1437834"/>
            <a:ext cx="3603872" cy="707886"/>
          </a:xfrm>
          <a:prstGeom prst="rect">
            <a:avLst/>
          </a:prstGeom>
          <a:noFill/>
        </p:spPr>
        <p:txBody>
          <a:bodyPr wrap="none" rtlCol="0">
            <a:spAutoFit/>
          </a:bodyPr>
          <a:lstStyle/>
          <a:p>
            <a:r>
              <a:rPr lang="en-GB" sz="4000" dirty="0">
                <a:solidFill>
                  <a:schemeClr val="bg1"/>
                </a:solidFill>
              </a:rPr>
              <a:t>CONCLUSION</a:t>
            </a:r>
          </a:p>
        </p:txBody>
      </p:sp>
      <p:sp>
        <p:nvSpPr>
          <p:cNvPr id="4" name="TextBox 3">
            <a:extLst>
              <a:ext uri="{FF2B5EF4-FFF2-40B4-BE49-F238E27FC236}">
                <a16:creationId xmlns:a16="http://schemas.microsoft.com/office/drawing/2014/main" id="{3A0A738D-4E7D-C6CD-A8A3-F327BF1B4042}"/>
              </a:ext>
            </a:extLst>
          </p:cNvPr>
          <p:cNvSpPr txBox="1"/>
          <p:nvPr/>
        </p:nvSpPr>
        <p:spPr>
          <a:xfrm>
            <a:off x="3550539" y="2413337"/>
            <a:ext cx="5090922" cy="2031325"/>
          </a:xfrm>
          <a:prstGeom prst="rect">
            <a:avLst/>
          </a:prstGeom>
          <a:noFill/>
        </p:spPr>
        <p:txBody>
          <a:bodyPr wrap="square">
            <a:spAutoFit/>
          </a:bodyPr>
          <a:lstStyle/>
          <a:p>
            <a:r>
              <a:rPr lang="en-GB" dirty="0">
                <a:solidFill>
                  <a:schemeClr val="bg1"/>
                </a:solidFill>
              </a:rPr>
              <a:t>Code auto completion is a valuable feature that can greatly enhance the coding experience. It provides developers with helpful suggestions and improves productivity. By leveraging the power of machine learning and algorithms, code auto completion tools are becoming increasingly sophisticated and accurate.</a:t>
            </a:r>
          </a:p>
        </p:txBody>
      </p:sp>
    </p:spTree>
    <p:extLst>
      <p:ext uri="{BB962C8B-B14F-4D97-AF65-F5344CB8AC3E}">
        <p14:creationId xmlns:p14="http://schemas.microsoft.com/office/powerpoint/2010/main" val="38382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97851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716656" y="3017831"/>
            <a:ext cx="12321395" cy="646331"/>
          </a:xfrm>
          <a:prstGeom prst="rect">
            <a:avLst/>
          </a:prstGeom>
          <a:noFill/>
        </p:spPr>
        <p:txBody>
          <a:bodyPr wrap="square" rtlCol="0" anchor="ctr">
            <a:spAutoFit/>
          </a:bodyPr>
          <a:lstStyle/>
          <a:p>
            <a:r>
              <a:rPr lang="en-GB" sz="3600" b="1" dirty="0">
                <a:solidFill>
                  <a:schemeClr val="bg1"/>
                </a:solidFill>
              </a:rPr>
              <a:t>Understanding Code Auto-Completion</a:t>
            </a:r>
          </a:p>
        </p:txBody>
      </p:sp>
    </p:spTree>
    <p:extLst>
      <p:ext uri="{BB962C8B-B14F-4D97-AF65-F5344CB8AC3E}">
        <p14:creationId xmlns:p14="http://schemas.microsoft.com/office/powerpoint/2010/main" val="36905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273935"/>
            <a:ext cx="12192000" cy="584775"/>
          </a:xfrm>
          <a:prstGeom prst="rect">
            <a:avLst/>
          </a:prstGeom>
          <a:noFill/>
        </p:spPr>
        <p:txBody>
          <a:bodyPr wrap="square" rtlCol="0" anchor="ctr">
            <a:spAutoFit/>
          </a:bodyPr>
          <a:lstStyle/>
          <a:p>
            <a:r>
              <a:rPr lang="en-GB" sz="3200" b="1" dirty="0">
                <a:solidFill>
                  <a:schemeClr val="bg1"/>
                </a:solidFill>
              </a:rPr>
              <a:t>Importance of Code Auto-Completion</a:t>
            </a: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610359" y="1653600"/>
            <a:ext cx="5128379" cy="1727409"/>
            <a:chOff x="610359" y="1897440"/>
            <a:chExt cx="5128379" cy="1727409"/>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1624608"/>
              <a:chOff x="1797648" y="951079"/>
              <a:chExt cx="3488745" cy="1624608"/>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PRODUCTION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Code auto-completion significantly boosts developer productivity by reducing the time spent on typing repetitive code segments, leading to faster code development.</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5892692" y="1653600"/>
            <a:ext cx="5128379" cy="1727409"/>
            <a:chOff x="610359" y="1897440"/>
            <a:chExt cx="5128379" cy="1727409"/>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624608"/>
              <a:chOff x="1797648" y="951079"/>
              <a:chExt cx="3488745" cy="1624608"/>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LEARNING AID</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37535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GB" sz="1200" dirty="0">
                    <a:solidFill>
                      <a:schemeClr val="bg1"/>
                    </a:solidFill>
                  </a:rPr>
                  <a:t>Auto-completion also serves as a learning aid for developers, providing insights into available functions, methods, and variables within a codebase.</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3035361" y="4120951"/>
            <a:ext cx="5128379" cy="1569660"/>
            <a:chOff x="610359" y="1897440"/>
            <a:chExt cx="5128379" cy="1569660"/>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1255276"/>
              <a:chOff x="1797648" y="951079"/>
              <a:chExt cx="3488745" cy="1255276"/>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REDUCED ERRORS</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830997"/>
              </a:xfrm>
              <a:prstGeom prst="rect">
                <a:avLst/>
              </a:prstGeom>
              <a:noFill/>
            </p:spPr>
            <p:txBody>
              <a:bodyPr wrap="square" rtlCol="0">
                <a:spAutoFit/>
              </a:bodyPr>
              <a:lstStyle/>
              <a:p>
                <a:r>
                  <a:rPr lang="en-GB" sz="1200" dirty="0">
                    <a:solidFill>
                      <a:schemeClr val="bg1"/>
                    </a:solidFill>
                  </a:rPr>
                  <a:t>By suggesting and completing code snippets, auto-completion reduces the likelihood of syntax errors and typos, contributing to overall code quality.</a:t>
                </a: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10B5-7A00-B579-B830-5344DF381C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1767CF-D39B-DFE7-24E4-95E79947C031}"/>
              </a:ext>
            </a:extLst>
          </p:cNvPr>
          <p:cNvSpPr txBox="1"/>
          <p:nvPr/>
        </p:nvSpPr>
        <p:spPr>
          <a:xfrm>
            <a:off x="146649" y="23139"/>
            <a:ext cx="12192000" cy="1077218"/>
          </a:xfrm>
          <a:prstGeom prst="rect">
            <a:avLst/>
          </a:prstGeom>
          <a:noFill/>
        </p:spPr>
        <p:txBody>
          <a:bodyPr wrap="square" rtlCol="0" anchor="ctr">
            <a:spAutoFit/>
          </a:bodyPr>
          <a:lstStyle/>
          <a:p>
            <a:r>
              <a:rPr lang="en-GB" sz="3200" b="1" dirty="0">
                <a:solidFill>
                  <a:schemeClr val="bg1"/>
                </a:solidFill>
              </a:rPr>
              <a:t>Benefits of Code Suggestions</a:t>
            </a:r>
          </a:p>
          <a:p>
            <a:endParaRPr lang="en-GB" sz="3200" b="1" dirty="0">
              <a:solidFill>
                <a:schemeClr val="bg1"/>
              </a:solidFill>
            </a:endParaRPr>
          </a:p>
        </p:txBody>
      </p:sp>
      <p:grpSp>
        <p:nvGrpSpPr>
          <p:cNvPr id="2" name="그룹 1">
            <a:extLst>
              <a:ext uri="{FF2B5EF4-FFF2-40B4-BE49-F238E27FC236}">
                <a16:creationId xmlns:a16="http://schemas.microsoft.com/office/drawing/2014/main" id="{DA9A227A-3EB4-47D2-A2DB-64F11E6C38DB}"/>
              </a:ext>
            </a:extLst>
          </p:cNvPr>
          <p:cNvGrpSpPr/>
          <p:nvPr/>
        </p:nvGrpSpPr>
        <p:grpSpPr>
          <a:xfrm>
            <a:off x="610359" y="1653600"/>
            <a:ext cx="5128379" cy="1569660"/>
            <a:chOff x="610359" y="1897440"/>
            <a:chExt cx="5128379" cy="1569660"/>
          </a:xfrm>
        </p:grpSpPr>
        <p:grpSp>
          <p:nvGrpSpPr>
            <p:cNvPr id="5" name="Group 6">
              <a:extLst>
                <a:ext uri="{FF2B5EF4-FFF2-40B4-BE49-F238E27FC236}">
                  <a16:creationId xmlns:a16="http://schemas.microsoft.com/office/drawing/2014/main" id="{388D3B5B-FF0F-BF07-AC78-80B6713036B3}"/>
                </a:ext>
              </a:extLst>
            </p:cNvPr>
            <p:cNvGrpSpPr/>
            <p:nvPr/>
          </p:nvGrpSpPr>
          <p:grpSpPr>
            <a:xfrm>
              <a:off x="2249993" y="2000241"/>
              <a:ext cx="3488745" cy="1439942"/>
              <a:chOff x="1797648" y="951079"/>
              <a:chExt cx="3488745" cy="1439942"/>
            </a:xfrm>
          </p:grpSpPr>
          <p:sp>
            <p:nvSpPr>
              <p:cNvPr id="6" name="TextBox 5">
                <a:extLst>
                  <a:ext uri="{FF2B5EF4-FFF2-40B4-BE49-F238E27FC236}">
                    <a16:creationId xmlns:a16="http://schemas.microsoft.com/office/drawing/2014/main" id="{6CB985DF-061C-B43F-B852-CF9E16F13FB1}"/>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ENHANCED READABILITY</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BA0D98E3-D7D5-DD8A-AD6D-4B68CD796B48}"/>
                  </a:ext>
                </a:extLst>
              </p:cNvPr>
              <p:cNvSpPr txBox="1"/>
              <p:nvPr/>
            </p:nvSpPr>
            <p:spPr>
              <a:xfrm>
                <a:off x="2167367" y="1375358"/>
                <a:ext cx="3119026" cy="1015663"/>
              </a:xfrm>
              <a:prstGeom prst="rect">
                <a:avLst/>
              </a:prstGeom>
              <a:noFill/>
            </p:spPr>
            <p:txBody>
              <a:bodyPr wrap="square" rtlCol="0">
                <a:spAutoFit/>
              </a:bodyPr>
              <a:lstStyle/>
              <a:p>
                <a:r>
                  <a:rPr lang="en-GB" sz="1200" dirty="0">
                    <a:solidFill>
                      <a:schemeClr val="bg1"/>
                    </a:solidFill>
                  </a:rPr>
                  <a:t>Code suggestions improve code readability by providing developers with standardized and consistent code snippets, reducing variations in coding styles.</a:t>
                </a:r>
              </a:p>
              <a:p>
                <a:pPr marL="228600" indent="-228600">
                  <a:buFont typeface="Wingdings" panose="05000000000000000000" pitchFamily="2" charset="2"/>
                  <a:buChar char="Ø"/>
                </a:pP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2A3B2891-319C-304E-3E2A-9B775F068C95}"/>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E455A5E0-6437-B8BB-D184-7EF3BC57EE0A}"/>
              </a:ext>
            </a:extLst>
          </p:cNvPr>
          <p:cNvGrpSpPr/>
          <p:nvPr/>
        </p:nvGrpSpPr>
        <p:grpSpPr>
          <a:xfrm>
            <a:off x="5892692" y="1653600"/>
            <a:ext cx="5131561" cy="1610906"/>
            <a:chOff x="610359" y="1897440"/>
            <a:chExt cx="5131561" cy="1610906"/>
          </a:xfrm>
        </p:grpSpPr>
        <p:sp>
          <p:nvSpPr>
            <p:cNvPr id="14" name="TextBox 13">
              <a:extLst>
                <a:ext uri="{FF2B5EF4-FFF2-40B4-BE49-F238E27FC236}">
                  <a16:creationId xmlns:a16="http://schemas.microsoft.com/office/drawing/2014/main" id="{6E6C1F8B-49ED-4679-5E95-4D2973E7488A}"/>
                </a:ext>
              </a:extLst>
            </p:cNvPr>
            <p:cNvSpPr txBox="1"/>
            <p:nvPr/>
          </p:nvSpPr>
          <p:spPr>
            <a:xfrm>
              <a:off x="2253175" y="2000241"/>
              <a:ext cx="3488745" cy="1508105"/>
            </a:xfrm>
            <a:prstGeom prst="rect">
              <a:avLst/>
            </a:prstGeom>
            <a:noFill/>
          </p:spPr>
          <p:txBody>
            <a:bodyPr wrap="square" lIns="108000" rIns="108000" rtlCol="0">
              <a:spAutoFit/>
            </a:bodyPr>
            <a:lstStyle/>
            <a:p>
              <a:r>
                <a:rPr lang="en-GB" sz="1600" b="1" dirty="0">
                  <a:solidFill>
                    <a:schemeClr val="bg1"/>
                  </a:solidFill>
                </a:rPr>
                <a:t>Accelerated Development</a:t>
              </a:r>
            </a:p>
            <a:p>
              <a:endParaRPr lang="en-GB" sz="1200" dirty="0">
                <a:solidFill>
                  <a:schemeClr val="bg1"/>
                </a:solidFill>
              </a:endParaRPr>
            </a:p>
            <a:p>
              <a:r>
                <a:rPr lang="en-GB" sz="1200" dirty="0">
                  <a:solidFill>
                    <a:schemeClr val="bg1"/>
                  </a:solidFill>
                </a:rPr>
                <a:t>Suggestions for commonly used code patterns and libraries accelerate development by providing quick access to proven and efficient code segments.</a:t>
              </a:r>
            </a:p>
            <a:p>
              <a:endParaRPr lang="ko-KR" altLang="en-US" sz="1600" b="1" dirty="0">
                <a:solidFill>
                  <a:schemeClr val="bg1"/>
                </a:solidFill>
                <a:cs typeface="Arial" pitchFamily="34" charset="0"/>
              </a:endParaRPr>
            </a:p>
          </p:txBody>
        </p:sp>
        <p:sp>
          <p:nvSpPr>
            <p:cNvPr id="13" name="TextBox 12">
              <a:extLst>
                <a:ext uri="{FF2B5EF4-FFF2-40B4-BE49-F238E27FC236}">
                  <a16:creationId xmlns:a16="http://schemas.microsoft.com/office/drawing/2014/main" id="{16C08605-6AC1-E335-B7A9-31445756408D}"/>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CEB21B74-C8A4-8CB7-0494-C070984D47C1}"/>
              </a:ext>
            </a:extLst>
          </p:cNvPr>
          <p:cNvGrpSpPr/>
          <p:nvPr/>
        </p:nvGrpSpPr>
        <p:grpSpPr>
          <a:xfrm>
            <a:off x="3035361" y="4120951"/>
            <a:ext cx="5214643" cy="1655208"/>
            <a:chOff x="610359" y="1897440"/>
            <a:chExt cx="5214643" cy="1655208"/>
          </a:xfrm>
        </p:grpSpPr>
        <p:sp>
          <p:nvSpPr>
            <p:cNvPr id="29" name="TextBox 28">
              <a:extLst>
                <a:ext uri="{FF2B5EF4-FFF2-40B4-BE49-F238E27FC236}">
                  <a16:creationId xmlns:a16="http://schemas.microsoft.com/office/drawing/2014/main" id="{2A042A32-C353-E3CD-DF49-6DC5E719ED8D}"/>
                </a:ext>
              </a:extLst>
            </p:cNvPr>
            <p:cNvSpPr txBox="1"/>
            <p:nvPr/>
          </p:nvSpPr>
          <p:spPr>
            <a:xfrm>
              <a:off x="2336257" y="1982988"/>
              <a:ext cx="3488745" cy="1569660"/>
            </a:xfrm>
            <a:prstGeom prst="rect">
              <a:avLst/>
            </a:prstGeom>
            <a:noFill/>
          </p:spPr>
          <p:txBody>
            <a:bodyPr wrap="square" lIns="108000" rIns="108000" rtlCol="0">
              <a:spAutoFit/>
            </a:bodyPr>
            <a:lstStyle/>
            <a:p>
              <a:r>
                <a:rPr lang="en-GB" sz="1600" b="1" dirty="0">
                  <a:solidFill>
                    <a:schemeClr val="bg1"/>
                  </a:solidFill>
                </a:rPr>
                <a:t>Error Prevention</a:t>
              </a:r>
            </a:p>
            <a:p>
              <a:endParaRPr lang="en-GB" sz="1600" b="1" dirty="0">
                <a:solidFill>
                  <a:schemeClr val="bg1"/>
                </a:solidFill>
              </a:endParaRPr>
            </a:p>
            <a:p>
              <a:r>
                <a:rPr lang="en-GB" sz="1200" dirty="0">
                  <a:solidFill>
                    <a:schemeClr val="bg1"/>
                  </a:solidFill>
                </a:rPr>
                <a:t>Code suggestions help prevent common programming errors by guiding developers towards best practices and established coding patterns.</a:t>
              </a:r>
            </a:p>
            <a:p>
              <a:r>
                <a:rPr lang="en-GB" altLang="ko-KR" sz="1600" b="1" dirty="0">
                  <a:solidFill>
                    <a:schemeClr val="bg1"/>
                  </a:solidFill>
                  <a:cs typeface="Arial" pitchFamily="34" charset="0"/>
                </a:rPr>
                <a:t> </a:t>
              </a:r>
              <a:endParaRPr lang="ko-KR" altLang="en-US" sz="1600" b="1" dirty="0">
                <a:solidFill>
                  <a:schemeClr val="bg1"/>
                </a:solidFill>
                <a:cs typeface="Arial" pitchFamily="34" charset="0"/>
              </a:endParaRPr>
            </a:p>
          </p:txBody>
        </p:sp>
        <p:sp>
          <p:nvSpPr>
            <p:cNvPr id="28" name="TextBox 27">
              <a:extLst>
                <a:ext uri="{FF2B5EF4-FFF2-40B4-BE49-F238E27FC236}">
                  <a16:creationId xmlns:a16="http://schemas.microsoft.com/office/drawing/2014/main" id="{C616F075-53BE-AB68-9B5C-37903EEC36B3}"/>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18635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84F725-DEB6-4BD1-8554-E95700FD2533}"/>
              </a:ext>
            </a:extLst>
          </p:cNvPr>
          <p:cNvSpPr txBox="1"/>
          <p:nvPr/>
        </p:nvSpPr>
        <p:spPr>
          <a:xfrm>
            <a:off x="4960189" y="1225716"/>
            <a:ext cx="7159923" cy="4524315"/>
          </a:xfrm>
          <a:prstGeom prst="rect">
            <a:avLst/>
          </a:prstGeom>
          <a:noFill/>
        </p:spPr>
        <p:txBody>
          <a:bodyPr wrap="square" rtlCol="0" anchor="ctr">
            <a:spAutoFit/>
          </a:bodyPr>
          <a:lstStyle/>
          <a:p>
            <a:r>
              <a:rPr lang="en-GB" b="1" dirty="0"/>
              <a:t>Types of Code Auto-Completion</a:t>
            </a:r>
          </a:p>
          <a:p>
            <a:endParaRPr lang="en-GB" b="1" dirty="0"/>
          </a:p>
          <a:p>
            <a:r>
              <a:rPr lang="en-GB" b="1" dirty="0"/>
              <a:t>Basic Word Completion</a:t>
            </a:r>
          </a:p>
          <a:p>
            <a:r>
              <a:rPr lang="en-GB" dirty="0"/>
              <a:t>Basic auto-completion suggests words based on the current file, which can be useful for completing variable names and common keywords.</a:t>
            </a:r>
          </a:p>
          <a:p>
            <a:endParaRPr lang="en-GB" b="1" dirty="0"/>
          </a:p>
          <a:p>
            <a:r>
              <a:rPr lang="en-GB" b="1" dirty="0"/>
              <a:t>Intelligent Code Completion</a:t>
            </a:r>
          </a:p>
          <a:p>
            <a:r>
              <a:rPr lang="en-GB" dirty="0"/>
              <a:t>Intelligent auto-completion analyses the context and suggests relevant code snippets, including method signatures, function parameters, and class members.</a:t>
            </a:r>
          </a:p>
          <a:p>
            <a:endParaRPr lang="en-GB" b="1" dirty="0"/>
          </a:p>
          <a:p>
            <a:r>
              <a:rPr lang="en-GB" b="1" dirty="0"/>
              <a:t>Machine Learning-Based Completion</a:t>
            </a:r>
          </a:p>
          <a:p>
            <a:r>
              <a:rPr lang="en-GB" dirty="0"/>
              <a:t>Advanced auto-completion systems utilize machine learning algorithms to predict and suggest code based on the developer's coding patterns and the project's context.</a:t>
            </a:r>
          </a:p>
        </p:txBody>
      </p:sp>
    </p:spTree>
    <p:extLst>
      <p:ext uri="{BB962C8B-B14F-4D97-AF65-F5344CB8AC3E}">
        <p14:creationId xmlns:p14="http://schemas.microsoft.com/office/powerpoint/2010/main" val="24981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20E776-A25B-5C46-0CC7-8BDD09FBF879}"/>
              </a:ext>
            </a:extLst>
          </p:cNvPr>
          <p:cNvSpPr txBox="1"/>
          <p:nvPr/>
        </p:nvSpPr>
        <p:spPr>
          <a:xfrm>
            <a:off x="8766595" y="953219"/>
            <a:ext cx="4081013" cy="3262432"/>
          </a:xfrm>
          <a:prstGeom prst="rect">
            <a:avLst/>
          </a:prstGeom>
          <a:noFill/>
        </p:spPr>
        <p:txBody>
          <a:bodyPr wrap="square">
            <a:spAutoFit/>
          </a:bodyPr>
          <a:lstStyle/>
          <a:p>
            <a:r>
              <a:rPr lang="en-GB" sz="2000" b="1" dirty="0">
                <a:effectLst/>
              </a:rPr>
              <a:t>Examples of Code Auto Completion Tools</a:t>
            </a:r>
          </a:p>
          <a:p>
            <a:endParaRPr lang="en-GB" sz="2000" b="1" dirty="0"/>
          </a:p>
          <a:p>
            <a:endParaRPr lang="en-GB" sz="2000" b="1" dirty="0"/>
          </a:p>
          <a:p>
            <a:pPr>
              <a:buFont typeface="Arial" panose="020B0604020202020204" pitchFamily="34" charset="0"/>
              <a:buChar char="•"/>
            </a:pPr>
            <a:r>
              <a:rPr lang="en-GB" sz="1800" dirty="0">
                <a:effectLst/>
              </a:rPr>
              <a:t>Visual Studio Code</a:t>
            </a:r>
          </a:p>
          <a:p>
            <a:pPr>
              <a:buFont typeface="Arial" panose="020B0604020202020204" pitchFamily="34" charset="0"/>
              <a:buChar char="•"/>
            </a:pPr>
            <a:r>
              <a:rPr lang="en-GB" sz="1800" dirty="0">
                <a:effectLst/>
              </a:rPr>
              <a:t>IntelliJ IDEA</a:t>
            </a:r>
          </a:p>
          <a:p>
            <a:pPr>
              <a:buFont typeface="Arial" panose="020B0604020202020204" pitchFamily="34" charset="0"/>
              <a:buChar char="•"/>
            </a:pPr>
            <a:r>
              <a:rPr lang="en-GB" sz="1800" dirty="0">
                <a:effectLst/>
              </a:rPr>
              <a:t>PyCharm</a:t>
            </a:r>
          </a:p>
          <a:p>
            <a:pPr>
              <a:buFont typeface="Arial" panose="020B0604020202020204" pitchFamily="34" charset="0"/>
              <a:buChar char="•"/>
            </a:pPr>
            <a:r>
              <a:rPr lang="en-GB" sz="1800" dirty="0">
                <a:effectLst/>
              </a:rPr>
              <a:t>Eclipse</a:t>
            </a:r>
          </a:p>
          <a:p>
            <a:pPr>
              <a:buFont typeface="Arial" panose="020B0604020202020204" pitchFamily="34" charset="0"/>
              <a:buChar char="•"/>
            </a:pPr>
            <a:r>
              <a:rPr lang="en-GB" sz="1800" dirty="0">
                <a:effectLst/>
              </a:rPr>
              <a:t>Sublime Text</a:t>
            </a:r>
          </a:p>
          <a:p>
            <a:pPr>
              <a:buFont typeface="Arial" panose="020B0604020202020204" pitchFamily="34" charset="0"/>
              <a:buChar char="•"/>
            </a:pPr>
            <a:r>
              <a:rPr lang="en-GB" sz="1800" dirty="0">
                <a:effectLst/>
              </a:rPr>
              <a:t>Atom</a:t>
            </a:r>
          </a:p>
          <a:p>
            <a:pPr>
              <a:buFont typeface="Arial" panose="020B0604020202020204" pitchFamily="34" charset="0"/>
              <a:buChar char="•"/>
            </a:pPr>
            <a:r>
              <a:rPr lang="en-GB" sz="1800" dirty="0">
                <a:effectLst/>
              </a:rPr>
              <a:t>Vim</a:t>
            </a:r>
          </a:p>
        </p:txBody>
      </p:sp>
    </p:spTree>
    <p:extLst>
      <p:ext uri="{BB962C8B-B14F-4D97-AF65-F5344CB8AC3E}">
        <p14:creationId xmlns:p14="http://schemas.microsoft.com/office/powerpoint/2010/main" val="14043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6992-D21F-BF70-BEEB-761FF70700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68A6CB-6781-1029-1702-E12D6E3D32A3}"/>
              </a:ext>
            </a:extLst>
          </p:cNvPr>
          <p:cNvSpPr txBox="1"/>
          <p:nvPr/>
        </p:nvSpPr>
        <p:spPr>
          <a:xfrm>
            <a:off x="3383904" y="3028890"/>
            <a:ext cx="5575565" cy="800219"/>
          </a:xfrm>
          <a:prstGeom prst="rect">
            <a:avLst/>
          </a:prstGeom>
          <a:noFill/>
        </p:spPr>
        <p:txBody>
          <a:bodyPr wrap="none" rtlCol="0">
            <a:spAutoFit/>
          </a:bodyPr>
          <a:lstStyle/>
          <a:p>
            <a:r>
              <a:rPr lang="en-GB" sz="2800" b="1" dirty="0">
                <a:solidFill>
                  <a:schemeClr val="bg1"/>
                </a:solidFill>
              </a:rPr>
              <a:t>Implementing Code Suggestion</a:t>
            </a:r>
          </a:p>
          <a:p>
            <a:endParaRPr lang="en-GB" dirty="0"/>
          </a:p>
        </p:txBody>
      </p:sp>
    </p:spTree>
    <p:extLst>
      <p:ext uri="{BB962C8B-B14F-4D97-AF65-F5344CB8AC3E}">
        <p14:creationId xmlns:p14="http://schemas.microsoft.com/office/powerpoint/2010/main" val="17662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DC5AB-363C-720A-5DD0-AD659ED5B1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F94876-098B-DB39-2B53-746AAA40BD1E}"/>
              </a:ext>
            </a:extLst>
          </p:cNvPr>
          <p:cNvSpPr txBox="1"/>
          <p:nvPr/>
        </p:nvSpPr>
        <p:spPr>
          <a:xfrm>
            <a:off x="69011" y="1306456"/>
            <a:ext cx="11714672" cy="4524315"/>
          </a:xfrm>
          <a:prstGeom prst="rect">
            <a:avLst/>
          </a:prstGeom>
          <a:noFill/>
        </p:spPr>
        <p:txBody>
          <a:bodyPr wrap="square" rtlCol="0" anchor="ctr">
            <a:spAutoFit/>
          </a:bodyPr>
          <a:lstStyle/>
          <a:p>
            <a:r>
              <a:rPr lang="en-GB" sz="3200" b="1" dirty="0">
                <a:solidFill>
                  <a:schemeClr val="bg1"/>
                </a:solidFill>
                <a:effectLst/>
              </a:rPr>
              <a:t>Implementation of Code Auto Completion</a:t>
            </a:r>
          </a:p>
          <a:p>
            <a:endParaRPr lang="en-GB" sz="3200" b="1" dirty="0">
              <a:solidFill>
                <a:schemeClr val="bg1"/>
              </a:solidFill>
            </a:endParaRPr>
          </a:p>
          <a:p>
            <a:endParaRPr lang="en-GB" sz="3200" b="1" dirty="0">
              <a:solidFill>
                <a:schemeClr val="bg1"/>
              </a:solidFill>
            </a:endParaRPr>
          </a:p>
          <a:p>
            <a:r>
              <a:rPr lang="en-GB" sz="3200" dirty="0">
                <a:solidFill>
                  <a:schemeClr val="bg1"/>
                </a:solidFill>
                <a:effectLst/>
              </a:rPr>
              <a:t>Code auto completion can be implemented in code editors and integrated development environments (IDEs) through plugins or built-in features. It requires a combination of lexical analysis, syntactic analysis, and semantic analysis to generate accurate and relevant suggestions.</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194906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12906-2FE3-EECD-EDA1-F594FD21DA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0EBD36-DC9C-187D-8D0D-E7D699A80B95}"/>
              </a:ext>
            </a:extLst>
          </p:cNvPr>
          <p:cNvSpPr txBox="1"/>
          <p:nvPr/>
        </p:nvSpPr>
        <p:spPr>
          <a:xfrm>
            <a:off x="69011" y="721681"/>
            <a:ext cx="11714672" cy="5693866"/>
          </a:xfrm>
          <a:prstGeom prst="rect">
            <a:avLst/>
          </a:prstGeom>
          <a:noFill/>
        </p:spPr>
        <p:txBody>
          <a:bodyPr wrap="square" rtlCol="0" anchor="ctr">
            <a:spAutoFit/>
          </a:bodyPr>
          <a:lstStyle/>
          <a:p>
            <a:r>
              <a:rPr lang="en-GB" sz="2000" b="1" dirty="0">
                <a:solidFill>
                  <a:schemeClr val="bg1"/>
                </a:solidFill>
                <a:effectLst/>
              </a:rPr>
              <a:t>Implementation of Code Auto Completion</a:t>
            </a:r>
          </a:p>
          <a:p>
            <a:endParaRPr lang="en-GB" sz="2000" b="1" dirty="0">
              <a:solidFill>
                <a:schemeClr val="bg1"/>
              </a:solidFill>
              <a:effectLst/>
            </a:endParaRPr>
          </a:p>
          <a:p>
            <a:r>
              <a:rPr lang="en-GB" sz="2000" b="1" dirty="0">
                <a:solidFill>
                  <a:schemeClr val="bg1"/>
                </a:solidFill>
              </a:rPr>
              <a:t>Challenges in Implementing Code Suggestions</a:t>
            </a:r>
          </a:p>
          <a:p>
            <a:endParaRPr lang="en-GB" sz="2000" b="1" dirty="0">
              <a:solidFill>
                <a:schemeClr val="bg1"/>
              </a:solidFill>
            </a:endParaRPr>
          </a:p>
          <a:p>
            <a:r>
              <a:rPr lang="en-GB" sz="2000" b="1" dirty="0">
                <a:solidFill>
                  <a:schemeClr val="bg1"/>
                </a:solidFill>
              </a:rPr>
              <a:t>Context Sensitivity</a:t>
            </a:r>
          </a:p>
          <a:p>
            <a:r>
              <a:rPr lang="en-GB" sz="2000" dirty="0">
                <a:solidFill>
                  <a:schemeClr val="bg1"/>
                </a:solidFill>
              </a:rPr>
              <a:t>Implementing context-sensitive code suggestions that adapt to the current codebase, language, and development environment can be challenging.</a:t>
            </a:r>
          </a:p>
          <a:p>
            <a:endParaRPr lang="en-GB" sz="2000" b="1" dirty="0">
              <a:solidFill>
                <a:schemeClr val="bg1"/>
              </a:solidFill>
            </a:endParaRPr>
          </a:p>
          <a:p>
            <a:r>
              <a:rPr lang="en-GB" sz="2000" b="1" dirty="0">
                <a:solidFill>
                  <a:schemeClr val="bg1"/>
                </a:solidFill>
              </a:rPr>
              <a:t>Performance Optimization</a:t>
            </a:r>
          </a:p>
          <a:p>
            <a:r>
              <a:rPr lang="en-GB" sz="2000" dirty="0">
                <a:solidFill>
                  <a:schemeClr val="bg1"/>
                </a:solidFill>
              </a:rPr>
              <a:t>Providing real-time code suggestions without impacting the editor's performance requires efficient algorithms and data structures.</a:t>
            </a:r>
          </a:p>
          <a:p>
            <a:endParaRPr lang="en-GB" sz="2000" b="1" dirty="0">
              <a:solidFill>
                <a:schemeClr val="bg1"/>
              </a:solidFill>
            </a:endParaRPr>
          </a:p>
          <a:p>
            <a:r>
              <a:rPr lang="en-GB" sz="2000" b="1" dirty="0">
                <a:solidFill>
                  <a:schemeClr val="bg1"/>
                </a:solidFill>
              </a:rPr>
              <a:t>Language Support</a:t>
            </a:r>
          </a:p>
          <a:p>
            <a:r>
              <a:rPr lang="en-GB" sz="2000" dirty="0">
                <a:solidFill>
                  <a:schemeClr val="bg1"/>
                </a:solidFill>
              </a:rPr>
              <a:t>Supporting multiple programming languages and their unique syntax for code suggestions necessitates comprehensive language analysis and understanding.</a:t>
            </a:r>
          </a:p>
          <a:p>
            <a:r>
              <a:rPr lang="en-GB" sz="3200" dirty="0">
                <a:solidFill>
                  <a:schemeClr val="bg1"/>
                </a:solidFill>
                <a:effectLst/>
              </a:rPr>
              <a:t>.</a:t>
            </a:r>
            <a:endParaRPr lang="en-GB" sz="3200" dirty="0">
              <a:solidFill>
                <a:schemeClr val="bg1"/>
              </a:solidFill>
            </a:endParaRPr>
          </a:p>
          <a:p>
            <a:endParaRPr lang="en-GB" sz="3200" b="1" dirty="0">
              <a:solidFill>
                <a:schemeClr val="bg1"/>
              </a:solidFill>
            </a:endParaRPr>
          </a:p>
        </p:txBody>
      </p:sp>
    </p:spTree>
    <p:extLst>
      <p:ext uri="{BB962C8B-B14F-4D97-AF65-F5344CB8AC3E}">
        <p14:creationId xmlns:p14="http://schemas.microsoft.com/office/powerpoint/2010/main" val="3608416554"/>
      </p:ext>
    </p:extLst>
  </p:cSld>
  <p:clrMapOvr>
    <a:masterClrMapping/>
  </p:clrMapOvr>
</p:sld>
</file>

<file path=ppt/theme/theme1.xml><?xml version="1.0" encoding="utf-8"?>
<a:theme xmlns:a="http://schemas.openxmlformats.org/drawingml/2006/main" name="Cover and End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454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ck rithik</cp:lastModifiedBy>
  <cp:revision>77</cp:revision>
  <dcterms:created xsi:type="dcterms:W3CDTF">2020-01-20T05:08:25Z</dcterms:created>
  <dcterms:modified xsi:type="dcterms:W3CDTF">2024-03-08T15:51:20Z</dcterms:modified>
</cp:coreProperties>
</file>