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3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DB8D0-98ED-4B86-9D5F-E61ADC70144D}" type="datetimeFigureOut">
              <a:rPr lang="en-US" smtClean="0"/>
              <a:t>5/29/2020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7925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5/29/2020</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7298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5/29/2020</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48311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5/29/2020</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22820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5/29/2020</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0856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5/29/2020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6480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5/29/2020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0274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DB8D0-98ED-4B86-9D5F-E61ADC70144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3642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DB8D0-98ED-4B86-9D5F-E61ADC70144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53707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5/29/2020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1032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0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020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123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2581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150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3915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21911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DB8D0-98ED-4B86-9D5F-E61ADC70144D}" type="datetimeFigureOut">
              <a:rPr lang="en-US" smtClean="0"/>
              <a:pPr/>
              <a:t>5/29/2020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288749291"/>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C861-0C03-46E0-8B30-8041FCC7DFCA}"/>
              </a:ext>
            </a:extLst>
          </p:cNvPr>
          <p:cNvSpPr>
            <a:spLocks noGrp="1"/>
          </p:cNvSpPr>
          <p:nvPr>
            <p:ph type="ctrTitle"/>
          </p:nvPr>
        </p:nvSpPr>
        <p:spPr>
          <a:xfrm>
            <a:off x="874815" y="798703"/>
            <a:ext cx="5221185" cy="3072015"/>
          </a:xfrm>
        </p:spPr>
        <p:txBody>
          <a:bodyPr anchor="b">
            <a:normAutofit fontScale="90000"/>
          </a:bodyPr>
          <a:lstStyle/>
          <a:p>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br>
              <a:rPr lang="en-IN" sz="1500" b="1" dirty="0"/>
            </a:br>
            <a:r>
              <a:rPr lang="en-IN" sz="3100" b="1" dirty="0"/>
              <a:t>Applied Data Science 						PROJECT</a:t>
            </a:r>
            <a:br>
              <a:rPr lang="en-IN" sz="3100" b="1" dirty="0"/>
            </a:br>
            <a:br>
              <a:rPr lang="en-IN" sz="3100" b="1" dirty="0"/>
            </a:br>
            <a:r>
              <a:rPr lang="en-IN" sz="3100" b="1" dirty="0"/>
              <a:t>Setting up a new restaurant</a:t>
            </a:r>
            <a:endParaRPr lang="en-IN" sz="3100" dirty="0"/>
          </a:p>
        </p:txBody>
      </p:sp>
      <p:sp>
        <p:nvSpPr>
          <p:cNvPr id="3" name="Subtitle 2">
            <a:extLst>
              <a:ext uri="{FF2B5EF4-FFF2-40B4-BE49-F238E27FC236}">
                <a16:creationId xmlns:a16="http://schemas.microsoft.com/office/drawing/2014/main" id="{FBE891D3-DD00-41E2-91C0-D7C7677E7E1D}"/>
              </a:ext>
            </a:extLst>
          </p:cNvPr>
          <p:cNvSpPr>
            <a:spLocks noGrp="1"/>
          </p:cNvSpPr>
          <p:nvPr>
            <p:ph type="subTitle" idx="1"/>
          </p:nvPr>
        </p:nvSpPr>
        <p:spPr>
          <a:xfrm>
            <a:off x="870148" y="3962792"/>
            <a:ext cx="5221185" cy="2102108"/>
          </a:xfrm>
        </p:spPr>
        <p:txBody>
          <a:bodyPr anchor="t">
            <a:normAutofit/>
          </a:bodyPr>
          <a:lstStyle/>
          <a:p>
            <a:r>
              <a:rPr lang="en-IN" dirty="0"/>
              <a:t>						By Rithik Kotha</a:t>
            </a:r>
          </a:p>
        </p:txBody>
      </p:sp>
      <p:pic>
        <p:nvPicPr>
          <p:cNvPr id="4" name="Picture 3">
            <a:extLst>
              <a:ext uri="{FF2B5EF4-FFF2-40B4-BE49-F238E27FC236}">
                <a16:creationId xmlns:a16="http://schemas.microsoft.com/office/drawing/2014/main" id="{54CE66C0-1D31-4F8A-9F0F-1464CAC55D19}"/>
              </a:ext>
            </a:extLst>
          </p:cNvPr>
          <p:cNvPicPr>
            <a:picLocks noChangeAspect="1"/>
          </p:cNvPicPr>
          <p:nvPr/>
        </p:nvPicPr>
        <p:blipFill rotWithShape="1">
          <a:blip r:embed="rId2"/>
          <a:srcRect t="9313" b="6418"/>
          <a:stretch/>
        </p:blipFill>
        <p:spPr>
          <a:xfrm>
            <a:off x="6651243" y="1848301"/>
            <a:ext cx="4939504" cy="277845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420593308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5202-F32A-4F75-8F7F-ABDF5DB00C32}"/>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C3122B7E-7FDF-453A-A06B-30C7F5762DC2}"/>
              </a:ext>
            </a:extLst>
          </p:cNvPr>
          <p:cNvSpPr>
            <a:spLocks noGrp="1"/>
          </p:cNvSpPr>
          <p:nvPr>
            <p:ph idx="1"/>
          </p:nvPr>
        </p:nvSpPr>
        <p:spPr/>
        <p:txBody>
          <a:bodyPr/>
          <a:lstStyle/>
          <a:p>
            <a:pPr marL="0" indent="0">
              <a:buNone/>
            </a:pPr>
            <a:r>
              <a:rPr lang="en-IN" dirty="0"/>
              <a:t>They have been divided into clusters. Most of the suitable places are concentrated in the central area of Hyderabad city, with the highest number in cluster 1 and moderate number in cluster 0. On the other hand, cluster 2 has a very low number in the neighbourhoods. This represents a great opportunity and high potential areas to open new restaurants as there is very little to no competition from existing competitors. </a:t>
            </a:r>
          </a:p>
        </p:txBody>
      </p:sp>
    </p:spTree>
    <p:extLst>
      <p:ext uri="{BB962C8B-B14F-4D97-AF65-F5344CB8AC3E}">
        <p14:creationId xmlns:p14="http://schemas.microsoft.com/office/powerpoint/2010/main" val="172220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94E6-C9D2-44E6-A4DA-BB8880572C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C541A77-CC22-46B9-A52C-D6368DD4518C}"/>
              </a:ext>
            </a:extLst>
          </p:cNvPr>
          <p:cNvSpPr>
            <a:spLocks noGrp="1"/>
          </p:cNvSpPr>
          <p:nvPr>
            <p:ph idx="1"/>
          </p:nvPr>
        </p:nvSpPr>
        <p:spPr/>
        <p:txBody>
          <a:bodyPr/>
          <a:lstStyle/>
          <a:p>
            <a:r>
              <a:rPr lang="en-IN" dirty="0"/>
              <a:t>We have narrowed down the possibilities so as to where we can set up a new restaurants so that it can be successful enough in its domain.</a:t>
            </a:r>
          </a:p>
          <a:p>
            <a:r>
              <a:rPr lang="en-IN"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restaurants.</a:t>
            </a:r>
          </a:p>
        </p:txBody>
      </p:sp>
    </p:spTree>
    <p:extLst>
      <p:ext uri="{BB962C8B-B14F-4D97-AF65-F5344CB8AC3E}">
        <p14:creationId xmlns:p14="http://schemas.microsoft.com/office/powerpoint/2010/main" val="51706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23A8-13B2-4CAF-B401-0DDA457320C6}"/>
              </a:ext>
            </a:extLst>
          </p:cNvPr>
          <p:cNvSpPr>
            <a:spLocks noGrp="1"/>
          </p:cNvSpPr>
          <p:nvPr>
            <p:ph type="title"/>
          </p:nvPr>
        </p:nvSpPr>
        <p:spPr/>
        <p:txBody>
          <a:bodyPr/>
          <a:lstStyle/>
          <a:p>
            <a:r>
              <a:rPr lang="en-IN" dirty="0"/>
              <a:t>HYDERABAD , INDIA</a:t>
            </a:r>
          </a:p>
        </p:txBody>
      </p:sp>
      <p:pic>
        <p:nvPicPr>
          <p:cNvPr id="5" name="Content Placeholder 4" descr="A picture containing text, map&#10;&#10;Description automatically generated">
            <a:extLst>
              <a:ext uri="{FF2B5EF4-FFF2-40B4-BE49-F238E27FC236}">
                <a16:creationId xmlns:a16="http://schemas.microsoft.com/office/drawing/2014/main" id="{4CA2042D-35DC-4F89-84D5-7345DCE1AB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078" y="2603500"/>
            <a:ext cx="8395289" cy="3416300"/>
          </a:xfrm>
        </p:spPr>
      </p:pic>
    </p:spTree>
    <p:extLst>
      <p:ext uri="{BB962C8B-B14F-4D97-AF65-F5344CB8AC3E}">
        <p14:creationId xmlns:p14="http://schemas.microsoft.com/office/powerpoint/2010/main" val="37344751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B8A6-E2ED-464B-A410-B2B363447086}"/>
              </a:ext>
            </a:extLst>
          </p:cNvPr>
          <p:cNvSpPr>
            <a:spLocks noGrp="1"/>
          </p:cNvSpPr>
          <p:nvPr>
            <p:ph type="title"/>
          </p:nvPr>
        </p:nvSpPr>
        <p:spPr/>
        <p:txBody>
          <a:bodyPr/>
          <a:lstStyle/>
          <a:p>
            <a:r>
              <a:rPr lang="en-IN" dirty="0"/>
              <a:t>INRODUCTION</a:t>
            </a:r>
          </a:p>
        </p:txBody>
      </p:sp>
      <p:sp>
        <p:nvSpPr>
          <p:cNvPr id="3" name="Content Placeholder 2">
            <a:extLst>
              <a:ext uri="{FF2B5EF4-FFF2-40B4-BE49-F238E27FC236}">
                <a16:creationId xmlns:a16="http://schemas.microsoft.com/office/drawing/2014/main" id="{D405209C-D003-40EB-BC19-11053EFDD7A3}"/>
              </a:ext>
            </a:extLst>
          </p:cNvPr>
          <p:cNvSpPr>
            <a:spLocks noGrp="1"/>
          </p:cNvSpPr>
          <p:nvPr>
            <p:ph idx="1"/>
          </p:nvPr>
        </p:nvSpPr>
        <p:spPr/>
        <p:txBody>
          <a:bodyPr/>
          <a:lstStyle/>
          <a:p>
            <a:pPr marL="0" indent="0">
              <a:buNone/>
            </a:pPr>
            <a:r>
              <a:rPr lang="en-IN" dirty="0"/>
              <a:t>Restaurants have always been the leading edge of reshaping neighbourhoods.  In certain places, people dine more outside the home.  People do crave the social experience of dining.  Economy and Employment depend on restaurants in a certain way.</a:t>
            </a:r>
          </a:p>
          <a:p>
            <a:pPr marL="0" indent="0">
              <a:buNone/>
            </a:pPr>
            <a:r>
              <a:rPr lang="en-IN" dirty="0"/>
              <a:t>Beyond the basic purpose of restaurants to provide food and drink, restaurants have fulfilled a human need for connection and shaped social relations. Restaurants occupy an increasingly important place in shaping our overall economy and the nature and makeup of our cities.</a:t>
            </a:r>
          </a:p>
          <a:p>
            <a:pPr marL="0" indent="0">
              <a:buNone/>
            </a:pPr>
            <a:r>
              <a:rPr lang="en-IN" dirty="0"/>
              <a:t>So we are looking to open up a new restaurant at a favourable place.</a:t>
            </a:r>
          </a:p>
        </p:txBody>
      </p:sp>
    </p:spTree>
    <p:extLst>
      <p:ext uri="{BB962C8B-B14F-4D97-AF65-F5344CB8AC3E}">
        <p14:creationId xmlns:p14="http://schemas.microsoft.com/office/powerpoint/2010/main" val="35790876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97EA-C2E7-4DDA-918A-E4A5036E6F43}"/>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0384CC01-2981-477C-B7AE-3649EDE672A3}"/>
              </a:ext>
            </a:extLst>
          </p:cNvPr>
          <p:cNvSpPr>
            <a:spLocks noGrp="1"/>
          </p:cNvSpPr>
          <p:nvPr>
            <p:ph idx="1"/>
          </p:nvPr>
        </p:nvSpPr>
        <p:spPr/>
        <p:txBody>
          <a:bodyPr/>
          <a:lstStyle/>
          <a:p>
            <a:pPr marL="0" indent="0">
              <a:buNone/>
            </a:pPr>
            <a:r>
              <a:rPr lang="en-IN" dirty="0"/>
              <a:t>The objective of this capstone project is to analyse and select the best locations in the  city of Hyderabad, India to open a new restaurant. Using data science methodology  and machine learning techniques like clustering, this project aims to provide solutions  to answer the business question:</a:t>
            </a:r>
          </a:p>
          <a:p>
            <a:pPr marL="0" indent="0">
              <a:buNone/>
            </a:pPr>
            <a:endParaRPr lang="en-IN" dirty="0"/>
          </a:p>
          <a:p>
            <a:pPr marL="0" indent="0">
              <a:buNone/>
            </a:pPr>
            <a:r>
              <a:rPr lang="en-IN" dirty="0"/>
              <a:t> </a:t>
            </a:r>
            <a:r>
              <a:rPr lang="en-IN" b="1" dirty="0"/>
              <a:t>In the city of Hyderabad, India if a property developer is  looking to open a restaurant, where would you recommend that they open it?</a:t>
            </a:r>
            <a:endParaRPr lang="en-IN" dirty="0"/>
          </a:p>
          <a:p>
            <a:pPr marL="0" indent="0">
              <a:buNone/>
            </a:pPr>
            <a:endParaRPr lang="en-IN" dirty="0"/>
          </a:p>
        </p:txBody>
      </p:sp>
    </p:spTree>
    <p:extLst>
      <p:ext uri="{BB962C8B-B14F-4D97-AF65-F5344CB8AC3E}">
        <p14:creationId xmlns:p14="http://schemas.microsoft.com/office/powerpoint/2010/main" val="28739709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A65A-5934-4E63-A666-8023884BB9E3}"/>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2B5E939C-5E48-44A6-89D4-4DD5B92AA4FC}"/>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This project is particularly useful to property developers and investors looking to open or invest in restaurants in the capital city of Telangana i.e. Hyderabad. This should be carefully planned and executed so that it will be beneficial to everyone. People can come and enjoy the variety of cuisines and delicious food.</a:t>
            </a:r>
          </a:p>
          <a:p>
            <a:pPr marL="0" indent="0">
              <a:buNone/>
            </a:pPr>
            <a:endParaRPr lang="en-IN" dirty="0"/>
          </a:p>
        </p:txBody>
      </p:sp>
    </p:spTree>
    <p:extLst>
      <p:ext uri="{BB962C8B-B14F-4D97-AF65-F5344CB8AC3E}">
        <p14:creationId xmlns:p14="http://schemas.microsoft.com/office/powerpoint/2010/main" val="284456021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0018-AFF0-4C71-BFC1-531A890224F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500E7D2C-36DD-43A3-90C6-EDCA2E83851C}"/>
              </a:ext>
            </a:extLst>
          </p:cNvPr>
          <p:cNvSpPr>
            <a:spLocks noGrp="1"/>
          </p:cNvSpPr>
          <p:nvPr>
            <p:ph idx="1"/>
          </p:nvPr>
        </p:nvSpPr>
        <p:spPr/>
        <p:txBody>
          <a:bodyPr/>
          <a:lstStyle/>
          <a:p>
            <a:pPr marL="0" indent="0">
              <a:buNone/>
            </a:pPr>
            <a:r>
              <a:rPr lang="en-IN" dirty="0"/>
              <a:t>We need to register a Foursquare Developer Account in order to obtain the Foursquare ID and Foursquare secret key. We then make API calls to Foursquare passing in the geographical coordinates of the neighbourhoods in a Python loop. 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a:t>
            </a:r>
          </a:p>
        </p:txBody>
      </p:sp>
    </p:spTree>
    <p:extLst>
      <p:ext uri="{BB962C8B-B14F-4D97-AF65-F5344CB8AC3E}">
        <p14:creationId xmlns:p14="http://schemas.microsoft.com/office/powerpoint/2010/main" val="2424391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070A-3DEF-4908-A764-1379F5EF9B0C}"/>
              </a:ext>
            </a:extLst>
          </p:cNvPr>
          <p:cNvSpPr>
            <a:spLocks noGrp="1"/>
          </p:cNvSpPr>
          <p:nvPr>
            <p:ph type="title"/>
          </p:nvPr>
        </p:nvSpPr>
        <p:spPr/>
        <p:txBody>
          <a:bodyPr/>
          <a:lstStyle/>
          <a:p>
            <a:r>
              <a:rPr lang="en-IN" dirty="0"/>
              <a:t>METHODOLOGY(continued)</a:t>
            </a:r>
          </a:p>
        </p:txBody>
      </p:sp>
      <p:sp>
        <p:nvSpPr>
          <p:cNvPr id="3" name="Content Placeholder 2">
            <a:extLst>
              <a:ext uri="{FF2B5EF4-FFF2-40B4-BE49-F238E27FC236}">
                <a16:creationId xmlns:a16="http://schemas.microsoft.com/office/drawing/2014/main" id="{4FFF0675-3D77-4851-B4F4-037407EB4CD5}"/>
              </a:ext>
            </a:extLst>
          </p:cNvPr>
          <p:cNvSpPr>
            <a:spLocks noGrp="1"/>
          </p:cNvSpPr>
          <p:nvPr>
            <p:ph idx="1"/>
          </p:nvPr>
        </p:nvSpPr>
        <p:spPr/>
        <p:txBody>
          <a:bodyPr/>
          <a:lstStyle/>
          <a:p>
            <a:pPr marL="0" indent="0">
              <a:buNone/>
            </a:pPr>
            <a:r>
              <a:rPr lang="en-IN" dirty="0"/>
              <a:t>Then, we will analyse each neighbourhood by grouping the rows by neighbourhood and taking the mean of the frequency of occurrence of each venue category. By doing so, we are also preparing the data for use in clustering. Since we are analysing the  data, we will filter the restaurant as venue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a:t>
            </a:r>
            <a:r>
              <a:rPr lang="en-IN" dirty="0" err="1"/>
              <a:t>occurrence.The</a:t>
            </a:r>
            <a:r>
              <a:rPr lang="en-IN" dirty="0"/>
              <a:t> results will be obtained and then we can set up a restaurant.</a:t>
            </a:r>
          </a:p>
        </p:txBody>
      </p:sp>
    </p:spTree>
    <p:extLst>
      <p:ext uri="{BB962C8B-B14F-4D97-AF65-F5344CB8AC3E}">
        <p14:creationId xmlns:p14="http://schemas.microsoft.com/office/powerpoint/2010/main" val="381683920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9D39-8A9A-49AE-88FB-CADEF306792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D6812B8C-C71B-4C93-8C78-AA9D0010C7D9}"/>
              </a:ext>
            </a:extLst>
          </p:cNvPr>
          <p:cNvSpPr>
            <a:spLocks noGrp="1"/>
          </p:cNvSpPr>
          <p:nvPr>
            <p:ph idx="1"/>
          </p:nvPr>
        </p:nvSpPr>
        <p:spPr/>
        <p:txBody>
          <a:bodyPr/>
          <a:lstStyle/>
          <a:p>
            <a:r>
              <a:rPr lang="en-IN" dirty="0"/>
              <a:t>After detailed analysis of the data and critical thinking of the data the neighbourhoods have been divided into clusters depending upon the frequency in which people go to these restaurants. To set up a new restaurant we will be looking at a place where people go more often or in other words where more population density is there.</a:t>
            </a:r>
          </a:p>
          <a:p>
            <a:r>
              <a:rPr lang="en-IN" dirty="0"/>
              <a:t>They have been divided into  clusters and the restaurant we will be looking to set up will be based on these clusters .</a:t>
            </a:r>
          </a:p>
          <a:p>
            <a:r>
              <a:rPr lang="en-IN" dirty="0"/>
              <a:t>Clusters with high , moderate ,no restaurants are plotted and depicted in the below picture.</a:t>
            </a:r>
          </a:p>
          <a:p>
            <a:pPr marL="0" indent="0">
              <a:buNone/>
            </a:pPr>
            <a:endParaRPr lang="en-IN" dirty="0"/>
          </a:p>
        </p:txBody>
      </p:sp>
    </p:spTree>
    <p:extLst>
      <p:ext uri="{BB962C8B-B14F-4D97-AF65-F5344CB8AC3E}">
        <p14:creationId xmlns:p14="http://schemas.microsoft.com/office/powerpoint/2010/main" val="217699926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C319-A586-4135-A0E5-F6FA1D11B7BE}"/>
              </a:ext>
            </a:extLst>
          </p:cNvPr>
          <p:cNvSpPr>
            <a:spLocks noGrp="1"/>
          </p:cNvSpPr>
          <p:nvPr>
            <p:ph type="title"/>
          </p:nvPr>
        </p:nvSpPr>
        <p:spPr/>
        <p:txBody>
          <a:bodyPr/>
          <a:lstStyle/>
          <a:p>
            <a:r>
              <a:rPr lang="en-IN" dirty="0"/>
              <a:t>FAVOURABLE PLACES </a:t>
            </a:r>
          </a:p>
        </p:txBody>
      </p:sp>
      <p:pic>
        <p:nvPicPr>
          <p:cNvPr id="4" name="Content Placeholder 3">
            <a:extLst>
              <a:ext uri="{FF2B5EF4-FFF2-40B4-BE49-F238E27FC236}">
                <a16:creationId xmlns:a16="http://schemas.microsoft.com/office/drawing/2014/main" id="{0C915A60-D621-42CD-B66E-3F28AABDF1B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06880" y="2296160"/>
            <a:ext cx="8128000" cy="4074159"/>
          </a:xfrm>
          <a:prstGeom prst="rect">
            <a:avLst/>
          </a:prstGeom>
          <a:noFill/>
          <a:ln>
            <a:noFill/>
          </a:ln>
        </p:spPr>
      </p:pic>
    </p:spTree>
    <p:extLst>
      <p:ext uri="{BB962C8B-B14F-4D97-AF65-F5344CB8AC3E}">
        <p14:creationId xmlns:p14="http://schemas.microsoft.com/office/powerpoint/2010/main" val="4291117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798</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                    Applied Data Science       PROJECT  Setting up a new restaurant</vt:lpstr>
      <vt:lpstr>HYDERABAD , INDIA</vt:lpstr>
      <vt:lpstr>INRODUCTION</vt:lpstr>
      <vt:lpstr>BUSINESS PROBLEM</vt:lpstr>
      <vt:lpstr>TARGET AUDIENCE</vt:lpstr>
      <vt:lpstr>METHODOLOGY</vt:lpstr>
      <vt:lpstr>METHODOLOGY(continued)</vt:lpstr>
      <vt:lpstr>RESULTS</vt:lpstr>
      <vt:lpstr>FAVOURABLE PLACES </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Applied Data Science       PROJECT  Setting up a new restaurant</dc:title>
  <dc:creator>rithik kotha</dc:creator>
  <cp:lastModifiedBy>rithik kotha</cp:lastModifiedBy>
  <cp:revision>2</cp:revision>
  <dcterms:created xsi:type="dcterms:W3CDTF">2020-05-29T13:20:01Z</dcterms:created>
  <dcterms:modified xsi:type="dcterms:W3CDTF">2020-05-29T13:31:38Z</dcterms:modified>
</cp:coreProperties>
</file>