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4" r:id="rId1"/>
    <p:sldMasterId id="2147483705" r:id="rId2"/>
    <p:sldMasterId id="2147483706" r:id="rId3"/>
    <p:sldMasterId id="2147483707" r:id="rId4"/>
    <p:sldMasterId id="2147483708" r:id="rId5"/>
  </p:sldMasterIdLst>
  <p:notesMasterIdLst>
    <p:notesMasterId r:id="rId16"/>
  </p:notesMasterIdLst>
  <p:sldIdLst>
    <p:sldId id="256" r:id="rId6"/>
    <p:sldId id="257" r:id="rId7"/>
    <p:sldId id="284" r:id="rId8"/>
    <p:sldId id="286" r:id="rId9"/>
    <p:sldId id="281" r:id="rId10"/>
    <p:sldId id="282" r:id="rId11"/>
    <p:sldId id="279" r:id="rId12"/>
    <p:sldId id="280" r:id="rId13"/>
    <p:sldId id="276" r:id="rId14"/>
    <p:sldId id="27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FD2A210-4C18-45E7-8E58-4F2E61E86994}">
  <a:tblStyle styleId="{8FD2A210-4C18-45E7-8E58-4F2E61E8699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917" y="-24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5202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2020/11/8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1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 rot="5400000">
            <a:off x="7400925" y="2143125"/>
            <a:ext cx="561975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 rot="5400000">
            <a:off x="1838325" y="-523875"/>
            <a:ext cx="561975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61722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 rot="5400000">
            <a:off x="7400925" y="2143125"/>
            <a:ext cx="561975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 rot="5400000">
            <a:off x="1838325" y="-523875"/>
            <a:ext cx="561975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title"/>
          </p:nvPr>
        </p:nvSpPr>
        <p:spPr>
          <a:xfrm rot="5400000">
            <a:off x="7285037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body" idx="1"/>
          </p:nvPr>
        </p:nvSpPr>
        <p:spPr>
          <a:xfrm rot="5400000">
            <a:off x="1722437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4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4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7" name="Google Shape;197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8" name="Google Shape;198;p4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4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 rot="5400000">
            <a:off x="7285037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body" idx="1"/>
          </p:nvPr>
        </p:nvSpPr>
        <p:spPr>
          <a:xfrm rot="5400000">
            <a:off x="1722437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5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4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54"/>
          <p:cNvSpPr txBox="1">
            <a:spLocks noGrp="1"/>
          </p:cNvSpPr>
          <p:nvPr>
            <p:ph type="body" idx="2"/>
          </p:nvPr>
        </p:nvSpPr>
        <p:spPr>
          <a:xfrm>
            <a:off x="61722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5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1722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6" name="Google Shape;236;p5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5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8" name="Google Shape;238;p5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5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8" name="Google Shape;248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9" name="Google Shape;249;p5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4" name="Google Shape;254;p5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0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60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6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 txBox="1">
            <a:spLocks noGrp="1"/>
          </p:cNvSpPr>
          <p:nvPr>
            <p:ph type="title"/>
          </p:nvPr>
        </p:nvSpPr>
        <p:spPr>
          <a:xfrm rot="5400000">
            <a:off x="7400925" y="2143125"/>
            <a:ext cx="561975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61"/>
          <p:cNvSpPr txBox="1">
            <a:spLocks noGrp="1"/>
          </p:cNvSpPr>
          <p:nvPr>
            <p:ph type="body" idx="1"/>
          </p:nvPr>
        </p:nvSpPr>
        <p:spPr>
          <a:xfrm rot="5400000">
            <a:off x="1838325" y="-523875"/>
            <a:ext cx="561975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6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cvpr_2017/papers/Wang_ChestX-ray8_Hospital-Scale_Chest_CVPR_2017_paper.pdf" TargetMode="External"/><Relationship Id="rId2" Type="http://schemas.openxmlformats.org/officeDocument/2006/relationships/hyperlink" Target="https://www.sciencedirect.com/science/article/pii/S23529148203002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167865519303277?via%3Dihub" TargetMode="External"/><Relationship Id="rId5" Type="http://schemas.openxmlformats.org/officeDocument/2006/relationships/hyperlink" Target="https://www.sciencedirect.com/science/article/abs/pii/S0169260719306960?via%3Dihub" TargetMode="External"/><Relationship Id="rId4" Type="http://schemas.openxmlformats.org/officeDocument/2006/relationships/hyperlink" Target="https://www.mdpi.com/2076-3417/10/2/5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2"/>
          <p:cNvSpPr/>
          <p:nvPr/>
        </p:nvSpPr>
        <p:spPr>
          <a:xfrm>
            <a:off x="3273425" y="876300"/>
            <a:ext cx="8001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Lung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diseases using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Deep learning</a:t>
            </a:r>
            <a:endParaRPr sz="3600" b="1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68" name="Google Shape;268;p62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" y="63500"/>
            <a:ext cx="1585913" cy="13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62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113" y="4222750"/>
            <a:ext cx="1636712" cy="17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62"/>
          <p:cNvSpPr txBox="1"/>
          <p:nvPr/>
        </p:nvSpPr>
        <p:spPr>
          <a:xfrm>
            <a:off x="2920181" y="4188542"/>
            <a:ext cx="88932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                                                               </a:t>
            </a:r>
            <a:r>
              <a:rPr lang="en-US" sz="18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GUIDED BY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Sanjay Kumar D	</a:t>
            </a: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(18CSR172)</a:t>
            </a: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</a:t>
            </a: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B. </a:t>
            </a:r>
            <a:r>
              <a:rPr lang="en-US" sz="1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Krishnakumar</a:t>
            </a:r>
            <a:endParaRPr lang="en-US" sz="18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chemeClr val="dk1"/>
                </a:solidFill>
              </a:rPr>
              <a:t>Rithik</a:t>
            </a:r>
            <a:r>
              <a:rPr lang="en-US" sz="1800" b="1" dirty="0" smtClean="0">
                <a:solidFill>
                  <a:schemeClr val="dk1"/>
                </a:solidFill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</a:rPr>
              <a:t>M(18CSR161)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Prasanth</a:t>
            </a: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S(18CSR138)</a:t>
            </a:r>
            <a:endParaRPr lang="en-US" sz="18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			</a:t>
            </a:r>
            <a:endParaRPr sz="1800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2"/>
          <p:cNvSpPr txBox="1"/>
          <p:nvPr/>
        </p:nvSpPr>
        <p:spPr>
          <a:xfrm>
            <a:off x="3038167" y="6489290"/>
            <a:ext cx="8967019" cy="36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3284" y="6387789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31/12/2020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8773" y="3081403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dk1"/>
                </a:solidFill>
              </a:rPr>
              <a:t>Project ID : 18C64</a:t>
            </a:r>
            <a:endParaRPr lang="en-US" sz="1800" b="1" u="sng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3"/>
          <p:cNvSpPr txBox="1">
            <a:spLocks noGrp="1"/>
          </p:cNvSpPr>
          <p:nvPr>
            <p:ph type="title"/>
          </p:nvPr>
        </p:nvSpPr>
        <p:spPr>
          <a:xfrm>
            <a:off x="1148861" y="311499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    INTRODUCTION</a:t>
            </a:r>
            <a:endParaRPr dirty="0"/>
          </a:p>
        </p:txBody>
      </p:sp>
      <p:sp>
        <p:nvSpPr>
          <p:cNvPr id="279" name="Google Shape;279;p63"/>
          <p:cNvSpPr txBox="1">
            <a:spLocks noGrp="1"/>
          </p:cNvSpPr>
          <p:nvPr>
            <p:ph type="body" idx="1"/>
          </p:nvPr>
        </p:nvSpPr>
        <p:spPr>
          <a:xfrm>
            <a:off x="1040489" y="1419307"/>
            <a:ext cx="10461523" cy="509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Deep learning is an </a:t>
            </a:r>
            <a:r>
              <a:rPr lang="en-US" dirty="0" smtClean="0"/>
              <a:t>AI</a:t>
            </a:r>
            <a:r>
              <a:rPr lang="en-US" dirty="0"/>
              <a:t> function that imitates the workings of the human brain in processing data and creating patterns for use in decision making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is used for classification of Image, Video and Audio .</a:t>
            </a:r>
          </a:p>
          <a:p>
            <a:endParaRPr lang="en-US" dirty="0"/>
          </a:p>
          <a:p>
            <a:r>
              <a:rPr lang="en-US" dirty="0" smtClean="0"/>
              <a:t>Deep learning model is trained with large X-Ray image dataset to detect and classify d</a:t>
            </a:r>
            <a:r>
              <a:rPr lang="en-US" dirty="0" smtClean="0"/>
              <a:t>ifferent types of lung diseases.</a:t>
            </a:r>
            <a:endParaRPr lang="en-US" dirty="0"/>
          </a:p>
          <a:p>
            <a:endParaRPr dirty="0"/>
          </a:p>
        </p:txBody>
      </p:sp>
      <p:sp>
        <p:nvSpPr>
          <p:cNvPr id="280" name="Google Shape;280;p6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10313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31/12/2020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affect of  lung disease on health is rapidly increasing because of alterations to the environment, climate change, lifestyle, and other factors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Approximately 3.4 million people died in 2020 due to chronic obstructive pulmonary disease (COPD), affected generally by pollution and smoking, whereas 400,000 people pass away from asthma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According to the estimation of WHO, over 4 million premature deaths occur annually from household air pollution-related diseases, including asthma, and pneumonia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Our idea is to provide doctors and other researchers a solution for detecting lung disease with the help of deep learning methodology.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2" y="192384"/>
            <a:ext cx="10972800" cy="1143000"/>
          </a:xfrm>
        </p:spPr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49438"/>
              </p:ext>
            </p:extLst>
          </p:nvPr>
        </p:nvGraphicFramePr>
        <p:xfrm>
          <a:off x="976923" y="1537396"/>
          <a:ext cx="10819842" cy="5226169"/>
        </p:xfrm>
        <a:graphic>
          <a:graphicData uri="http://schemas.openxmlformats.org/drawingml/2006/table">
            <a:tbl>
              <a:tblPr firstRow="1" bandRow="1">
                <a:tableStyleId>{8FD2A210-4C18-45E7-8E58-4F2E61E86994}</a:tableStyleId>
              </a:tblPr>
              <a:tblGrid>
                <a:gridCol w="2750178"/>
                <a:gridCol w="2750178"/>
                <a:gridCol w="2750178"/>
                <a:gridCol w="2569308"/>
              </a:tblGrid>
              <a:tr h="5017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PAPER</a:t>
                      </a:r>
                      <a:r>
                        <a:rPr lang="en-US" sz="2000" baseline="0" dirty="0" smtClean="0"/>
                        <a:t> 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AUTHORS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ALGORITHMS USED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ACCURACY</a:t>
                      </a:r>
                      <a:endParaRPr lang="en-US" sz="1800" dirty="0"/>
                    </a:p>
                  </a:txBody>
                  <a:tcPr/>
                </a:tc>
              </a:tr>
              <a:tr h="501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Hybrid deep learning for detecting lung diseases from X-ray images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Subrato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Bharati</a:t>
                      </a:r>
                      <a:r>
                        <a:rPr lang="en-US" sz="1400" b="0" dirty="0" smtClean="0">
                          <a:latin typeface="+mj-lt"/>
                        </a:rPr>
                        <a:t> , </a:t>
                      </a:r>
                      <a:r>
                        <a:rPr lang="en-US" sz="1400" b="0" dirty="0" err="1" smtClean="0">
                          <a:latin typeface="+mj-lt"/>
                        </a:rPr>
                        <a:t>Prajoy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Podder</a:t>
                      </a:r>
                      <a:r>
                        <a:rPr lang="en-US" sz="1400" b="0" dirty="0" smtClean="0">
                          <a:latin typeface="+mj-lt"/>
                        </a:rPr>
                        <a:t>, M. </a:t>
                      </a:r>
                      <a:r>
                        <a:rPr lang="en-US" sz="1400" b="0" dirty="0" err="1" smtClean="0">
                          <a:latin typeface="+mj-lt"/>
                        </a:rPr>
                        <a:t>Rubaiyat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Hossain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Mondal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VDSNet</a:t>
                      </a:r>
                      <a:r>
                        <a:rPr lang="en-US" sz="1400" b="0" baseline="0" dirty="0" smtClean="0">
                          <a:latin typeface="+mj-lt"/>
                        </a:rPr>
                        <a:t> 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73%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</a:tr>
              <a:tr h="503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Deep-learning framework to detect lung abnormality – A study with chest X-Ray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AbhirBhandarya</a:t>
                      </a:r>
                      <a:r>
                        <a:rPr lang="en-US" sz="1400" b="0" dirty="0" smtClean="0">
                          <a:latin typeface="+mj-lt"/>
                        </a:rPr>
                        <a:t>, </a:t>
                      </a:r>
                      <a:r>
                        <a:rPr lang="en-US" sz="1400" b="0" dirty="0" err="1" smtClean="0">
                          <a:latin typeface="+mj-lt"/>
                        </a:rPr>
                        <a:t>AnanthPrabhub</a:t>
                      </a:r>
                      <a:r>
                        <a:rPr lang="en-US" sz="1400" b="0" dirty="0" smtClean="0">
                          <a:latin typeface="+mj-lt"/>
                        </a:rPr>
                        <a:t>, </a:t>
                      </a:r>
                      <a:r>
                        <a:rPr lang="en-US" sz="1400" b="0" dirty="0" err="1" smtClean="0">
                          <a:latin typeface="+mj-lt"/>
                        </a:rPr>
                        <a:t>V.Rajinikanth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AlexNet,SVM</a:t>
                      </a:r>
                      <a:r>
                        <a:rPr lang="en-US" sz="1400" b="0" dirty="0" smtClean="0">
                          <a:latin typeface="+mj-lt"/>
                        </a:rPr>
                        <a:t>.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77%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</a:tr>
              <a:tr h="797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Deep learning, reusable and problem-based architectures for detection of consolidation on chest X-ray images.</a:t>
                      </a:r>
                    </a:p>
                    <a:p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Hamed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Behzadihormouji</a:t>
                      </a:r>
                      <a:r>
                        <a:rPr lang="en-US" sz="1400" b="0" dirty="0" smtClean="0">
                          <a:latin typeface="+mj-lt"/>
                        </a:rPr>
                        <a:t>, </a:t>
                      </a:r>
                    </a:p>
                    <a:p>
                      <a:r>
                        <a:rPr lang="en-US" sz="1400" b="0" dirty="0" err="1" smtClean="0">
                          <a:latin typeface="+mj-lt"/>
                        </a:rPr>
                        <a:t>Habib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Rostamia,Sana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Salehib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DensNet,Vgg16.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97%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</a:tr>
              <a:tr h="536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A Novel Transfer Learning Based Approach for Pneumonia Detection in Chest X-ray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Vikash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Chouhan,Sanjay</a:t>
                      </a:r>
                      <a:r>
                        <a:rPr lang="en-US" sz="1400" b="0" dirty="0" smtClean="0">
                          <a:latin typeface="+mj-lt"/>
                        </a:rPr>
                        <a:t> Kumar Singh ,Aditya </a:t>
                      </a:r>
                      <a:r>
                        <a:rPr lang="en-US" sz="1400" b="0" dirty="0" err="1" smtClean="0">
                          <a:latin typeface="+mj-lt"/>
                        </a:rPr>
                        <a:t>Khamparia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DenseNet,AlexNet,</a:t>
                      </a:r>
                      <a:r>
                        <a:rPr lang="en-US" sz="1400" b="0" baseline="0" dirty="0" err="1" smtClean="0">
                          <a:latin typeface="+mj-lt"/>
                        </a:rPr>
                        <a:t>Inception</a:t>
                      </a:r>
                      <a:r>
                        <a:rPr lang="en-US" sz="1400" b="0" baseline="0" dirty="0" smtClean="0">
                          <a:latin typeface="+mj-lt"/>
                        </a:rPr>
                        <a:t>.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96.4%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</a:tr>
              <a:tr h="94452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ChestX-ray8: Hospital-scale Chest X-ray Database and Benchmarks on Weakly-Supervised Classification and Localization of Common Thorax Diseases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Xiaosong</a:t>
                      </a:r>
                      <a:r>
                        <a:rPr lang="en-US" sz="1400" b="0" dirty="0" smtClean="0">
                          <a:latin typeface="+mj-lt"/>
                        </a:rPr>
                        <a:t> Wang , </a:t>
                      </a:r>
                      <a:r>
                        <a:rPr lang="en-US" sz="1400" b="0" dirty="0" err="1" smtClean="0">
                          <a:latin typeface="+mj-lt"/>
                        </a:rPr>
                        <a:t>Yifan</a:t>
                      </a:r>
                      <a:r>
                        <a:rPr lang="en-US" sz="1400" b="0" dirty="0" smtClean="0">
                          <a:latin typeface="+mj-lt"/>
                        </a:rPr>
                        <a:t> </a:t>
                      </a:r>
                      <a:r>
                        <a:rPr lang="en-US" sz="1400" b="0" dirty="0" err="1" smtClean="0">
                          <a:latin typeface="+mj-lt"/>
                        </a:rPr>
                        <a:t>Peng</a:t>
                      </a:r>
                      <a:r>
                        <a:rPr lang="en-US" sz="1400" b="0" dirty="0" smtClean="0">
                          <a:latin typeface="+mj-lt"/>
                        </a:rPr>
                        <a:t>  , Le Lu  , </a:t>
                      </a:r>
                      <a:r>
                        <a:rPr lang="en-US" sz="1400" b="0" dirty="0" err="1" smtClean="0">
                          <a:latin typeface="+mj-lt"/>
                        </a:rPr>
                        <a:t>Zhiyong</a:t>
                      </a:r>
                      <a:r>
                        <a:rPr lang="en-US" sz="1400" b="0" dirty="0" smtClean="0">
                          <a:latin typeface="+mj-lt"/>
                        </a:rPr>
                        <a:t> Lu 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AlexNet,Vgg-16,GoogleNet.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71%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4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base paper, this dataset was implemented using a deep learning method by combining CNN, VGG, data augmentation and spatial transformer network (STN),this </a:t>
            </a:r>
            <a:r>
              <a:rPr lang="en-US" dirty="0"/>
              <a:t>new hybrid method is termed here as </a:t>
            </a:r>
            <a:r>
              <a:rPr lang="en-US" i="1" dirty="0"/>
              <a:t>hybrid CNN VGG Data STN </a:t>
            </a:r>
            <a:r>
              <a:rPr lang="en-US" dirty="0"/>
              <a:t>(VDSNet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VDSNet exhibits a validation accuracy of </a:t>
            </a:r>
            <a:r>
              <a:rPr lang="en-US" dirty="0" smtClean="0"/>
              <a:t>73%.</a:t>
            </a:r>
          </a:p>
          <a:p>
            <a:endParaRPr lang="en-US" dirty="0"/>
          </a:p>
          <a:p>
            <a:r>
              <a:rPr lang="en-US" dirty="0" smtClean="0"/>
              <a:t>CNN, </a:t>
            </a:r>
            <a:r>
              <a:rPr lang="en-US" dirty="0"/>
              <a:t>hybrid CNN and VGG, and modified capsule network have accuracy values of 67.8%, 69%, 69.5% and 63.8%, respectively.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648" y="544077"/>
            <a:ext cx="10972800" cy="1143000"/>
          </a:xfrm>
        </p:spPr>
        <p:txBody>
          <a:bodyPr/>
          <a:lstStyle/>
          <a:p>
            <a:pPr algn="ctr"/>
            <a:r>
              <a:rPr lang="en-US" dirty="0" smtClean="0"/>
              <a:t>WHAT WE DO 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110" y="1935163"/>
            <a:ext cx="10728290" cy="438943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Accuracy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existing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5" indent="-320040">
              <a:lnSpc>
                <a:spcPct val="100000"/>
              </a:lnSpc>
              <a:spcBef>
                <a:spcPts val="360"/>
              </a:spcBef>
              <a:buSzPts val="1440"/>
              <a:buFont typeface="Noto Sans Symbols"/>
              <a:buChar char="⮚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Transfer layer network to some other Transfer layer networks.</a:t>
            </a:r>
          </a:p>
          <a:p>
            <a:pPr marL="457200" lvl="5" indent="-320040">
              <a:lnSpc>
                <a:spcPct val="100000"/>
              </a:lnSpc>
              <a:spcBef>
                <a:spcPts val="360"/>
              </a:spcBef>
              <a:buSzPts val="1440"/>
              <a:buFont typeface="Noto Sans Symbols"/>
              <a:buChar char="⮚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5" indent="-320040">
              <a:lnSpc>
                <a:spcPct val="100000"/>
              </a:lnSpc>
              <a:spcBef>
                <a:spcPts val="360"/>
              </a:spcBef>
              <a:buSzPts val="1440"/>
              <a:buFont typeface="Noto Sans Symbols"/>
              <a:buChar char="⮚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parameters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some functions in existing system will increase performance 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2094"/>
            <a:ext cx="10972800" cy="1143000"/>
          </a:xfrm>
        </p:spPr>
        <p:txBody>
          <a:bodyPr/>
          <a:lstStyle/>
          <a:p>
            <a:pPr algn="ctr"/>
            <a:r>
              <a:rPr lang="en-US" dirty="0" smtClean="0"/>
              <a:t>MODULES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969" y="1583471"/>
            <a:ext cx="10972800" cy="4389437"/>
          </a:xfrm>
        </p:spPr>
        <p:txBody>
          <a:bodyPr/>
          <a:lstStyle/>
          <a:p>
            <a:pPr marL="137160" indent="0">
              <a:lnSpc>
                <a:spcPct val="150000"/>
              </a:lnSpc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Test-Train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Performance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42" y="433544"/>
            <a:ext cx="10972800" cy="742113"/>
          </a:xfrm>
        </p:spPr>
        <p:txBody>
          <a:bodyPr/>
          <a:lstStyle/>
          <a:p>
            <a:pPr algn="ctr"/>
            <a:r>
              <a:rPr lang="en-US" dirty="0" smtClean="0"/>
              <a:t>DATA SETS USED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841" y="1457010"/>
            <a:ext cx="10972800" cy="4968073"/>
          </a:xfrm>
        </p:spPr>
        <p:txBody>
          <a:bodyPr/>
          <a:lstStyle/>
          <a:p>
            <a:r>
              <a:rPr lang="en-US" dirty="0" smtClean="0"/>
              <a:t>Datasets </a:t>
            </a:r>
            <a:r>
              <a:rPr lang="en-US" dirty="0"/>
              <a:t>are taken from kaggle database for this implementation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en-US" dirty="0"/>
          </a:p>
          <a:p>
            <a:r>
              <a:rPr lang="en-US" dirty="0" smtClean="0"/>
              <a:t>NIH </a:t>
            </a:r>
            <a:r>
              <a:rPr lang="en-US" dirty="0"/>
              <a:t>chest X-ray dataset consist of 5,606 images and </a:t>
            </a:r>
            <a:r>
              <a:rPr lang="en-US" dirty="0" err="1" smtClean="0"/>
              <a:t>labled</a:t>
            </a:r>
            <a:r>
              <a:rPr lang="en-US" dirty="0" smtClean="0"/>
              <a:t> </a:t>
            </a:r>
            <a:r>
              <a:rPr lang="en-US" dirty="0"/>
              <a:t>samples. It is used as training dataset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en-US" dirty="0"/>
          </a:p>
          <a:p>
            <a:r>
              <a:rPr lang="en-US" dirty="0"/>
              <a:t>NIH chest X-ray consist of above 100,000 chest X-ray images from more than 30,000 unique patients. It is used as testing datasets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en-US" dirty="0"/>
          </a:p>
          <a:p>
            <a:r>
              <a:rPr lang="en-US" dirty="0"/>
              <a:t>Those datasets contains images with 11 attributes which specify patients </a:t>
            </a:r>
            <a:r>
              <a:rPr lang="en-US" dirty="0" smtClean="0"/>
              <a:t>details like age, name, gender, chest X-ray image’s width and height and disease type for training purpose .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www.sciencedirect.com/science/article/pii/S2352914820300290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accent2"/>
                </a:solidFill>
                <a:hlinkClick r:id="rId3"/>
              </a:rPr>
              <a:t>openaccess.thecvf.com/content_cvpr_2017/papers/Wang_ChestX-ray8_Hospital-Scale_Chest_CVPR_2017_paper.pdf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accent2"/>
                </a:solidFill>
                <a:hlinkClick r:id="rId4"/>
              </a:rPr>
              <a:t>www.mdpi.com/2076-3417/10/2/559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accent2"/>
                </a:solidFill>
                <a:hlinkClick r:id="rId5"/>
              </a:rPr>
              <a:t>www.sciencedirect.com/science/article/abs/pii/S0169260719306960?via%3Dihub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accent2"/>
                </a:solidFill>
                <a:hlinkClick r:id="rId6"/>
              </a:rPr>
              <a:t>www.sciencedirect.com/science/article/abs/pii/S0167865519303277?via%3Dihub</a:t>
            </a:r>
            <a:endParaRPr lang="en-US" dirty="0" smtClean="0">
              <a:solidFill>
                <a:schemeClr val="accent2"/>
              </a:solidFill>
            </a:endParaRPr>
          </a:p>
          <a:p>
            <a:pPr marL="13716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Dataset  : 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chemeClr val="accent2"/>
                </a:solidFill>
              </a:rPr>
              <a:t>https</a:t>
            </a:r>
            <a:r>
              <a:rPr lang="en-US" u="sng" dirty="0">
                <a:solidFill>
                  <a:schemeClr val="accent2"/>
                </a:solidFill>
              </a:rPr>
              <a:t>://www.kaggle.com/nih-chest-xrays/sample</a:t>
            </a:r>
          </a:p>
          <a:p>
            <a:pPr marL="13716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u="sng" dirty="0" smtClean="0">
                <a:solidFill>
                  <a:schemeClr val="accent2"/>
                </a:solidFill>
              </a:rPr>
              <a:t>https</a:t>
            </a:r>
            <a:r>
              <a:rPr lang="en-US" u="sng" dirty="0">
                <a:solidFill>
                  <a:schemeClr val="accent2"/>
                </a:solidFill>
              </a:rPr>
              <a:t>://www.kaggle.com/nih-chest-xrays/data </a:t>
            </a:r>
            <a:endParaRPr lang="en-US" u="sng" dirty="0" smtClean="0">
              <a:solidFill>
                <a:schemeClr val="accent2"/>
              </a:solidFill>
            </a:endParaRPr>
          </a:p>
          <a:p>
            <a:pPr marL="137160" indent="0">
              <a:buNone/>
            </a:pPr>
            <a:endParaRPr lang="en-US" dirty="0"/>
          </a:p>
          <a:p>
            <a:pPr lvl="3"/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5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3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517</Words>
  <Application>Microsoft Office PowerPoint</Application>
  <PresentationFormat>Custom</PresentationFormat>
  <Paragraphs>94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Theme25</vt:lpstr>
      <vt:lpstr>Theme23</vt:lpstr>
      <vt:lpstr>1_Custom Design</vt:lpstr>
      <vt:lpstr>Custom Design</vt:lpstr>
      <vt:lpstr>Theme24</vt:lpstr>
      <vt:lpstr>PowerPoint Presentation</vt:lpstr>
      <vt:lpstr>         INTRODUCTION</vt:lpstr>
      <vt:lpstr>PROBLEM STATEMENT</vt:lpstr>
      <vt:lpstr>LITERATURE SURVEY</vt:lpstr>
      <vt:lpstr>EXISTING SYSTEM</vt:lpstr>
      <vt:lpstr>WHAT WE DO ? </vt:lpstr>
      <vt:lpstr>MODULES OF PROJECT</vt:lpstr>
      <vt:lpstr>DATA SETS USED 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Sonu</dc:creator>
  <cp:lastModifiedBy>ismail - [2010]</cp:lastModifiedBy>
  <cp:revision>49</cp:revision>
  <dcterms:modified xsi:type="dcterms:W3CDTF">2021-03-19T08:52:17Z</dcterms:modified>
</cp:coreProperties>
</file>