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8"/>
  </p:notesMasterIdLst>
  <p:sldIdLst>
    <p:sldId id="256" r:id="rId2"/>
    <p:sldId id="264" r:id="rId3"/>
    <p:sldId id="259" r:id="rId4"/>
    <p:sldId id="260" r:id="rId5"/>
    <p:sldId id="261" r:id="rId6"/>
    <p:sldId id="263" r:id="rId7"/>
  </p:sldIdLst>
  <p:sldSz cx="9144000" cy="5143500" type="screen16x9"/>
  <p:notesSz cx="6858000" cy="9144000"/>
  <p:embeddedFontLst>
    <p:embeddedFont>
      <p:font typeface="Bahnschrift Condensed" panose="020B0502040204020203" pitchFamily="34" charset="0"/>
      <p:regular r:id="rId9"/>
      <p:bold r:id="rId10"/>
    </p:embeddedFont>
    <p:embeddedFont>
      <p:font typeface="Lexend Deca" panose="020B0604020202020204" charset="0"/>
      <p:regular r:id="rId11"/>
    </p:embeddedFont>
    <p:embeddedFont>
      <p:font typeface="Nunito Sans" pitchFamily="2" charset="0"/>
      <p:regular r:id="rId12"/>
      <p:bold r:id="rId13"/>
      <p:italic r:id="rId14"/>
      <p:boldItalic r:id="rId15"/>
    </p:embeddedFont>
    <p:embeddedFont>
      <p:font typeface="Nunito Sans Light" pitchFamily="2" charset="0"/>
      <p:regular r:id="rId16"/>
      <p:bold r:id="rId17"/>
      <p:italic r:id="rId18"/>
      <p:boldItalic r:id="rId19"/>
    </p:embeddedFont>
    <p:embeddedFont>
      <p:font typeface="Palatino Linotype" panose="02040502050505030304" pitchFamily="18" charset="0"/>
      <p:regular r:id="rId20"/>
      <p:bold r:id="rId21"/>
      <p:italic r:id="rId22"/>
      <p:boldItalic r:id="rId23"/>
    </p:embeddedFont>
    <p:embeddedFont>
      <p:font typeface="Segoe UI Emoji" panose="020B0502040204020203" pitchFamily="3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E4934D-C5E7-4EA8-B84E-AA4D93522FE5}">
  <a:tblStyle styleId="{00E4934D-C5E7-4EA8-B84E-AA4D93522F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D46976A-22B5-4051-8114-C7D9531ECD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125200" y="1593775"/>
            <a:ext cx="4470900" cy="2086800"/>
          </a:xfrm>
          <a:prstGeom prst="rect">
            <a:avLst/>
          </a:prstGeom>
          <a:solidFill>
            <a:srgbClr val="17000B">
              <a:alpha val="25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1825" y="1530325"/>
            <a:ext cx="4470900" cy="208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03600" y="2049175"/>
            <a:ext cx="1216772" cy="1049100"/>
            <a:chOff x="304800" y="304800"/>
            <a:chExt cx="1216772" cy="1049100"/>
          </a:xfrm>
        </p:grpSpPr>
        <p:sp>
          <p:nvSpPr>
            <p:cNvPr id="13" name="Google Shape;13;p2"/>
            <p:cNvSpPr/>
            <p:nvPr/>
          </p:nvSpPr>
          <p:spPr>
            <a:xfrm>
              <a:off x="304800" y="304800"/>
              <a:ext cx="1049100" cy="104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5400000">
              <a:off x="1274822" y="742350"/>
              <a:ext cx="319500" cy="174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631500" y="2049175"/>
            <a:ext cx="3598200" cy="104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1125201" y="675025"/>
            <a:ext cx="3611400" cy="3924300"/>
          </a:xfrm>
          <a:prstGeom prst="rect">
            <a:avLst/>
          </a:prstGeom>
          <a:solidFill>
            <a:srgbClr val="17000B">
              <a:alpha val="25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1061825" y="607075"/>
            <a:ext cx="3611400" cy="393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303600" y="303600"/>
            <a:ext cx="1216772" cy="1353000"/>
            <a:chOff x="304800" y="900"/>
            <a:chExt cx="1216772" cy="1353000"/>
          </a:xfrm>
        </p:grpSpPr>
        <p:sp>
          <p:nvSpPr>
            <p:cNvPr id="20" name="Google Shape;20;p3"/>
            <p:cNvSpPr/>
            <p:nvPr/>
          </p:nvSpPr>
          <p:spPr>
            <a:xfrm>
              <a:off x="304800" y="900"/>
              <a:ext cx="1049100" cy="135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5400000">
              <a:off x="1274822" y="947150"/>
              <a:ext cx="319500" cy="174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612525" y="1113501"/>
            <a:ext cx="2788800" cy="96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612525" y="2141608"/>
            <a:ext cx="2788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1125201" y="675025"/>
            <a:ext cx="3611400" cy="3924300"/>
          </a:xfrm>
          <a:prstGeom prst="rect">
            <a:avLst/>
          </a:prstGeom>
          <a:solidFill>
            <a:srgbClr val="17000B">
              <a:alpha val="25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1061825" y="607075"/>
            <a:ext cx="3611400" cy="393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303600" y="303900"/>
            <a:ext cx="1216772" cy="1049100"/>
            <a:chOff x="304800" y="304800"/>
            <a:chExt cx="1216772" cy="1049100"/>
          </a:xfrm>
        </p:grpSpPr>
        <p:sp>
          <p:nvSpPr>
            <p:cNvPr id="28" name="Google Shape;28;p4"/>
            <p:cNvSpPr/>
            <p:nvPr/>
          </p:nvSpPr>
          <p:spPr>
            <a:xfrm>
              <a:off x="304800" y="304800"/>
              <a:ext cx="1049100" cy="1049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 rot="5400000">
              <a:off x="1274822" y="947150"/>
              <a:ext cx="319500" cy="1740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1612525" y="846925"/>
            <a:ext cx="2794500" cy="336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▪"/>
              <a:defRPr sz="2400"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 sz="2400"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 sz="2400"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 sz="2400"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4"/>
          <p:cNvSpPr txBox="1"/>
          <p:nvPr/>
        </p:nvSpPr>
        <p:spPr>
          <a:xfrm>
            <a:off x="303600" y="393900"/>
            <a:ext cx="10434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sz="8600" b="1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300450" y="305400"/>
            <a:ext cx="1049625" cy="1047875"/>
          </a:xfrm>
          <a:custGeom>
            <a:avLst/>
            <a:gdLst/>
            <a:ahLst/>
            <a:cxnLst/>
            <a:rect l="l" t="t" r="r" b="b"/>
            <a:pathLst>
              <a:path w="41985" h="41915" extrusionOk="0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5" name="Google Shape;35;p5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5"/>
          <p:cNvGrpSpPr/>
          <p:nvPr/>
        </p:nvGrpSpPr>
        <p:grpSpPr>
          <a:xfrm>
            <a:off x="6501631" y="370231"/>
            <a:ext cx="2403000" cy="4229100"/>
            <a:chOff x="6501631" y="370231"/>
            <a:chExt cx="2403000" cy="4229100"/>
          </a:xfrm>
        </p:grpSpPr>
        <p:sp>
          <p:nvSpPr>
            <p:cNvPr id="37" name="Google Shape;37;p5"/>
            <p:cNvSpPr/>
            <p:nvPr/>
          </p:nvSpPr>
          <p:spPr>
            <a:xfrm>
              <a:off x="6501631" y="370231"/>
              <a:ext cx="2403000" cy="4229100"/>
            </a:xfrm>
            <a:prstGeom prst="rect">
              <a:avLst/>
            </a:prstGeom>
            <a:solidFill>
              <a:srgbClr val="5C002D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5"/>
          <p:cNvSpPr/>
          <p:nvPr/>
        </p:nvSpPr>
        <p:spPr>
          <a:xfrm>
            <a:off x="6436200" y="304800"/>
            <a:ext cx="2403000" cy="422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300450" y="305400"/>
            <a:ext cx="1049625" cy="1047875"/>
          </a:xfrm>
          <a:custGeom>
            <a:avLst/>
            <a:gdLst/>
            <a:ahLst/>
            <a:cxnLst/>
            <a:rect l="l" t="t" r="r" b="b"/>
            <a:pathLst>
              <a:path w="41985" h="41915" extrusionOk="0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5" name="Google Shape;55;p7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7"/>
          <p:cNvGrpSpPr/>
          <p:nvPr/>
        </p:nvGrpSpPr>
        <p:grpSpPr>
          <a:xfrm>
            <a:off x="6501631" y="370231"/>
            <a:ext cx="2403000" cy="4229100"/>
            <a:chOff x="6501631" y="370231"/>
            <a:chExt cx="2403000" cy="4229100"/>
          </a:xfrm>
        </p:grpSpPr>
        <p:sp>
          <p:nvSpPr>
            <p:cNvPr id="57" name="Google Shape;57;p7"/>
            <p:cNvSpPr/>
            <p:nvPr/>
          </p:nvSpPr>
          <p:spPr>
            <a:xfrm>
              <a:off x="6501631" y="370231"/>
              <a:ext cx="2403000" cy="4229100"/>
            </a:xfrm>
            <a:prstGeom prst="rect">
              <a:avLst/>
            </a:prstGeom>
            <a:solidFill>
              <a:srgbClr val="5C002D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7"/>
          <p:cNvSpPr/>
          <p:nvPr/>
        </p:nvSpPr>
        <p:spPr>
          <a:xfrm>
            <a:off x="6436200" y="304800"/>
            <a:ext cx="2403000" cy="422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22539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2"/>
          </p:nvPr>
        </p:nvSpPr>
        <p:spPr>
          <a:xfrm>
            <a:off x="3577989" y="1582550"/>
            <a:ext cx="22539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300450" y="305400"/>
            <a:ext cx="1049625" cy="1047875"/>
          </a:xfrm>
          <a:custGeom>
            <a:avLst/>
            <a:gdLst/>
            <a:ahLst/>
            <a:cxnLst/>
            <a:rect l="l" t="t" r="r" b="b"/>
            <a:pathLst>
              <a:path w="41985" h="41915" extrusionOk="0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6" name="Google Shape;66;p8"/>
          <p:cNvSpPr/>
          <p:nvPr/>
        </p:nvSpPr>
        <p:spPr>
          <a:xfrm>
            <a:off x="7045800" y="4533850"/>
            <a:ext cx="2098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22191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2"/>
          </p:nvPr>
        </p:nvSpPr>
        <p:spPr>
          <a:xfrm>
            <a:off x="3459809" y="1582550"/>
            <a:ext cx="22191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3"/>
          </p:nvPr>
        </p:nvSpPr>
        <p:spPr>
          <a:xfrm>
            <a:off x="5911918" y="1582550"/>
            <a:ext cx="22191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 Sans Light"/>
              <a:buChar char="▪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1pPr>
            <a:lvl2pPr marL="914400" lvl="1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2pPr>
            <a:lvl3pPr marL="1371600" lvl="2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3pPr>
            <a:lvl4pPr marL="1828800" lvl="3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4pPr>
            <a:lvl5pPr marL="2286000" lvl="4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○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5pPr>
            <a:lvl6pPr marL="2743200" lvl="5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■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6pPr>
            <a:lvl7pPr marL="3200400" lvl="6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●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7pPr>
            <a:lvl8pPr marL="3657600" lvl="7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○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8pPr>
            <a:lvl9pPr marL="4114800" lvl="8" indent="-3556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Nunito Sans Light"/>
              <a:buChar char="■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>
            <a:spLocks noGrp="1"/>
          </p:cNvSpPr>
          <p:nvPr>
            <p:ph type="ctrTitle"/>
          </p:nvPr>
        </p:nvSpPr>
        <p:spPr>
          <a:xfrm>
            <a:off x="1588637" y="2046899"/>
            <a:ext cx="3598200" cy="104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          FOODIE</a:t>
            </a:r>
            <a:r>
              <a:rPr lang="en-IN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😋</a:t>
            </a:r>
            <a:br>
              <a:rPr lang="en-IN" sz="2800" dirty="0"/>
            </a:br>
            <a:r>
              <a:rPr lang="en-IN" sz="2800" dirty="0"/>
              <a:t> ~</a:t>
            </a:r>
            <a:r>
              <a:rPr lang="en-IN" sz="1800" dirty="0"/>
              <a:t>The gateway that cures the</a:t>
            </a:r>
            <a:br>
              <a:rPr lang="en-IN" sz="1800" dirty="0"/>
            </a:br>
            <a:r>
              <a:rPr lang="en-IN" sz="1800" dirty="0"/>
              <a:t>           illiteracy on food!!!                                                                  </a:t>
            </a:r>
            <a:endParaRPr sz="2800" dirty="0"/>
          </a:p>
        </p:txBody>
      </p:sp>
      <p:grpSp>
        <p:nvGrpSpPr>
          <p:cNvPr id="92" name="Google Shape;92;p12"/>
          <p:cNvGrpSpPr/>
          <p:nvPr/>
        </p:nvGrpSpPr>
        <p:grpSpPr>
          <a:xfrm>
            <a:off x="643178" y="2356640"/>
            <a:ext cx="418649" cy="430217"/>
            <a:chOff x="2605300" y="5003050"/>
            <a:chExt cx="418900" cy="430475"/>
          </a:xfrm>
        </p:grpSpPr>
        <p:sp>
          <p:nvSpPr>
            <p:cNvPr id="93" name="Google Shape;93;p12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184480B-3317-47D5-894A-C4388CEC6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322" y="1775355"/>
            <a:ext cx="2105025" cy="15787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     </a:t>
            </a:r>
            <a:r>
              <a:rPr lang="en-IN" sz="2800" dirty="0"/>
              <a:t>M</a:t>
            </a:r>
            <a:r>
              <a:rPr lang="en-IN" sz="2000" dirty="0"/>
              <a:t>EET THE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SAVVY CODERZ!!!</a:t>
            </a:r>
            <a:endParaRPr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1" name="Google Shape;171;p20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8CD3D3-A83D-42BA-A9A1-1EA43E3AF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93" y="1450181"/>
            <a:ext cx="3952875" cy="2964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BE26AF-3D43-45AD-BCE6-2C2BB3667903}"/>
              </a:ext>
            </a:extLst>
          </p:cNvPr>
          <p:cNvSpPr txBox="1"/>
          <p:nvPr/>
        </p:nvSpPr>
        <p:spPr>
          <a:xfrm>
            <a:off x="4872038" y="1232300"/>
            <a:ext cx="386476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TEAM LEADER:</a:t>
            </a:r>
          </a:p>
          <a:p>
            <a:r>
              <a:rPr lang="en-IN" sz="1600" dirty="0"/>
              <a:t>Rithik Raj.K.S – Backend developer</a:t>
            </a:r>
          </a:p>
          <a:p>
            <a:endParaRPr lang="en-IN" sz="1600" dirty="0"/>
          </a:p>
          <a:p>
            <a:r>
              <a:rPr lang="en-IN" sz="1600" b="1" dirty="0"/>
              <a:t>CREW MEMBERS:</a:t>
            </a:r>
          </a:p>
          <a:p>
            <a:r>
              <a:rPr lang="en-IN" sz="1600" dirty="0"/>
              <a:t>Ravikrishna.B – Content Developer</a:t>
            </a:r>
          </a:p>
          <a:p>
            <a:r>
              <a:rPr lang="en-IN" sz="1600" dirty="0"/>
              <a:t>Nithya.S – Content creator</a:t>
            </a:r>
          </a:p>
          <a:p>
            <a:r>
              <a:rPr lang="en-IN" sz="1600" dirty="0"/>
              <a:t>Mrinalini.K- Frontend developer</a:t>
            </a:r>
          </a:p>
          <a:p>
            <a:r>
              <a:rPr lang="en-IN" sz="1600" dirty="0"/>
              <a:t>Praveen.T- Frontend developer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1576806" y="757238"/>
            <a:ext cx="2995194" cy="362188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IN" sz="1400" dirty="0">
                <a:solidFill>
                  <a:srgbClr val="FF0000"/>
                </a:solidFill>
              </a:rPr>
              <a:t>Hey! Hostellers of SKCET, fed up of having the mess food</a:t>
            </a:r>
            <a:r>
              <a:rPr lang="en-IN" sz="1400" dirty="0">
                <a:solidFill>
                  <a:srgbClr val="FF0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😞</a:t>
            </a:r>
            <a:br>
              <a:rPr lang="en-IN" sz="1400" dirty="0">
                <a:solidFill>
                  <a:srgbClr val="FF0000"/>
                </a:solidFill>
              </a:rPr>
            </a:br>
            <a:br>
              <a:rPr lang="en-IN" sz="1400" dirty="0">
                <a:solidFill>
                  <a:srgbClr val="FF0000"/>
                </a:solidFill>
              </a:rPr>
            </a:br>
            <a:r>
              <a:rPr lang="en-IN" sz="1400" dirty="0">
                <a:solidFill>
                  <a:srgbClr val="FF0000"/>
                </a:solidFill>
              </a:rPr>
              <a:t>Too tired to walk till the mess to have your daily dose of energy</a:t>
            </a:r>
            <a:r>
              <a:rPr lang="en-IN" sz="1400" dirty="0">
                <a:solidFill>
                  <a:srgbClr val="FF0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😩</a:t>
            </a:r>
            <a:br>
              <a:rPr lang="en-IN" sz="1400" dirty="0">
                <a:solidFill>
                  <a:srgbClr val="FF0000"/>
                </a:solidFill>
              </a:rPr>
            </a:br>
            <a:br>
              <a:rPr lang="en-IN" sz="1400" dirty="0">
                <a:solidFill>
                  <a:srgbClr val="FF0000"/>
                </a:solidFill>
              </a:rPr>
            </a:br>
            <a:r>
              <a:rPr lang="en-IN" sz="1400" dirty="0">
                <a:solidFill>
                  <a:srgbClr val="FF0000"/>
                </a:solidFill>
              </a:rPr>
              <a:t>And as far as the day scholars are concerned, want to spice up your tastebuds a little bit</a:t>
            </a:r>
            <a:r>
              <a:rPr lang="en-IN" sz="1400" dirty="0">
                <a:solidFill>
                  <a:srgbClr val="FF0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😉</a:t>
            </a:r>
            <a:br>
              <a:rPr lang="en-IN" sz="1400" dirty="0">
                <a:solidFill>
                  <a:srgbClr val="FF0000"/>
                </a:solidFill>
              </a:rPr>
            </a:br>
            <a:br>
              <a:rPr lang="en-IN" sz="1400" dirty="0">
                <a:solidFill>
                  <a:srgbClr val="FF0000"/>
                </a:solidFill>
              </a:rPr>
            </a:br>
            <a:r>
              <a:rPr lang="en-IN" sz="1400" dirty="0">
                <a:solidFill>
                  <a:srgbClr val="FF0000"/>
                </a:solidFill>
              </a:rPr>
              <a:t>Don’t worry, we have our amazing college canteen</a:t>
            </a:r>
            <a:r>
              <a:rPr lang="en-IN" sz="1400" dirty="0">
                <a:solidFill>
                  <a:srgbClr val="FF0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😜</a:t>
            </a:r>
            <a:br>
              <a:rPr lang="en-IN" sz="1400" dirty="0">
                <a:solidFill>
                  <a:srgbClr val="FF0000"/>
                </a:solidFill>
              </a:rPr>
            </a:br>
            <a:br>
              <a:rPr lang="en-IN" sz="1400" dirty="0">
                <a:solidFill>
                  <a:srgbClr val="FF0000"/>
                </a:solidFill>
              </a:rPr>
            </a:br>
            <a:r>
              <a:rPr lang="en-IN" sz="1400" dirty="0">
                <a:solidFill>
                  <a:srgbClr val="FF0000"/>
                </a:solidFill>
              </a:rPr>
              <a:t>Imagine you are at our food court</a:t>
            </a:r>
            <a:br>
              <a:rPr lang="en-IN" sz="1400" dirty="0">
                <a:solidFill>
                  <a:srgbClr val="FF0000"/>
                </a:solidFill>
              </a:rPr>
            </a:br>
            <a:r>
              <a:rPr lang="en-IN" sz="1400" dirty="0">
                <a:solidFill>
                  <a:srgbClr val="FF0000"/>
                </a:solidFill>
              </a:rPr>
              <a:t>planning to try a new item on the menu, but you are afraid if you are allergic to any of the ingredients or if you are on a diet, you might worry about the nutrient content. Now here comes to your rescue 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FOODIE!!! </a:t>
            </a:r>
            <a:endParaRPr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309375" y="309375"/>
            <a:ext cx="1042800" cy="13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P</a:t>
            </a:r>
            <a:endParaRPr sz="6000" dirty="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body" idx="1"/>
          </p:nvPr>
        </p:nvSpPr>
        <p:spPr>
          <a:xfrm>
            <a:off x="1612524" y="685800"/>
            <a:ext cx="2959475" cy="376475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400" b="1" dirty="0">
                <a:latin typeface="Palatino Linotype" panose="02040502050505030304" pitchFamily="18" charset="0"/>
              </a:rPr>
              <a:t>Welcome to </a:t>
            </a:r>
            <a:r>
              <a:rPr lang="en-IN" sz="1400" b="1" dirty="0">
                <a:solidFill>
                  <a:schemeClr val="accent4"/>
                </a:solidFill>
                <a:latin typeface="Palatino Linotype" panose="02040502050505030304" pitchFamily="18" charset="0"/>
              </a:rPr>
              <a:t>FOODIE</a:t>
            </a:r>
            <a:r>
              <a:rPr lang="en-IN" sz="1400" b="1" dirty="0">
                <a:latin typeface="Palatino Linotype" panose="02040502050505030304" pitchFamily="18" charset="0"/>
              </a:rPr>
              <a:t>, the gateway that cures the illiteracy on food, specially tailored for the foodies of SKCET. We are going to generate </a:t>
            </a:r>
            <a:r>
              <a:rPr lang="en-IN" sz="1400" b="1" dirty="0">
                <a:solidFill>
                  <a:schemeClr val="accent4"/>
                </a:solidFill>
                <a:latin typeface="Palatino Linotype" panose="02040502050505030304" pitchFamily="18" charset="0"/>
              </a:rPr>
              <a:t>QR codes </a:t>
            </a:r>
            <a:r>
              <a:rPr lang="en-IN" sz="1400" b="1" dirty="0">
                <a:latin typeface="Palatino Linotype" panose="02040502050505030304" pitchFamily="18" charset="0"/>
              </a:rPr>
              <a:t>with links for each items in our food court and place it in the menu. The link will redirect you to a page with all the info(</a:t>
            </a:r>
            <a:r>
              <a:rPr lang="en-IN" sz="1400" b="1" dirty="0">
                <a:solidFill>
                  <a:schemeClr val="accent4"/>
                </a:solidFill>
                <a:latin typeface="Palatino Linotype" panose="02040502050505030304" pitchFamily="18" charset="0"/>
              </a:rPr>
              <a:t>name, ingredients, nutrient chart and fun facts</a:t>
            </a:r>
            <a:r>
              <a:rPr lang="en-IN" sz="1400" b="1" dirty="0">
                <a:latin typeface="Palatino Linotype" panose="02040502050505030304" pitchFamily="18" charset="0"/>
              </a:rPr>
              <a:t>)about that item. We will also provide you with few making videos so that you can treat your taste buds with your eyes until the food is delivered.</a:t>
            </a:r>
            <a:endParaRPr sz="1400" b="1" dirty="0">
              <a:latin typeface="Palatino Linotype" panose="02040502050505030304" pitchFamily="18" charset="0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7"/>
          <p:cNvPicPr preferRelativeResize="0"/>
          <p:nvPr/>
        </p:nvPicPr>
        <p:blipFill rotWithShape="1">
          <a:blip r:embed="rId3">
            <a:alphaModFix/>
          </a:blip>
          <a:srcRect l="11364" r="31814"/>
          <a:stretch/>
        </p:blipFill>
        <p:spPr>
          <a:xfrm>
            <a:off x="6436200" y="297656"/>
            <a:ext cx="2403000" cy="4229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  Novelty</a:t>
            </a:r>
            <a:endParaRPr dirty="0"/>
          </a:p>
        </p:txBody>
      </p:sp>
      <p:sp>
        <p:nvSpPr>
          <p:cNvPr id="132" name="Google Shape;132;p17"/>
          <p:cNvSpPr txBox="1">
            <a:spLocks noGrp="1"/>
          </p:cNvSpPr>
          <p:nvPr>
            <p:ph type="body" idx="1"/>
          </p:nvPr>
        </p:nvSpPr>
        <p:spPr>
          <a:xfrm>
            <a:off x="1007700" y="1489680"/>
            <a:ext cx="4824300" cy="33252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Scanning QR codes to get a detailed description of the available items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We have added a digital order placing system that requires a computer with minimum system requirements to host a local database.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Check out the calorie count of every dish and a quantitative analysis of different nutrients present in each delicacy.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Including media and fun facts about every item on the menu to keep you entertained</a:t>
            </a:r>
            <a:r>
              <a:rPr lang="en-IN" sz="1800" dirty="0">
                <a:solidFill>
                  <a:schemeClr val="tx1"/>
                </a:solidFill>
              </a:rPr>
              <a:t>. 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101600" lvl="0" algn="l" rtl="0"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dirty="0"/>
              <a:t>   Business Model</a:t>
            </a:r>
          </a:p>
        </p:txBody>
      </p:sp>
      <p:sp>
        <p:nvSpPr>
          <p:cNvPr id="161" name="Google Shape;161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85F8E6D-43FC-423F-9DBF-F41DD0F22317}"/>
              </a:ext>
            </a:extLst>
          </p:cNvPr>
          <p:cNvSpPr/>
          <p:nvPr/>
        </p:nvSpPr>
        <p:spPr>
          <a:xfrm>
            <a:off x="791325" y="1478756"/>
            <a:ext cx="2150269" cy="3055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3F2F74E-590F-4E4D-B36A-83F3B0F0FBEF}"/>
              </a:ext>
            </a:extLst>
          </p:cNvPr>
          <p:cNvSpPr/>
          <p:nvPr/>
        </p:nvSpPr>
        <p:spPr>
          <a:xfrm>
            <a:off x="3267450" y="1628775"/>
            <a:ext cx="2150269" cy="942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954F93-DDB2-4D85-B7D0-22DAD635D3D3}"/>
              </a:ext>
            </a:extLst>
          </p:cNvPr>
          <p:cNvSpPr/>
          <p:nvPr/>
        </p:nvSpPr>
        <p:spPr>
          <a:xfrm>
            <a:off x="3267450" y="2700338"/>
            <a:ext cx="2150269" cy="18335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58CA525-689F-4A8D-9372-B1F0BCA416AE}"/>
              </a:ext>
            </a:extLst>
          </p:cNvPr>
          <p:cNvSpPr/>
          <p:nvPr/>
        </p:nvSpPr>
        <p:spPr>
          <a:xfrm>
            <a:off x="5700713" y="1478756"/>
            <a:ext cx="2150269" cy="29765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FA665D-C016-4BD6-9C52-7CAD07C97988}"/>
              </a:ext>
            </a:extLst>
          </p:cNvPr>
          <p:cNvSpPr txBox="1"/>
          <p:nvPr/>
        </p:nvSpPr>
        <p:spPr>
          <a:xfrm>
            <a:off x="907256" y="1628775"/>
            <a:ext cx="18930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  <a:latin typeface="Bahnschrift Condensed" panose="020B0502040204020203" pitchFamily="34" charset="0"/>
              </a:rPr>
              <a:t>Key Activities:</a:t>
            </a:r>
          </a:p>
          <a:p>
            <a:endParaRPr lang="en-IN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Bahnschrift Condensed" panose="020B0502040204020203" pitchFamily="34" charset="0"/>
              </a:rPr>
              <a:t>Creating an informative space for food enthusiasts.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Bahnschrift Condensed" panose="020B0502040204020203" pitchFamily="34" charset="0"/>
              </a:rPr>
              <a:t>Prioritizing the health of customers by preventing allergies.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Bahnschrift Condensed" panose="020B0502040204020203" pitchFamily="34" charset="0"/>
              </a:rPr>
              <a:t>Easy access via QR codes.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Bahnschrift Condensed" panose="020B0502040204020203" pitchFamily="34" charset="0"/>
              </a:rPr>
              <a:t>Efficient time management.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2159C4-1C1F-4FEE-BA5B-BFDFCA4D14E1}"/>
              </a:ext>
            </a:extLst>
          </p:cNvPr>
          <p:cNvSpPr txBox="1"/>
          <p:nvPr/>
        </p:nvSpPr>
        <p:spPr>
          <a:xfrm>
            <a:off x="3337257" y="1730930"/>
            <a:ext cx="20804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Condensed" panose="020B0502040204020203" pitchFamily="34" charset="0"/>
              </a:rPr>
              <a:t>Key resources and channels:</a:t>
            </a:r>
          </a:p>
          <a:p>
            <a:endParaRPr lang="en-IN" dirty="0">
              <a:latin typeface="Bahnschrif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Condensed" panose="020B0502040204020203" pitchFamily="34" charset="0"/>
              </a:rPr>
              <a:t>web site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97C2B3-281E-40FA-B3AD-C01B4DB9E6F2}"/>
              </a:ext>
            </a:extLst>
          </p:cNvPr>
          <p:cNvSpPr txBox="1"/>
          <p:nvPr/>
        </p:nvSpPr>
        <p:spPr>
          <a:xfrm>
            <a:off x="3284494" y="2843213"/>
            <a:ext cx="21332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Condensed" panose="020B0502040204020203" pitchFamily="34" charset="0"/>
              </a:rPr>
              <a:t>Key partners:</a:t>
            </a:r>
          </a:p>
          <a:p>
            <a:endParaRPr lang="en-IN" dirty="0">
              <a:latin typeface="Bahnschrif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Condensed" panose="020B0502040204020203" pitchFamily="34" charset="0"/>
              </a:rPr>
              <a:t>Food court(Sai foods)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Condensed" panose="020B0502040204020203" pitchFamily="34" charset="0"/>
              </a:rPr>
              <a:t>Grocery shops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Condensed" panose="020B0502040204020203" pitchFamily="34" charset="0"/>
              </a:rPr>
              <a:t>Canteen staff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F45736-C774-4B92-835A-3DF16E7EFB3B}"/>
              </a:ext>
            </a:extLst>
          </p:cNvPr>
          <p:cNvSpPr txBox="1"/>
          <p:nvPr/>
        </p:nvSpPr>
        <p:spPr>
          <a:xfrm>
            <a:off x="5700713" y="1628775"/>
            <a:ext cx="21502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ahnschrift Condensed" panose="020B0502040204020203" pitchFamily="34" charset="0"/>
              </a:rPr>
              <a:t>Value proposition:</a:t>
            </a:r>
          </a:p>
          <a:p>
            <a:endParaRPr lang="en-IN" dirty="0">
              <a:latin typeface="Bahnschrif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Condensed" panose="020B0502040204020203" pitchFamily="34" charset="0"/>
              </a:rPr>
              <a:t>A website that is easy to navigate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Condensed" panose="020B0502040204020203" pitchFamily="34" charset="0"/>
              </a:rPr>
              <a:t>Helps the user to choose from multiple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ahnschrift Condensed" panose="020B0502040204020203" pitchFamily="34" charset="0"/>
              </a:rPr>
              <a:t>An ultimate user guide for indecisive foodies!!!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geon template">
  <a:themeElements>
    <a:clrScheme name="Custom 347">
      <a:dk1>
        <a:srgbClr val="1B151B"/>
      </a:dk1>
      <a:lt1>
        <a:srgbClr val="FFFFFF"/>
      </a:lt1>
      <a:dk2>
        <a:srgbClr val="9E8D8B"/>
      </a:dk2>
      <a:lt2>
        <a:srgbClr val="F0EBE9"/>
      </a:lt2>
      <a:accent1>
        <a:srgbClr val="FF5454"/>
      </a:accent1>
      <a:accent2>
        <a:srgbClr val="F88326"/>
      </a:accent2>
      <a:accent3>
        <a:srgbClr val="C97140"/>
      </a:accent3>
      <a:accent4>
        <a:srgbClr val="FFB900"/>
      </a:accent4>
      <a:accent5>
        <a:srgbClr val="92C532"/>
      </a:accent5>
      <a:accent6>
        <a:srgbClr val="9F55A5"/>
      </a:accent6>
      <a:hlink>
        <a:srgbClr val="FF5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435</Words>
  <Application>Microsoft Office PowerPoint</Application>
  <PresentationFormat>On-screen Show (16:9)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Bahnschrift Condensed</vt:lpstr>
      <vt:lpstr>Palatino Linotype</vt:lpstr>
      <vt:lpstr>Segoe UI Emoji</vt:lpstr>
      <vt:lpstr>Lexend Deca</vt:lpstr>
      <vt:lpstr>Nunito Sans Light</vt:lpstr>
      <vt:lpstr>Nunito Sans</vt:lpstr>
      <vt:lpstr>Egeon template</vt:lpstr>
      <vt:lpstr>          FOODIE😋  ~The gateway that cures the            illiteracy on food!!!                                                                  </vt:lpstr>
      <vt:lpstr>     MEET THE SAVVY CODERZ!!!</vt:lpstr>
      <vt:lpstr>Hey! Hostellers of SKCET, fed up of having the mess food😞  Too tired to walk till the mess to have your daily dose of energy😩  And as far as the day scholars are concerned, want to spice up your tastebuds a little bit😉  Don’t worry, we have our amazing college canteen😜  Imagine you are at our food court planning to try a new item on the menu, but you are afraid if you are allergic to any of the ingredients or if you are on a diet, you might worry about the nutrient content. Now here comes to your rescue FOODIE!!! </vt:lpstr>
      <vt:lpstr>PowerPoint Presentation</vt:lpstr>
      <vt:lpstr>   Novelty</vt:lpstr>
      <vt:lpstr>   Business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NITHYA</dc:creator>
  <cp:lastModifiedBy>Nithya Sivan</cp:lastModifiedBy>
  <cp:revision>10</cp:revision>
  <dcterms:modified xsi:type="dcterms:W3CDTF">2022-02-28T04:50:56Z</dcterms:modified>
</cp:coreProperties>
</file>