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5" r:id="rId4"/>
  </p:sldMasterIdLst>
  <p:notesMasterIdLst>
    <p:notesMasterId r:id="rId55"/>
  </p:notesMasterIdLst>
  <p:handoutMasterIdLst>
    <p:handoutMasterId r:id="rId56"/>
  </p:handoutMasterIdLst>
  <p:sldIdLst>
    <p:sldId id="1866" r:id="rId5"/>
    <p:sldId id="1867" r:id="rId6"/>
    <p:sldId id="1868" r:id="rId7"/>
    <p:sldId id="1888" r:id="rId8"/>
    <p:sldId id="1869" r:id="rId9"/>
    <p:sldId id="1870" r:id="rId10"/>
    <p:sldId id="1871" r:id="rId11"/>
    <p:sldId id="1873" r:id="rId12"/>
    <p:sldId id="1889" r:id="rId13"/>
    <p:sldId id="1890" r:id="rId14"/>
    <p:sldId id="1891" r:id="rId15"/>
    <p:sldId id="1892" r:id="rId16"/>
    <p:sldId id="1893" r:id="rId17"/>
    <p:sldId id="1894" r:id="rId18"/>
    <p:sldId id="1895" r:id="rId19"/>
    <p:sldId id="1874" r:id="rId20"/>
    <p:sldId id="1933" r:id="rId21"/>
    <p:sldId id="1898" r:id="rId22"/>
    <p:sldId id="1899" r:id="rId23"/>
    <p:sldId id="1900" r:id="rId24"/>
    <p:sldId id="1901" r:id="rId25"/>
    <p:sldId id="1902" r:id="rId26"/>
    <p:sldId id="1903" r:id="rId27"/>
    <p:sldId id="1904" r:id="rId28"/>
    <p:sldId id="1905" r:id="rId29"/>
    <p:sldId id="1906" r:id="rId30"/>
    <p:sldId id="1907" r:id="rId31"/>
    <p:sldId id="1908" r:id="rId32"/>
    <p:sldId id="1909" r:id="rId33"/>
    <p:sldId id="1910" r:id="rId34"/>
    <p:sldId id="1911" r:id="rId35"/>
    <p:sldId id="1912" r:id="rId36"/>
    <p:sldId id="1913" r:id="rId37"/>
    <p:sldId id="1914" r:id="rId38"/>
    <p:sldId id="1916" r:id="rId39"/>
    <p:sldId id="1915" r:id="rId40"/>
    <p:sldId id="1917" r:id="rId41"/>
    <p:sldId id="1918" r:id="rId42"/>
    <p:sldId id="1919" r:id="rId43"/>
    <p:sldId id="1920" r:id="rId44"/>
    <p:sldId id="1921" r:id="rId45"/>
    <p:sldId id="1922" r:id="rId46"/>
    <p:sldId id="1923" r:id="rId47"/>
    <p:sldId id="1927" r:id="rId48"/>
    <p:sldId id="1928" r:id="rId49"/>
    <p:sldId id="1929" r:id="rId50"/>
    <p:sldId id="1930" r:id="rId51"/>
    <p:sldId id="1931" r:id="rId52"/>
    <p:sldId id="1932" r:id="rId53"/>
    <p:sldId id="1897" r:id="rId5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68"/>
            <p14:sldId id="1888"/>
            <p14:sldId id="1869"/>
            <p14:sldId id="1870"/>
            <p14:sldId id="1871"/>
            <p14:sldId id="1872"/>
            <p14:sldId id="1873"/>
            <p14:sldId id="1874"/>
            <p14:sldId id="1875"/>
            <p14:sldId id="187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C0A3A"/>
    <a:srgbClr val="F8EBE0"/>
    <a:srgbClr val="A4710C"/>
    <a:srgbClr val="6A6967"/>
    <a:srgbClr val="F0E6DC"/>
    <a:srgbClr val="ECE0D4"/>
    <a:srgbClr val="D1B497"/>
    <a:srgbClr val="E3D1BF"/>
    <a:srgbClr val="AA673C"/>
    <a:srgbClr val="C19C8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971" autoAdjust="0"/>
    <p:restoredTop sz="94641" autoAdjust="0"/>
  </p:normalViewPr>
  <p:slideViewPr>
    <p:cSldViewPr snapToGrid="0">
      <p:cViewPr>
        <p:scale>
          <a:sx n="70" d="100"/>
          <a:sy n="70" d="100"/>
        </p:scale>
        <p:origin x="-1158" y="-78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Duke+Kahanamoku&amp;qs=n&amp;form=QBRE&amp;sp=-1&amp;pq=duke+kahanamoku&amp;sc=8-15&amp;sk=&amp;cvid=028E8C8701DC49FCB3C255FAA12A6CF5" TargetMode="External"/><Relationship Id="rId2" Type="http://schemas.openxmlformats.org/officeDocument/2006/relationships/hyperlink" Target="https://www.bing.com/search?q=Sessue+Hayakawa&amp;qs=n&amp;form=QBRE&amp;sp=-1&amp;pq=sessue+hayakawa&amp;sc=8-15&amp;sk=&amp;cvid=216417395EA34020AFD508589B2F528D" TargetMode="External"/><Relationship Id="rId1" Type="http://schemas.openxmlformats.org/officeDocument/2006/relationships/hyperlink" Target="https://www.bing.com/search?q=Anna+May+Wong&amp;form=QBLH&amp;sp=-1&amp;pq=anna+may+wong&amp;sc=8-13&amp;qs=n&amp;sk=&amp;cvid=4C2ECF2AC1034000B589448B0EC89858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0_2" csCatId="mainScheme" phldr="1"/>
      <dgm:spPr/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 smtClean="0"/>
            <a:t>FIRSTLY , The Admin That Means Staff Section Comes, The Staff Will Create , Add , Search &amp; Delete  , Modify And Display The Books Which Are In The Library.</a:t>
          </a:r>
          <a:endParaRPr lang="en-US" sz="2000" b="1" dirty="0"/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baseline="0" dirty="0" smtClean="0"/>
            <a:t>Here The Student Section Comes , Students  Can Return The Book That They Had.</a:t>
          </a:r>
          <a:endParaRPr lang="en-US" sz="2000" b="1" dirty="0"/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2" custScaleX="205942" custScaleY="205942" custLinFactNeighborX="-19241" custLinFactNeighborY="-8327"/>
      <dgm:spPr>
        <a:prstGeom prst="round2Diag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2" custScaleX="190949" custLinFactNeighborX="-3353" custLinFactNeighborY="1939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2" custScaleX="207358" custScaleY="202596" custLinFactNeighborX="2109" custLinFactNeighborY="-17063"/>
      <dgm:spPr>
        <a:prstGeom prst="round2Diag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2" custScaleX="193970" custLinFactNeighborX="1510" custLinFactNeighborY="1425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733890" y="144159"/>
          <a:ext cx="1550839" cy="155083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0" y="1789468"/>
          <a:ext cx="3195412" cy="1215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Anna May Wong</a:t>
          </a:r>
          <a:r>
            <a:rPr lang="en-US" altLang="en-US" sz="1400" b="1" kern="1200" dirty="0">
              <a:solidFill>
                <a:schemeClr val="tx1"/>
              </a:solidFill>
            </a:rPr>
            <a:t> </a:t>
          </a:r>
          <a:r>
            <a:rPr lang="en-US" altLang="en-US" sz="1400" kern="1200" dirty="0">
              <a:solidFill>
                <a:schemeClr val="tx1"/>
              </a:solidFill>
            </a:rPr>
            <a:t>was the first Chinese American Hollywood movie star, as well as the first Chinese American actress to gain international recognition. She appeared in over sixty movies throughout her career.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0" y="1789468"/>
        <a:ext cx="3195412" cy="1215870"/>
      </dsp:txXfrm>
    </dsp:sp>
    <dsp:sp modelId="{FCA6A723-3A73-458A-AE3C-15B86CF5C55D}">
      <dsp:nvSpPr>
        <dsp:cNvPr id="0" name=""/>
        <dsp:cNvSpPr/>
      </dsp:nvSpPr>
      <dsp:spPr>
        <a:xfrm>
          <a:off x="4558582" y="144159"/>
          <a:ext cx="1550839" cy="155083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711008" y="1818199"/>
          <a:ext cx="3245966" cy="1215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Sessue Hayakawa</a:t>
          </a:r>
          <a:r>
            <a:rPr lang="en-US" altLang="en-US" sz="1400" b="1" kern="1200" dirty="0">
              <a:solidFill>
                <a:schemeClr val="tx1"/>
              </a:solidFill>
            </a:rPr>
            <a:t> </a:t>
          </a:r>
          <a:r>
            <a:rPr lang="en-US" altLang="en-US" sz="1400" kern="1200" dirty="0">
              <a:solidFill>
                <a:schemeClr val="tx1"/>
              </a:solidFill>
            </a:rPr>
            <a:t>was a Japanese actor and one of the biggest stars in Hollywood during the silent film era. His fame matched that of Charlie Chaplin.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711008" y="1818199"/>
        <a:ext cx="3245966" cy="1215870"/>
      </dsp:txXfrm>
    </dsp:sp>
    <dsp:sp modelId="{5326D40B-04B6-4401-91A7-8A4487EDC6FC}">
      <dsp:nvSpPr>
        <dsp:cNvPr id="0" name=""/>
        <dsp:cNvSpPr/>
      </dsp:nvSpPr>
      <dsp:spPr>
        <a:xfrm>
          <a:off x="8260202" y="121048"/>
          <a:ext cx="1550839" cy="155083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422033" y="1798210"/>
          <a:ext cx="3245966" cy="1215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Duke Kahanamoku</a:t>
          </a:r>
          <a:r>
            <a:rPr lang="en-US" altLang="en-US" sz="1400" b="1" kern="1200" dirty="0">
              <a:solidFill>
                <a:schemeClr val="tx1"/>
              </a:solidFill>
            </a:rPr>
            <a:t> </a:t>
          </a:r>
          <a:r>
            <a:rPr lang="en-US" altLang="en-US" sz="1400" kern="1200" dirty="0">
              <a:solidFill>
                <a:schemeClr val="tx1"/>
              </a:solidFill>
            </a:rPr>
            <a:t>was a Hawaiian competitive swimmer. He won five Olympic metals for swimming. He also popularized the Hawaiian sport of surfing in the US.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7422033" y="1798210"/>
        <a:ext cx="3245966" cy="1215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=""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=""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=""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=""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=""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=""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=""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1910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4.sv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4.sv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=""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3099788"/>
      </p:ext>
    </p:extLst>
  </p:cSld>
  <p:clrMapOvr>
    <a:masterClrMapping/>
  </p:clrMapOvr>
  <p:transition spd="med">
    <p:fade/>
  </p:transition>
  <p:extLst mod="1">
    <p:ext uri="{DCECCB84-F9BA-43D5-87BE-67443E8EF086}">
      <p15:sldGuideLst xmlns=""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=""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035694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=""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972795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283250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008906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=""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=""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=""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=""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0834994"/>
      </p:ext>
    </p:extLst>
  </p:cSld>
  <p:clrMapOvr>
    <a:masterClrMapping/>
  </p:clrMapOvr>
  <p:transition spd="med">
    <p:fade/>
  </p:transition>
  <p:extLst mod="1">
    <p:ext uri="{DCECCB84-F9BA-43D5-87BE-67443E8EF086}">
      <p15:sldGuideLst xmlns=""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=""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=""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=""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5961771"/>
      </p:ext>
    </p:extLst>
  </p:cSld>
  <p:clrMapOvr>
    <a:masterClrMapping/>
  </p:clrMapOvr>
  <p:transition spd="med">
    <p:fade/>
  </p:transition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0187193"/>
      </p:ext>
    </p:extLst>
  </p:cSld>
  <p:clrMapOvr>
    <a:masterClrMapping/>
  </p:clrMapOvr>
  <p:transition spd="med">
    <p:fade/>
  </p:transition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648873135"/>
      </p:ext>
    </p:extLst>
  </p:cSld>
  <p:clrMapOvr>
    <a:masterClrMapping/>
  </p:clrMapOvr>
  <p:transition spd="med">
    <p:fade/>
  </p:transition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394519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7/9/2021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56" y="1335296"/>
            <a:ext cx="7763348" cy="2258568"/>
          </a:xfrm>
        </p:spPr>
        <p:txBody>
          <a:bodyPr anchor="ctr"/>
          <a:lstStyle/>
          <a:p>
            <a:r>
              <a:rPr smtClean="0">
                <a:solidFill>
                  <a:schemeClr val="accent3">
                    <a:lumMod val="75000"/>
                  </a:schemeClr>
                </a:solidFill>
              </a:rPr>
              <a:t>COIMBATORE INSTITUTE OF TECHNOLOGY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03" y="387397"/>
            <a:ext cx="1365226" cy="1113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70997" y="3411940"/>
            <a:ext cx="615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DEPARTMENT OF COMPUTING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9803" y="3002509"/>
            <a:ext cx="622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_______________________________________________</a:t>
            </a:r>
            <a:endParaRPr lang="en-US" b="1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7851" y="4012442"/>
            <a:ext cx="510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MSc.Software Systems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4202" y="4653887"/>
            <a:ext cx="4503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6A6967"/>
                </a:solidFill>
              </a:rPr>
              <a:t>1</a:t>
            </a:r>
            <a:r>
              <a:rPr lang="en-US" sz="2800" b="1" baseline="30000" dirty="0" smtClean="0">
                <a:solidFill>
                  <a:srgbClr val="6A6967"/>
                </a:solidFill>
              </a:rPr>
              <a:t>ST</a:t>
            </a:r>
            <a:r>
              <a:rPr lang="en-US" sz="2800" b="1" dirty="0" smtClean="0">
                <a:solidFill>
                  <a:srgbClr val="6A6967"/>
                </a:solidFill>
              </a:rPr>
              <a:t> Year – 2</a:t>
            </a:r>
            <a:r>
              <a:rPr lang="en-US" sz="2800" b="1" baseline="30000" dirty="0" smtClean="0">
                <a:solidFill>
                  <a:srgbClr val="6A6967"/>
                </a:solidFill>
              </a:rPr>
              <a:t>ND</a:t>
            </a:r>
            <a:r>
              <a:rPr lang="en-US" sz="2800" b="1" dirty="0" smtClean="0">
                <a:solidFill>
                  <a:srgbClr val="6A6967"/>
                </a:solidFill>
              </a:rPr>
              <a:t> Semester</a:t>
            </a:r>
            <a:endParaRPr lang="en-US" sz="2800" b="1" dirty="0">
              <a:solidFill>
                <a:srgbClr val="6A696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9110" y="5281684"/>
            <a:ext cx="715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4710C"/>
                </a:solidFill>
              </a:rPr>
              <a:t>OBJECT ORIENTED PROGRAMMING</a:t>
            </a:r>
            <a:endParaRPr lang="en-US" sz="2400" b="1" dirty="0">
              <a:solidFill>
                <a:srgbClr val="A4710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23935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212377" y="1986888"/>
            <a:ext cx="6477000" cy="3276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©"/>
            </a:pPr>
            <a:r>
              <a:rPr lang="en-US" sz="2800" dirty="0" smtClean="0"/>
              <a:t>To Add Book To Each Sections , We Created Separate Functions.</a:t>
            </a:r>
          </a:p>
          <a:p>
            <a:pPr>
              <a:buFont typeface="Wingdings" pitchFamily="2" charset="2"/>
              <a:buChar char="©"/>
            </a:pPr>
            <a:r>
              <a:rPr lang="en-US" sz="2800" dirty="0" smtClean="0"/>
              <a:t>We Need To Enter Or Give The Book Reference ID , Book Name , Date Of Publication And Author Name.</a:t>
            </a:r>
          </a:p>
          <a:p>
            <a:pPr>
              <a:buFont typeface="Wingdings" pitchFamily="2" charset="2"/>
              <a:buChar char="©"/>
            </a:pPr>
            <a:r>
              <a:rPr lang="en-US" sz="2800" dirty="0" smtClean="0"/>
              <a:t>As By Doing This The Book Will Be Added In The Specified Sections.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u="sng" smtClean="0">
                <a:latin typeface="Algerian" pitchFamily="82" charset="0"/>
              </a:rPr>
              <a:t>ADD BOOK:</a:t>
            </a:r>
            <a:endParaRPr lang="en-US" sz="5400" u="sng" dirty="0">
              <a:latin typeface="Algerian" pitchFamily="8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21308" y="2164308"/>
            <a:ext cx="7808794" cy="3276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©"/>
            </a:pPr>
            <a:r>
              <a:rPr lang="en-US" sz="3200" dirty="0" smtClean="0"/>
              <a:t>To Display The Details Of The Book , We Created Separate Functions.</a:t>
            </a:r>
          </a:p>
          <a:p>
            <a:pPr>
              <a:buFont typeface="Wingdings" pitchFamily="2" charset="2"/>
              <a:buChar char="©"/>
            </a:pPr>
            <a:r>
              <a:rPr lang="en-US" sz="3200" dirty="0" smtClean="0"/>
              <a:t>To Display The Details , Choose The Specified Section He / She Need.</a:t>
            </a:r>
          </a:p>
          <a:p>
            <a:pPr>
              <a:buFont typeface="Wingdings" pitchFamily="2" charset="2"/>
              <a:buChar char="©"/>
            </a:pPr>
            <a:r>
              <a:rPr lang="en-US" sz="3200" dirty="0" smtClean="0"/>
              <a:t>The Entire Books Of That Specified Section Will Be Displayed.</a:t>
            </a:r>
          </a:p>
          <a:p>
            <a:pPr>
              <a:buFont typeface="Wingdings" pitchFamily="2" charset="2"/>
              <a:buChar char="©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u="sng" smtClean="0">
                <a:latin typeface="Algerian" pitchFamily="82" charset="0"/>
              </a:rPr>
              <a:t>DISPLAY:</a:t>
            </a:r>
            <a:endParaRPr lang="en-US" sz="5400" u="sng" dirty="0">
              <a:latin typeface="Algerian" pitchFamily="8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212376" y="1918648"/>
            <a:ext cx="6477000" cy="3276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©"/>
            </a:pPr>
            <a:r>
              <a:rPr lang="en-US" sz="2400" dirty="0" smtClean="0"/>
              <a:t>Here We Have Gave A Choice To Modify The Details Of The Specified Book That We Have Entered.</a:t>
            </a:r>
          </a:p>
          <a:p>
            <a:pPr>
              <a:buFont typeface="Wingdings" pitchFamily="2" charset="2"/>
              <a:buChar char="©"/>
            </a:pPr>
            <a:r>
              <a:rPr lang="en-US" sz="2400" dirty="0" smtClean="0"/>
              <a:t> </a:t>
            </a:r>
            <a:r>
              <a:rPr lang="en-US" sz="2400" dirty="0" smtClean="0"/>
              <a:t>To Modify , The User Should Enter The Reference Book ID Of The Specified Book.</a:t>
            </a:r>
          </a:p>
          <a:p>
            <a:pPr>
              <a:buFont typeface="Wingdings" pitchFamily="2" charset="2"/>
              <a:buChar char="©"/>
            </a:pPr>
            <a:r>
              <a:rPr lang="en-US" sz="2400" dirty="0" smtClean="0"/>
              <a:t>Then It Will Ask You To Change or Modify The Details What You Need.</a:t>
            </a:r>
          </a:p>
          <a:p>
            <a:pPr>
              <a:buFont typeface="Wingdings" pitchFamily="2" charset="2"/>
              <a:buChar char="©"/>
            </a:pPr>
            <a:r>
              <a:rPr lang="en-US" sz="2400" dirty="0" smtClean="0"/>
              <a:t>If We Will Enter The Ref ID Which Is Not In The File , It Will Alert You To Enter The Available One.</a:t>
            </a:r>
          </a:p>
          <a:p>
            <a:pPr>
              <a:buFont typeface="Wingdings" pitchFamily="2" charset="2"/>
              <a:buChar char="©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u="sng" smtClean="0">
                <a:latin typeface="Algerian" pitchFamily="82" charset="0"/>
              </a:rPr>
              <a:t>MODIFY:</a:t>
            </a:r>
            <a:endParaRPr lang="en-US" sz="5400" u="sng" dirty="0">
              <a:latin typeface="Algerian" pitchFamily="8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103195" y="1877704"/>
            <a:ext cx="6477000" cy="3276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©"/>
            </a:pPr>
            <a:r>
              <a:rPr lang="en-US" sz="3200" dirty="0" smtClean="0"/>
              <a:t>To Delete </a:t>
            </a:r>
            <a:r>
              <a:rPr lang="en-US" sz="3200" dirty="0" smtClean="0"/>
              <a:t>Book </a:t>
            </a:r>
            <a:r>
              <a:rPr lang="en-US" sz="3200" dirty="0" smtClean="0"/>
              <a:t>From </a:t>
            </a:r>
            <a:r>
              <a:rPr lang="en-US" sz="3200" dirty="0" smtClean="0"/>
              <a:t>Each Sections , We Created Separate Functions.</a:t>
            </a:r>
          </a:p>
          <a:p>
            <a:pPr>
              <a:buFont typeface="Wingdings" pitchFamily="2" charset="2"/>
              <a:buChar char="©"/>
            </a:pPr>
            <a:r>
              <a:rPr lang="en-US" sz="3200" dirty="0" smtClean="0"/>
              <a:t>We Need To Enter Or Give The Book Reference </a:t>
            </a:r>
            <a:r>
              <a:rPr lang="en-US" sz="3200" dirty="0" smtClean="0"/>
              <a:t>ID That Need To Be Deleted.</a:t>
            </a:r>
            <a:endParaRPr lang="en-US" sz="3200" dirty="0" smtClean="0"/>
          </a:p>
          <a:p>
            <a:pPr>
              <a:buFont typeface="Wingdings" pitchFamily="2" charset="2"/>
              <a:buChar char="©"/>
            </a:pPr>
            <a:r>
              <a:rPr lang="en-US" sz="3200" dirty="0" smtClean="0"/>
              <a:t>As By Doing This The Book Will Be </a:t>
            </a:r>
            <a:r>
              <a:rPr lang="en-US" sz="3200" dirty="0" smtClean="0"/>
              <a:t>Deleted </a:t>
            </a:r>
            <a:r>
              <a:rPr lang="en-US" sz="3200" dirty="0" smtClean="0"/>
              <a:t>In The Specified Sections.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u="sng" smtClean="0">
                <a:latin typeface="Algerian" pitchFamily="82" charset="0"/>
              </a:rPr>
              <a:t>DELETE:</a:t>
            </a:r>
            <a:endParaRPr lang="en-US" sz="5400" u="sng" dirty="0">
              <a:latin typeface="Algerian" pitchFamily="8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266967" y="1905000"/>
            <a:ext cx="6477000" cy="3276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©"/>
            </a:pPr>
            <a:r>
              <a:rPr lang="en-US" sz="2400" dirty="0" smtClean="0"/>
              <a:t>Firstly , It Will Accept The Name From The User.</a:t>
            </a:r>
          </a:p>
          <a:p>
            <a:pPr>
              <a:buFont typeface="Wingdings" pitchFamily="2" charset="2"/>
              <a:buChar char="©"/>
            </a:pPr>
            <a:r>
              <a:rPr lang="en-US" sz="2400" dirty="0" smtClean="0"/>
              <a:t>Next It Will Ask The Issue Date.</a:t>
            </a:r>
          </a:p>
          <a:p>
            <a:pPr>
              <a:buFont typeface="Wingdings" pitchFamily="2" charset="2"/>
              <a:buChar char="©"/>
            </a:pPr>
            <a:r>
              <a:rPr lang="en-US" sz="2400" dirty="0" smtClean="0"/>
              <a:t>And Finally , It Will Ask The Return Date .</a:t>
            </a:r>
          </a:p>
          <a:p>
            <a:pPr>
              <a:buFont typeface="Wingdings" pitchFamily="2" charset="2"/>
              <a:buChar char="©"/>
            </a:pPr>
            <a:r>
              <a:rPr lang="en-US" sz="2400" dirty="0" smtClean="0"/>
              <a:t>Admin Will Provide The Issue Number Which Will Be Differ For Each Issues.</a:t>
            </a:r>
          </a:p>
          <a:p>
            <a:pPr>
              <a:buFont typeface="Wingdings" pitchFamily="2" charset="2"/>
              <a:buChar char="©"/>
            </a:pPr>
            <a:r>
              <a:rPr lang="en-US" sz="2400" dirty="0" smtClean="0"/>
              <a:t>User Is Asked To Re-Enter The Issue Number To Register.</a:t>
            </a:r>
          </a:p>
          <a:p>
            <a:pPr>
              <a:buFont typeface="Wingdings" pitchFamily="2" charset="2"/>
              <a:buChar char="©"/>
            </a:pPr>
            <a:r>
              <a:rPr lang="en-US" sz="2400" dirty="0" smtClean="0"/>
              <a:t>It Will Ask What Kind Of Book They Need &amp; It Will Be Issued To The User.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u="sng" smtClean="0">
                <a:latin typeface="Algerian" pitchFamily="82" charset="0"/>
              </a:rPr>
              <a:t>ISSUE:</a:t>
            </a:r>
            <a:endParaRPr lang="en-US" sz="5400" u="sng" dirty="0">
              <a:latin typeface="Algerian" pitchFamily="8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389796" y="1864057"/>
            <a:ext cx="6976281" cy="3276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©"/>
            </a:pPr>
            <a:r>
              <a:rPr lang="en-US" sz="2800" dirty="0" smtClean="0"/>
              <a:t>Firstly , It Will Ask To Specify The Issue Number.</a:t>
            </a:r>
          </a:p>
          <a:p>
            <a:pPr>
              <a:buFont typeface="Wingdings" pitchFamily="2" charset="2"/>
              <a:buChar char="©"/>
            </a:pPr>
            <a:r>
              <a:rPr lang="en-US" sz="2800" dirty="0" smtClean="0"/>
              <a:t>It Will Ask To Enter The Student Name.(If Entered Wrongly , It Will Ask To Re-Enter).</a:t>
            </a:r>
          </a:p>
          <a:p>
            <a:pPr>
              <a:buFont typeface="Wingdings" pitchFamily="2" charset="2"/>
              <a:buChar char="©"/>
            </a:pPr>
            <a:r>
              <a:rPr lang="en-US" sz="2800" dirty="0" smtClean="0"/>
              <a:t>It Will Ask To Enter The Issue Date &amp; The Return Date</a:t>
            </a:r>
            <a:r>
              <a:rPr lang="en-US" sz="2800" dirty="0" smtClean="0"/>
              <a:t> .(If Entered Wrongly , It Will Ask To Re-Enter</a:t>
            </a:r>
            <a:r>
              <a:rPr lang="en-US" sz="2800" dirty="0" smtClean="0"/>
              <a:t>).</a:t>
            </a:r>
          </a:p>
          <a:p>
            <a:pPr>
              <a:buFont typeface="Wingdings" pitchFamily="2" charset="2"/>
              <a:buChar char="©"/>
            </a:pPr>
            <a:r>
              <a:rPr lang="en-US" sz="2800" dirty="0" smtClean="0"/>
              <a:t>If The Above Mentioned Steps Are Valid , The Return Process Will Be Executed.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u="sng" smtClean="0">
                <a:latin typeface="Algerian" pitchFamily="82" charset="0"/>
              </a:rPr>
              <a:t>RETURN:</a:t>
            </a:r>
            <a:endParaRPr lang="en-US" sz="5400" u="sng" dirty="0">
              <a:latin typeface="Algerian" pitchFamily="8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653" y="1326726"/>
            <a:ext cx="9141397" cy="738664"/>
          </a:xfrm>
        </p:spPr>
        <p:txBody>
          <a:bodyPr/>
          <a:lstStyle/>
          <a:p>
            <a:pPr algn="ctr"/>
            <a:r>
              <a:rPr sz="4800" b="1" u="sng" smtClean="0">
                <a:solidFill>
                  <a:schemeClr val="tx1"/>
                </a:solidFill>
                <a:latin typeface="Algerian" pitchFamily="82" charset="0"/>
              </a:rPr>
              <a:t>VALIDATIONS</a:t>
            </a:r>
            <a:endParaRPr lang="en-US" sz="4800" b="1" u="sng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2591965"/>
            <a:ext cx="7799387" cy="1534757"/>
          </a:xfrm>
        </p:spPr>
        <p:txBody>
          <a:bodyPr/>
          <a:lstStyle/>
          <a:p>
            <a:pPr marL="0" indent="0" algn="ctr" fontAlgn="auto">
              <a:spcAft>
                <a:spcPts val="0"/>
              </a:spcAft>
              <a:buNone/>
            </a:pPr>
            <a:r>
              <a:rPr altLang="en-US" sz="2800" b="1" u="sng" smtClean="0">
                <a:solidFill>
                  <a:schemeClr val="tx1"/>
                </a:solidFill>
              </a:rPr>
              <a:t>FOR VALIDATE OUR CODE WE USED:</a:t>
            </a:r>
          </a:p>
          <a:p>
            <a:pPr marL="0" indent="0" algn="ctr" fontAlgn="auto">
              <a:spcAft>
                <a:spcPts val="0"/>
              </a:spcAft>
              <a:buNone/>
            </a:pPr>
            <a:endParaRPr altLang="en-US" sz="2800" b="1" u="sng" smtClean="0">
              <a:solidFill>
                <a:schemeClr val="tx1"/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" pitchFamily="2" charset="2"/>
              <a:buChar char="û"/>
            </a:pPr>
            <a:r>
              <a:rPr altLang="en-US" sz="2800" smtClean="0"/>
              <a:t>c</a:t>
            </a:r>
            <a:r>
              <a:rPr altLang="en-US" sz="2800" smtClean="0"/>
              <a:t>in.ignore()- </a:t>
            </a:r>
            <a:r>
              <a:rPr altLang="en-US" sz="28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Clear Buffer</a:t>
            </a:r>
          </a:p>
          <a:p>
            <a:pPr marL="0" indent="0" algn="ctr" fontAlgn="auto">
              <a:spcAft>
                <a:spcPts val="0"/>
              </a:spcAft>
            </a:pPr>
            <a:endParaRPr altLang="en-US" sz="2800" smtClean="0"/>
          </a:p>
          <a:p>
            <a:pPr marL="0" indent="0" algn="ctr" fontAlgn="auto">
              <a:spcAft>
                <a:spcPts val="0"/>
              </a:spcAft>
              <a:buFont typeface="Wingdings" pitchFamily="2" charset="2"/>
              <a:buChar char="û"/>
            </a:pPr>
            <a:r>
              <a:rPr altLang="en-US" sz="2800" smtClean="0"/>
              <a:t>g</a:t>
            </a:r>
            <a:r>
              <a:rPr altLang="en-US" sz="2800" smtClean="0"/>
              <a:t>oto statements</a:t>
            </a:r>
            <a:r>
              <a:rPr altLang="en-US" sz="2800" smtClean="0"/>
              <a:t> </a:t>
            </a:r>
            <a:r>
              <a:rPr lang="en-US" altLang="en-US" sz="2800" dirty="0" smtClean="0"/>
              <a:t>–</a:t>
            </a:r>
            <a:r>
              <a:rPr altLang="en-US" sz="2800" smtClean="0"/>
              <a:t> </a:t>
            </a:r>
            <a:r>
              <a:rPr altLang="en-US" sz="28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Enter The Correct Choice If Suppose We Enter Invalid Choice</a:t>
            </a:r>
          </a:p>
          <a:p>
            <a:pPr marL="0" indent="0" algn="ctr" fontAlgn="auto">
              <a:spcAft>
                <a:spcPts val="0"/>
              </a:spcAft>
            </a:pPr>
            <a:endParaRPr altLang="en-US" sz="2800" smtClean="0"/>
          </a:p>
          <a:p>
            <a:pPr marL="0" indent="0" algn="ctr" fontAlgn="auto">
              <a:spcAft>
                <a:spcPts val="0"/>
              </a:spcAft>
              <a:buFont typeface="Wingdings" pitchFamily="2" charset="2"/>
              <a:buChar char="û"/>
            </a:pPr>
            <a:r>
              <a:rPr altLang="en-US" sz="2800" smtClean="0"/>
              <a:t>fflush(stdin) </a:t>
            </a:r>
            <a:r>
              <a:rPr lang="en-US" altLang="en-US" sz="2800" dirty="0" smtClean="0"/>
              <a:t>–</a:t>
            </a:r>
            <a:r>
              <a:rPr altLang="en-US" sz="2800" smtClean="0"/>
              <a:t> </a:t>
            </a:r>
            <a:r>
              <a:rPr altLang="en-US" sz="28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Restrict The Buffer. </a:t>
            </a:r>
          </a:p>
        </p:txBody>
      </p:sp>
    </p:spTree>
    <p:extLst>
      <p:ext uri="{BB962C8B-B14F-4D97-AF65-F5344CB8AC3E}">
        <p14:creationId xmlns="" xmlns:p14="http://schemas.microsoft.com/office/powerpoint/2010/main" val="1533608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6063" y="2585704"/>
            <a:ext cx="7219043" cy="1189037"/>
          </a:xfrm>
        </p:spPr>
        <p:txBody>
          <a:bodyPr>
            <a:normAutofit/>
          </a:bodyPr>
          <a:lstStyle/>
          <a:p>
            <a:r>
              <a:rPr sz="6000" u="sng" smtClean="0">
                <a:latin typeface="Algerian" pitchFamily="82" charset="0"/>
              </a:rPr>
              <a:t>OUTPUTS</a:t>
            </a:r>
            <a:endParaRPr lang="en-US" sz="6000" u="sng" dirty="0">
              <a:latin typeface="Algerian" pitchFamily="8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846e004-a9f4-40de-af53-43f968caf6e4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6" y="425639"/>
            <a:ext cx="10513325" cy="59137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fa954e3-7523-42e6-bf1c-809475d1c4fd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5" y="363372"/>
            <a:ext cx="10745337" cy="604425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85" y="1452940"/>
            <a:ext cx="8235285" cy="1189037"/>
          </a:xfrm>
        </p:spPr>
        <p:txBody>
          <a:bodyPr>
            <a:noAutofit/>
          </a:bodyPr>
          <a:lstStyle/>
          <a:p>
            <a:r>
              <a:rPr sz="5400" u="sng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LIBRARY MANAGEMENT</a:t>
            </a:r>
            <a:br>
              <a:rPr sz="5400" u="sng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sz="540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              </a:t>
            </a:r>
            <a:r>
              <a:rPr sz="5400" u="sng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SYSTEM</a:t>
            </a:r>
            <a:endParaRPr lang="en-US" sz="5400" u="sng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9413" y="3417627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altLang="en-US" sz="2400" dirty="0" smtClean="0"/>
              <a:t>  2031035 – RITHIK SUTHAN S</a:t>
            </a:r>
          </a:p>
          <a:p>
            <a:pPr>
              <a:buFont typeface="Wingdings" pitchFamily="2" charset="2"/>
              <a:buChar char="þ"/>
            </a:pPr>
            <a:r>
              <a:rPr lang="en-US" altLang="en-US" sz="2400" dirty="0" smtClean="0"/>
              <a:t>  2031015 – GOKULA KRISHNAN S</a:t>
            </a:r>
          </a:p>
          <a:p>
            <a:pPr>
              <a:buFont typeface="Wingdings" pitchFamily="2" charset="2"/>
              <a:buChar char="þ"/>
            </a:pPr>
            <a:r>
              <a:rPr lang="en-US" altLang="en-US" sz="2400" dirty="0" smtClean="0"/>
              <a:t>  2031052 – THIYANESAN K</a:t>
            </a:r>
          </a:p>
          <a:p>
            <a:pPr>
              <a:buFont typeface="Wingdings" pitchFamily="2" charset="2"/>
              <a:buChar char="þ"/>
            </a:pPr>
            <a:r>
              <a:rPr lang="en-US" altLang="en-US" sz="2400" dirty="0" smtClean="0"/>
              <a:t>  2031054 – VIJAY NARENDARAN V</a:t>
            </a:r>
          </a:p>
          <a:p>
            <a:pPr>
              <a:buFont typeface="Wingdings" pitchFamily="2" charset="2"/>
              <a:buChar char="þ"/>
            </a:pPr>
            <a:r>
              <a:rPr lang="en-US" altLang="en-US" sz="2400" dirty="0" smtClean="0"/>
              <a:t>  2031041 – SAUGHANTHIKA K E</a:t>
            </a:r>
          </a:p>
          <a:p>
            <a:pPr>
              <a:buFont typeface="Wingdings" pitchFamily="2" charset="2"/>
              <a:buChar char="þ"/>
            </a:pPr>
            <a:r>
              <a:rPr lang="en-US" altLang="en-US" sz="2400" dirty="0" smtClean="0"/>
              <a:t>  2031024 – LAKSHANA S</a:t>
            </a:r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1740664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93" y="450376"/>
            <a:ext cx="10784763" cy="606642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57" y="313898"/>
            <a:ext cx="11342805" cy="638032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97" y="232013"/>
            <a:ext cx="11439856" cy="643491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8" y="169743"/>
            <a:ext cx="11550555" cy="649718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9" y="278925"/>
            <a:ext cx="11332191" cy="637435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7" y="265278"/>
            <a:ext cx="11332191" cy="637435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6" y="344606"/>
            <a:ext cx="11045588" cy="621314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3" y="464025"/>
            <a:ext cx="10833287" cy="609372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5" y="438433"/>
            <a:ext cx="10636155" cy="59828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3" y="399197"/>
            <a:ext cx="10827224" cy="609031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062" y="1340374"/>
            <a:ext cx="9141397" cy="830997"/>
          </a:xfrm>
        </p:spPr>
        <p:txBody>
          <a:bodyPr/>
          <a:lstStyle/>
          <a:p>
            <a:pPr algn="ctr"/>
            <a:r>
              <a:rPr sz="5400" b="1" u="sng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 DEFINITION</a:t>
            </a:r>
            <a:endParaRPr lang="en-US" sz="5400" b="1" u="sn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2659" y="3015045"/>
            <a:ext cx="7799387" cy="1534757"/>
          </a:xfrm>
        </p:spPr>
        <p:txBody>
          <a:bodyPr/>
          <a:lstStyle/>
          <a:p>
            <a:r>
              <a:rPr sz="3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itchFamily="34" charset="0"/>
              </a:rPr>
              <a:t>MAIN MOTTO OF OUR PROJECT IS TO IMPLEMENT THE LIBRARY MANAGEMENT SYSTEM , THAT WE HAVE CREATED AN USER- FRIENDLY ENVIRONMENT AS CODING !!!! 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2308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458053"/>
            <a:ext cx="10868167" cy="611334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6" y="382136"/>
            <a:ext cx="11100179" cy="624385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67" y="504968"/>
            <a:ext cx="10760501" cy="605278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0" y="366782"/>
            <a:ext cx="11127475" cy="625920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3" y="406874"/>
            <a:ext cx="11031940" cy="620546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0" y="228600"/>
            <a:ext cx="11373134" cy="639738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5" y="281484"/>
            <a:ext cx="11400430" cy="641274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6" y="329252"/>
            <a:ext cx="11072884" cy="622849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4" y="185950"/>
            <a:ext cx="11400430" cy="641274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09" y="382989"/>
            <a:ext cx="11195713" cy="629758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34" y="702314"/>
            <a:ext cx="5334000" cy="1189037"/>
          </a:xfrm>
        </p:spPr>
        <p:txBody>
          <a:bodyPr>
            <a:normAutofit/>
          </a:bodyPr>
          <a:lstStyle/>
          <a:p>
            <a:r>
              <a:rPr sz="4400" u="sng" smtClean="0">
                <a:solidFill>
                  <a:schemeClr val="tx1"/>
                </a:solidFill>
                <a:latin typeface="Algerian" pitchFamily="82" charset="0"/>
              </a:rPr>
              <a:t>Concepts Used:</a:t>
            </a:r>
            <a:endParaRPr lang="en-US" sz="4400" u="sng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F984E2-31A5-468B-BDD2-9BF3D346F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3886" y="2082422"/>
            <a:ext cx="5334000" cy="32766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Æ"/>
            </a:pPr>
            <a:r>
              <a:rPr lang="en-US" sz="2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CLASSES.</a:t>
            </a:r>
          </a:p>
          <a:p>
            <a:pPr lvl="1">
              <a:buFont typeface="Wingdings" pitchFamily="2" charset="2"/>
              <a:buChar char="Æ"/>
            </a:pPr>
            <a:r>
              <a:rPr lang="en-US" sz="2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OBJECTS.</a:t>
            </a:r>
          </a:p>
          <a:p>
            <a:pPr lvl="1">
              <a:buFont typeface="Wingdings" pitchFamily="2" charset="2"/>
              <a:buChar char="Æ"/>
            </a:pPr>
            <a:r>
              <a:rPr lang="en-US" sz="2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COMMAND LINE ARGUMENTS.</a:t>
            </a:r>
          </a:p>
          <a:p>
            <a:pPr lvl="1">
              <a:buFont typeface="Wingdings" pitchFamily="2" charset="2"/>
              <a:buChar char="Æ"/>
            </a:pPr>
            <a:r>
              <a:rPr lang="en-US" sz="2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INHERITANCE.</a:t>
            </a:r>
          </a:p>
          <a:p>
            <a:pPr lvl="1">
              <a:buFont typeface="Wingdings" pitchFamily="2" charset="2"/>
              <a:buChar char="Æ"/>
            </a:pPr>
            <a:r>
              <a:rPr lang="en-US" sz="2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BINARY FILES.</a:t>
            </a:r>
            <a:endParaRPr lang="en-US" sz="26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>
              <a:buFont typeface="Wingdings" pitchFamily="2" charset="2"/>
              <a:buChar char="Æ"/>
            </a:pPr>
            <a:endParaRPr lang="en-US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Placeholder 7" descr="istockphoto-949118068-612x612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196" r="20196"/>
          <a:stretch>
            <a:fillRect/>
          </a:stretch>
        </p:blipFill>
        <p:spPr>
          <a:xfrm>
            <a:off x="6885295" y="743259"/>
            <a:ext cx="4572000" cy="5113336"/>
          </a:xfrm>
          <a:solidFill>
            <a:schemeClr val="accent4">
              <a:lumMod val="75000"/>
            </a:schemeClr>
          </a:solidFill>
        </p:spPr>
      </p:pic>
    </p:spTree>
    <p:extLst>
      <p:ext uri="{BB962C8B-B14F-4D97-AF65-F5344CB8AC3E}">
        <p14:creationId xmlns="" xmlns:p14="http://schemas.microsoft.com/office/powerpoint/2010/main" val="1811410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3" y="348870"/>
            <a:ext cx="11086531" cy="623617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09" y="250776"/>
            <a:ext cx="11455021" cy="644344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363372"/>
            <a:ext cx="11182066" cy="62899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8" y="347164"/>
            <a:ext cx="11113827" cy="625152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3" y="417109"/>
            <a:ext cx="10868167" cy="611334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7" y="371048"/>
            <a:ext cx="10950054" cy="615940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2" y="462319"/>
            <a:ext cx="10909110" cy="613637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307073"/>
            <a:ext cx="11209362" cy="630526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5" y="443552"/>
            <a:ext cx="10990997" cy="618243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3" y="316457"/>
            <a:ext cx="11168418" cy="628223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u="sng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</a:rPr>
              <a:t>WHY WE USE THOSE !?</a:t>
            </a:r>
            <a:endParaRPr lang="en-US" u="sng" dirty="0">
              <a:solidFill>
                <a:schemeClr val="accent2">
                  <a:lumMod val="20000"/>
                  <a:lumOff val="80000"/>
                </a:schemeClr>
              </a:solidFill>
              <a:latin typeface="+mn-lt"/>
            </a:endParaRPr>
          </a:p>
        </p:txBody>
      </p:sp>
      <p:graphicFrame>
        <p:nvGraphicFramePr>
          <p:cNvPr id="7" name="Group 85">
            <a:extLst>
              <a:ext uri="{FF2B5EF4-FFF2-40B4-BE49-F238E27FC236}">
                <a16:creationId xmlns="" xmlns:a16="http://schemas.microsoft.com/office/drawing/2014/main" id="{AD3D3348-39B0-440D-88BE-1A8FA9891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389725479"/>
              </p:ext>
            </p:extLst>
          </p:nvPr>
        </p:nvGraphicFramePr>
        <p:xfrm>
          <a:off x="1771934" y="2019868"/>
          <a:ext cx="9050741" cy="2992954"/>
        </p:xfrm>
        <a:graphic>
          <a:graphicData uri="http://schemas.openxmlformats.org/drawingml/2006/table">
            <a:tbl>
              <a:tblPr firstRow="1"/>
              <a:tblGrid>
                <a:gridCol w="33596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608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303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255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COMMAND LINE ARGUMENTS</a:t>
                      </a:r>
                      <a:endParaRPr kumimoji="0" 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BINARY FILES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INHERITANCE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Microsoft JhengHei UI" pitchFamily="34" charset="-120"/>
                        </a:rPr>
                        <a:t>TO CREATE DAT </a:t>
                      </a: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Microsoft JhengHei UI" pitchFamily="34" charset="-120"/>
                        </a:rPr>
                        <a:t>FILES,WE USE COMMAND LINE ARGUMENTS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Microsoft JhengHei UI" pitchFamily="34" charset="-120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TO STORE THE DATA  THAT HAS BEEN ENTERED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TO USE MULTIPLE CLASS WITHIN A SINGLE , WE USED INHERITANCE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51686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4050" y="2289328"/>
            <a:ext cx="6973384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0" b="1" dirty="0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THANK YOU!!!!</a:t>
            </a:r>
            <a:endParaRPr lang="en-US" sz="1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902" y="797848"/>
            <a:ext cx="7219043" cy="1189037"/>
          </a:xfrm>
        </p:spPr>
        <p:txBody>
          <a:bodyPr>
            <a:normAutofit/>
          </a:bodyPr>
          <a:lstStyle/>
          <a:p>
            <a:r>
              <a:rPr sz="4400" u="sng" smtClean="0">
                <a:latin typeface="Algerian" pitchFamily="82" charset="0"/>
              </a:rPr>
              <a:t>What We Have Done !?</a:t>
            </a:r>
            <a:endParaRPr lang="en-US" sz="4400" u="sng" dirty="0">
              <a:latin typeface="Algerian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850409"/>
            <a:ext cx="7219043" cy="32766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itchFamily="2" charset="2"/>
              <a:buChar char="¯"/>
            </a:pPr>
            <a:r>
              <a:rPr lang="en-US" sz="2800" dirty="0" smtClean="0"/>
              <a:t>F</a:t>
            </a:r>
            <a:r>
              <a:rPr lang="en-US" sz="2400" dirty="0" smtClean="0"/>
              <a:t>IRSTLY WE CREATED FILES USING COMMAND LINE ARGUMENTS.</a:t>
            </a:r>
          </a:p>
          <a:p>
            <a:pPr>
              <a:buFont typeface="Wingdings" pitchFamily="2" charset="2"/>
              <a:buChar char="¯"/>
            </a:pPr>
            <a:r>
              <a:rPr lang="en-US" sz="2800" dirty="0" smtClean="0"/>
              <a:t>T</a:t>
            </a:r>
            <a:r>
              <a:rPr lang="en-US" sz="2400" dirty="0" smtClean="0"/>
              <a:t>HEN WE WILL ADD OR DELETE SOME DETAILS ABOUT THE BOOKS WHICH WERE IN THE LIBRARY.</a:t>
            </a:r>
          </a:p>
          <a:p>
            <a:pPr>
              <a:buFont typeface="Wingdings" pitchFamily="2" charset="2"/>
              <a:buChar char="¯"/>
            </a:pPr>
            <a:r>
              <a:rPr lang="en-US" sz="2800" dirty="0" smtClean="0"/>
              <a:t>T</a:t>
            </a:r>
            <a:r>
              <a:rPr lang="en-US" sz="2400" dirty="0" smtClean="0"/>
              <a:t>HEN WE WILL DISPLAY THE DETAILS.</a:t>
            </a:r>
          </a:p>
          <a:p>
            <a:pPr>
              <a:buFont typeface="Wingdings" pitchFamily="2" charset="2"/>
              <a:buChar char="¯"/>
            </a:pPr>
            <a:r>
              <a:rPr lang="en-US" sz="2800" dirty="0" smtClean="0"/>
              <a:t>A</a:t>
            </a:r>
            <a:r>
              <a:rPr lang="en-US" sz="2400" dirty="0" smtClean="0"/>
              <a:t>FTER THIS WE CAN MODIFY THE DETAILS , THAT WE HAVE ENTERED.</a:t>
            </a:r>
          </a:p>
          <a:p>
            <a:pPr>
              <a:buFont typeface="Wingdings" pitchFamily="2" charset="2"/>
              <a:buChar char="¯"/>
            </a:pPr>
            <a:r>
              <a:rPr lang="en-US" sz="2800" dirty="0" smtClean="0"/>
              <a:t>T</a:t>
            </a:r>
            <a:r>
              <a:rPr lang="en-US" sz="2400" dirty="0" smtClean="0"/>
              <a:t>HEN WE CAN SEARCH THE BOOK WE NEED.</a:t>
            </a:r>
          </a:p>
          <a:p>
            <a:pPr>
              <a:buFont typeface="Wingdings" pitchFamily="2" charset="2"/>
              <a:buChar char="¯"/>
            </a:pPr>
            <a:r>
              <a:rPr lang="en-US" sz="2800" dirty="0" smtClean="0"/>
              <a:t>W</a:t>
            </a:r>
            <a:r>
              <a:rPr lang="en-US" sz="2400" dirty="0" smtClean="0"/>
              <a:t>E CAN ALSO DO ISSUE AND RETURN THE BOOK.</a:t>
            </a:r>
          </a:p>
          <a:p>
            <a:pPr>
              <a:buFont typeface="Wingdings" pitchFamily="2" charset="2"/>
              <a:buChar char="¯"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7019101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53" y="634690"/>
            <a:ext cx="10668000" cy="738664"/>
          </a:xfrm>
        </p:spPr>
        <p:txBody>
          <a:bodyPr/>
          <a:lstStyle/>
          <a:p>
            <a:r>
              <a:rPr sz="4800" u="sng" smtClean="0">
                <a:solidFill>
                  <a:schemeClr val="tx1"/>
                </a:solidFill>
                <a:latin typeface="Agency FB" pitchFamily="34" charset="0"/>
              </a:rPr>
              <a:t>WE HAVING TWO MAIN MODULES:</a:t>
            </a:r>
            <a:endParaRPr lang="en-US" sz="4800" u="sng" dirty="0">
              <a:solidFill>
                <a:schemeClr val="tx1"/>
              </a:solidFill>
              <a:latin typeface="Agency FB" pitchFamily="34" charset="0"/>
            </a:endParaRPr>
          </a:p>
        </p:txBody>
      </p:sp>
      <p:graphicFrame>
        <p:nvGraphicFramePr>
          <p:cNvPr id="9" name="Content Placeholder 6" descr="SmartArt Graphic">
            <a:extLst>
              <a:ext uri="{FF2B5EF4-FFF2-40B4-BE49-F238E27FC236}">
                <a16:creationId xmlns="" xmlns:a16="http://schemas.microsoft.com/office/drawing/2014/main" id="{E94B267D-A2CA-438F-8FBB-76610B20C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19204205"/>
              </p:ext>
            </p:extLst>
          </p:nvPr>
        </p:nvGraphicFramePr>
        <p:xfrm>
          <a:off x="802944" y="2431578"/>
          <a:ext cx="10668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4773643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69" y="715961"/>
            <a:ext cx="6476999" cy="1189037"/>
          </a:xfrm>
        </p:spPr>
        <p:txBody>
          <a:bodyPr>
            <a:normAutofit/>
          </a:bodyPr>
          <a:lstStyle/>
          <a:p>
            <a:r>
              <a:rPr sz="5400" u="sng" smtClean="0">
                <a:latin typeface="Algerian" pitchFamily="82" charset="0"/>
              </a:rPr>
              <a:t>HOW WE START !?</a:t>
            </a:r>
            <a:endParaRPr lang="en-US" sz="5400" u="sng" dirty="0">
              <a:latin typeface="Algerian" pitchFamily="82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8602" y="2191603"/>
            <a:ext cx="8436591" cy="3276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/>
              <a:t>  We Start By A Login Page.</a:t>
            </a:r>
          </a:p>
          <a:p>
            <a:r>
              <a:rPr lang="en-US" sz="28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dirty="0" smtClean="0"/>
              <a:t> By Loging In We Can Give The Staff That Means Admin Or Student To Choose Any One Of The Choice That We Have Specified Early.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dirty="0" smtClean="0"/>
              <a:t> As Per Their Choice , We Can Get Through The Flow Of The Program.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61615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198728" y="1891352"/>
            <a:ext cx="7699612" cy="340397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©"/>
            </a:pPr>
            <a:r>
              <a:rPr lang="en-US" sz="2800" dirty="0" smtClean="0"/>
              <a:t>To Create A File , We Have Used Command Line Arguments.</a:t>
            </a:r>
          </a:p>
          <a:p>
            <a:pPr>
              <a:buFont typeface="Wingdings" pitchFamily="2" charset="2"/>
              <a:buChar char="©"/>
            </a:pPr>
            <a:r>
              <a:rPr lang="en-US" sz="2800" dirty="0" smtClean="0"/>
              <a:t>Using That We Have Created 21 DAT Files .</a:t>
            </a:r>
          </a:p>
          <a:p>
            <a:pPr>
              <a:buFont typeface="Wingdings" pitchFamily="2" charset="2"/>
              <a:buChar char="©"/>
            </a:pPr>
            <a:r>
              <a:rPr lang="en-US" sz="2800" dirty="0" smtClean="0"/>
              <a:t>That Is , We Have Five Types Of  Sections In Library (i.e.), Articles , References , Reports &amp; Docs , Fantasy , Encyclopedia And Journals ….!</a:t>
            </a:r>
          </a:p>
          <a:p>
            <a:pPr>
              <a:buFont typeface="Wingdings" pitchFamily="2" charset="2"/>
              <a:buChar char="©"/>
            </a:pPr>
            <a:r>
              <a:rPr lang="en-US" sz="2800" dirty="0" smtClean="0"/>
              <a:t>Here To We Have Some More Sub Divisions In Each Sections.</a:t>
            </a:r>
          </a:p>
          <a:p>
            <a:pPr>
              <a:buFont typeface="Wingdings" pitchFamily="2" charset="2"/>
              <a:buChar char="©"/>
            </a:pPr>
            <a:endParaRPr lang="en-US" sz="2800" dirty="0" smtClean="0"/>
          </a:p>
          <a:p>
            <a:r>
              <a:rPr lang="en-US" sz="2800" dirty="0" smtClean="0"/>
              <a:t> </a:t>
            </a:r>
          </a:p>
          <a:p>
            <a:pPr>
              <a:buFont typeface="Wingdings" pitchFamily="2" charset="2"/>
              <a:buChar char="©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u="sng" smtClean="0">
                <a:latin typeface="Algerian" pitchFamily="82" charset="0"/>
              </a:rPr>
              <a:t>CREATE A FILE:</a:t>
            </a:r>
            <a:endParaRPr lang="en-US" sz="5400" u="sng" dirty="0">
              <a:latin typeface="Algerian" pitchFamily="8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131490_win32">
  <a:themeElements>
    <a:clrScheme name="Custom 26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05A077"/>
      </a:accent1>
      <a:accent2>
        <a:srgbClr val="E3B95A"/>
      </a:accent2>
      <a:accent3>
        <a:srgbClr val="07D69F"/>
      </a:accent3>
      <a:accent4>
        <a:srgbClr val="118AB1"/>
      </a:accent4>
      <a:accent5>
        <a:srgbClr val="073A4B"/>
      </a:accent5>
      <a:accent6>
        <a:srgbClr val="E7ECF2"/>
      </a:accent6>
      <a:hlink>
        <a:srgbClr val="E7456B"/>
      </a:hlink>
      <a:folHlink>
        <a:srgbClr val="F0C55F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tf10131490_win32</Template>
  <TotalTime>0</TotalTime>
  <Words>776</Words>
  <Application>Microsoft Office PowerPoint</Application>
  <PresentationFormat>Custom</PresentationFormat>
  <Paragraphs>93</Paragraphs>
  <Slides>50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tf10131490_win32</vt:lpstr>
      <vt:lpstr>COIMBATORE INSTITUTE OF TECHNOLOGY</vt:lpstr>
      <vt:lpstr>LIBRARY MANAGEMENT               SYSTEM</vt:lpstr>
      <vt:lpstr>PROBLEM DEFINITION</vt:lpstr>
      <vt:lpstr>Concepts Used:</vt:lpstr>
      <vt:lpstr>WHY WE USE THOSE !?</vt:lpstr>
      <vt:lpstr>What We Have Done !?</vt:lpstr>
      <vt:lpstr>WE HAVING TWO MAIN MODULES:</vt:lpstr>
      <vt:lpstr>HOW WE START !?</vt:lpstr>
      <vt:lpstr>CREATE A FILE:</vt:lpstr>
      <vt:lpstr>ADD BOOK:</vt:lpstr>
      <vt:lpstr>DISPLAY:</vt:lpstr>
      <vt:lpstr>MODIFY:</vt:lpstr>
      <vt:lpstr>DELETE:</vt:lpstr>
      <vt:lpstr>ISSUE:</vt:lpstr>
      <vt:lpstr>RETURN:</vt:lpstr>
      <vt:lpstr>VALIDATIONS</vt:lpstr>
      <vt:lpstr>OUTPUTS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2021-07-08T14:27:08Z</dcterms:created>
  <dcterms:modified xsi:type="dcterms:W3CDTF">2021-07-09T08:14:47Z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