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0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92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4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1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2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7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5244-F116-439E-8876-C5CC0C917463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8323D8-D983-444C-AF4D-0E56D2F9C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F5B2-8373-1039-D78B-B8F7A5667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542315"/>
          </a:xfrm>
        </p:spPr>
        <p:txBody>
          <a:bodyPr/>
          <a:lstStyle/>
          <a:p>
            <a:r>
              <a:rPr lang="en-US" dirty="0"/>
              <a:t>IMDB SCORE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3715-3EBE-D5B2-B091-D44D8947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12849"/>
          </a:xfrm>
        </p:spPr>
        <p:txBody>
          <a:bodyPr>
            <a:normAutofit/>
          </a:bodyPr>
          <a:lstStyle/>
          <a:p>
            <a:r>
              <a:rPr lang="en-US" dirty="0"/>
              <a:t>TEAM 7</a:t>
            </a:r>
          </a:p>
          <a:p>
            <a:r>
              <a:rPr lang="en-US" dirty="0"/>
              <a:t>2031035 RITHIK SUTHAN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5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9B057-6A2E-FAEB-D1DF-C3B33A72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46" y="643618"/>
            <a:ext cx="8001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1C6-1E43-DB3E-2425-6005031D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n-IN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K-Nearest </a:t>
            </a:r>
            <a:r>
              <a:rPr lang="en-IN" sz="4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Neighbors</a:t>
            </a:r>
            <a:r>
              <a:rPr lang="en-IN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</a:rPr>
              <a:t>: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C7D4-B922-A43A-7071-3230A4C6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k-nearest neighbors algorithm, also known as KNN or k-NN, is a non-parametric, supervised learning classifier, which uses proximity to make classifications or predictions about the grouping of an individual data point.</a:t>
            </a:r>
          </a:p>
          <a:p>
            <a:endParaRPr lang="en-US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it can be used for either regression or classification problems, it is typically used as a classification algorithm, working off the assumption that similar points can be found near one another.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3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5722-310F-C706-0DCA-AED4EDB4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7188-FE44-1545-5E21-586032CA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4241"/>
            <a:ext cx="8596668" cy="513712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Find the best k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We will set k as 1 to 20, and build 20 different models. We calculate each model’s classification accuracy, and find the best k according to the highest accuracy.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When k = 9, we get the highest accuracy: 0.7142857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13FFE-12FC-E983-009C-B5BDAD2D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69563"/>
            <a:ext cx="7658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B62-603B-2EB7-CDEF-023FD3B4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578-02CD-D765-A454-2AECF370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/>
          <a:lstStyle/>
          <a:p>
            <a:r>
              <a:rPr lang="en-US" i="0" dirty="0">
                <a:solidFill>
                  <a:srgbClr val="101010"/>
                </a:solidFill>
                <a:effectLst/>
                <a:latin typeface="IBM Plex Sans Devanagari"/>
              </a:rPr>
              <a:t>Random Forest is a robust machin</a:t>
            </a:r>
            <a:r>
              <a:rPr lang="en-US" dirty="0">
                <a:solidFill>
                  <a:srgbClr val="101010"/>
                </a:solidFill>
                <a:latin typeface="IBM Plex Sans Devanagari"/>
              </a:rPr>
              <a:t>e learning </a:t>
            </a:r>
            <a:r>
              <a:rPr lang="en-US" i="0" dirty="0">
                <a:solidFill>
                  <a:srgbClr val="101010"/>
                </a:solidFill>
                <a:effectLst/>
                <a:latin typeface="IBM Plex Sans Devanagari"/>
              </a:rPr>
              <a:t>algorithm that can be used for a variety of tasks including regression and classification. </a:t>
            </a:r>
          </a:p>
          <a:p>
            <a:endParaRPr lang="en-US" dirty="0">
              <a:solidFill>
                <a:srgbClr val="101010"/>
              </a:solidFill>
              <a:latin typeface="IBM Plex Sans Devanagari"/>
            </a:endParaRPr>
          </a:p>
          <a:p>
            <a:endParaRPr lang="en-US" dirty="0">
              <a:solidFill>
                <a:srgbClr val="101010"/>
              </a:solidFill>
              <a:latin typeface="IBM Plex Sans Devanagari"/>
            </a:endParaRPr>
          </a:p>
          <a:p>
            <a:r>
              <a:rPr lang="en-US" i="0" dirty="0">
                <a:solidFill>
                  <a:srgbClr val="101010"/>
                </a:solidFill>
                <a:effectLst/>
                <a:latin typeface="IBM Plex Sans Devanagari"/>
              </a:rPr>
              <a:t>It is an ensemble method, meaning that a random forest model is made up of a large number of small decision trees, called estimators , which each produce their own predictions. </a:t>
            </a:r>
          </a:p>
          <a:p>
            <a:endParaRPr lang="en-US" dirty="0">
              <a:solidFill>
                <a:srgbClr val="101010"/>
              </a:solidFill>
              <a:latin typeface="IBM Plex Sans Devanagari"/>
            </a:endParaRPr>
          </a:p>
          <a:p>
            <a:endParaRPr lang="en-US" dirty="0">
              <a:solidFill>
                <a:srgbClr val="101010"/>
              </a:solidFill>
              <a:latin typeface="IBM Plex Sans Devanagari"/>
            </a:endParaRPr>
          </a:p>
          <a:p>
            <a:r>
              <a:rPr lang="en-US" i="0" dirty="0">
                <a:solidFill>
                  <a:srgbClr val="101010"/>
                </a:solidFill>
                <a:effectLst/>
                <a:latin typeface="IBM Plex Sans Devanagari"/>
              </a:rPr>
              <a:t>The random forest model combines the predictions of the estimators to produce a more accurate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02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515-9343-A2B9-FE7F-2DFF77C8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789"/>
            <a:ext cx="8596668" cy="97536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9E9-EC3C-CFEB-2EFA-5A3EC2F8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280"/>
            <a:ext cx="8596668" cy="4944083"/>
          </a:xfrm>
        </p:spPr>
        <p:txBody>
          <a:bodyPr/>
          <a:lstStyle/>
          <a:p>
            <a:r>
              <a:rPr lang="en-US" dirty="0">
                <a:latin typeface="Inter"/>
              </a:rPr>
              <a:t>We are finding the </a:t>
            </a:r>
            <a:r>
              <a:rPr lang="en-US" b="0" i="0" dirty="0">
                <a:effectLst/>
                <a:latin typeface="Inter"/>
              </a:rPr>
              <a:t>relative variable importance by plotting the mean decrease in Gini calculated across all trees.</a:t>
            </a:r>
            <a:endParaRPr lang="en-US" dirty="0"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5F749-A5B6-9465-F48F-67887F14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2" y="1717041"/>
            <a:ext cx="802005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2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FF4-300E-B042-0448-81F249FE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8080"/>
          </a:xfrm>
        </p:spPr>
        <p:txBody>
          <a:bodyPr/>
          <a:lstStyle/>
          <a:p>
            <a:r>
              <a:rPr lang="en-US" dirty="0"/>
              <a:t>Best Model: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5DDD1-4DF5-D521-A39E-170F28D7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341" y="2576671"/>
            <a:ext cx="5312296" cy="2044382"/>
          </a:xfrm>
        </p:spPr>
      </p:pic>
    </p:spTree>
    <p:extLst>
      <p:ext uri="{BB962C8B-B14F-4D97-AF65-F5344CB8AC3E}">
        <p14:creationId xmlns:p14="http://schemas.microsoft.com/office/powerpoint/2010/main" val="95303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C82-CC43-5800-D980-E54B187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/>
          <a:lstStyle/>
          <a:p>
            <a:r>
              <a:rPr lang="en-US" dirty="0"/>
              <a:t>Implementation of Clustering Algorithm: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7163-FA41-BD5A-BC3A-1AF5C86A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641"/>
            <a:ext cx="8596668" cy="4222722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algorithm is an unsupervised method, where the input is not a labeled one and problem solving is based on the experience that the algorithm gains out of solving similar problems as a training schedule.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means Algorithm: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 computes centroids and repeats until the optimal centroid is found. 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presumptively known how many clusters there are.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the flat clustering algorithm. 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clusters found from data by the method is denoted by the letter 'K' in K-means.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6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5579-ACA8-650E-CCD8-E9FF100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</p:spPr>
        <p:txBody>
          <a:bodyPr/>
          <a:lstStyle/>
          <a:p>
            <a:r>
              <a:rPr lang="en-US" dirty="0"/>
              <a:t>Elbow method: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7E3AB-3EBB-2557-7E67-2BB6CD62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40" y="1473200"/>
            <a:ext cx="5283200" cy="4568825"/>
          </a:xfrm>
        </p:spPr>
      </p:pic>
    </p:spTree>
    <p:extLst>
      <p:ext uri="{BB962C8B-B14F-4D97-AF65-F5344CB8AC3E}">
        <p14:creationId xmlns:p14="http://schemas.microsoft.com/office/powerpoint/2010/main" val="185457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63B-BCD2-E03F-8022-798B2217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FF013-2A1F-0BA0-1952-E3DC7487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20" y="1646238"/>
            <a:ext cx="5537200" cy="4602162"/>
          </a:xfrm>
        </p:spPr>
      </p:pic>
    </p:spTree>
    <p:extLst>
      <p:ext uri="{BB962C8B-B14F-4D97-AF65-F5344CB8AC3E}">
        <p14:creationId xmlns:p14="http://schemas.microsoft.com/office/powerpoint/2010/main" val="381790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2F05-D766-EEA4-2C60-397DDA88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246B-23BF-37D8-F639-77388389C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05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9FD-AB0A-DBE7-FCD8-E353054B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AC2B-3BC2-D2ED-CDB3-95FD09B6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In this project, we would like to analyze what kind of movies are more successful, in other words, get higher IMDB score. </a:t>
            </a: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We also want to show the results of this analysis in an intuitive way by visualizing outcome using ggplot2 in R.</a:t>
            </a:r>
            <a:endParaRPr lang="en-US" dirty="0">
              <a:latin typeface="Inter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In this project, we take IMDB scores as response variable and focus on operating predictions by analyzing the rest of variables in the IMDB 5000 movie data.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 The results can help film companies to understand the secret of generating a commercial success movie.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9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A1C5-4DBE-B9A9-DAE7-0A8F7464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33FD-0995-70A4-BDC0-AA9A1528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Missing Values: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To find missing values in each column, we use </a:t>
            </a:r>
            <a:r>
              <a:rPr lang="en-US" b="0" i="1" dirty="0">
                <a:effectLst/>
                <a:latin typeface="Inter"/>
              </a:rPr>
              <a:t>colSums()</a:t>
            </a:r>
            <a:r>
              <a:rPr lang="en-US" b="0" i="0" dirty="0">
                <a:effectLst/>
                <a:latin typeface="Inter"/>
              </a:rPr>
              <a:t> function to aggregate NA in each column.</a:t>
            </a:r>
            <a:endParaRPr lang="en-US" sz="2400" b="0" i="0" dirty="0"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/>
              <a:t>colSums(</a:t>
            </a:r>
            <a:r>
              <a:rPr lang="en-US" dirty="0" err="1"/>
              <a:t>sapply</a:t>
            </a:r>
            <a:r>
              <a:rPr lang="en-US" dirty="0"/>
              <a:t>(IMDB, is.na))</a:t>
            </a:r>
          </a:p>
          <a:p>
            <a:r>
              <a:rPr lang="en-US" b="1" dirty="0"/>
              <a:t>Addition of Columns:</a:t>
            </a:r>
          </a:p>
          <a:p>
            <a:pPr marL="0" indent="0">
              <a:buNone/>
            </a:pPr>
            <a:r>
              <a:rPr lang="en-US" dirty="0"/>
              <a:t>To find profit percentage of all the movies</a:t>
            </a:r>
          </a:p>
          <a:p>
            <a:pPr marL="0" indent="0">
              <a:buNone/>
            </a:pPr>
            <a:r>
              <a:rPr lang="en-US" dirty="0"/>
              <a:t>We have gross and budget information. So let’s add two </a:t>
            </a:r>
            <a:r>
              <a:rPr lang="en-US" dirty="0" err="1"/>
              <a:t>colums</a:t>
            </a:r>
            <a:r>
              <a:rPr lang="en-US" dirty="0"/>
              <a:t>: profit and percentage return on investment for further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IMDB &lt;- IMDB %&gt;% </a:t>
            </a:r>
          </a:p>
          <a:p>
            <a:pPr marL="0" indent="0">
              <a:buNone/>
            </a:pPr>
            <a:r>
              <a:rPr lang="en-US" dirty="0"/>
              <a:t>  mutate(profit = gross - budget,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return_on_investment_perc</a:t>
            </a:r>
            <a:r>
              <a:rPr lang="en-US" dirty="0"/>
              <a:t> = (profit/budget)*100)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4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B9E1-7811-ADF6-F611-F3BADE79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B411-E32F-7516-83B4-2C8281F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9005"/>
            <a:ext cx="8596668" cy="4912358"/>
          </a:xfrm>
        </p:spPr>
        <p:txBody>
          <a:bodyPr/>
          <a:lstStyle/>
          <a:p>
            <a:r>
              <a:rPr lang="en-US" b="1" dirty="0"/>
              <a:t>Removal of unnecessary columns: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Is the color of a movie influential?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IMDB &lt;- subset(IMDB, select = -c(color))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More than 96% movies are colored, which indicates that this predictor is nearly constant. Let’s remove this predictor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26D4-E413-31C0-4A01-BC2BEF9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6" y="2476881"/>
            <a:ext cx="4686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70CB-8439-CD79-D44E-07763CB2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A872-0070-AEC8-A5A0-B3902EA3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9045"/>
            <a:ext cx="8596668" cy="505231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Is language an important factor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imdb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score? What about country?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/>
              <a:t>levels(</a:t>
            </a:r>
            <a:r>
              <a:rPr lang="en-US" dirty="0" err="1"/>
              <a:t>IMDB$country</a:t>
            </a:r>
            <a:r>
              <a:rPr lang="en-US" dirty="0"/>
              <a:t>) &lt;- c(levels(</a:t>
            </a:r>
            <a:r>
              <a:rPr lang="en-US" dirty="0" err="1"/>
              <a:t>IMDB$country</a:t>
            </a:r>
            <a:r>
              <a:rPr lang="en-US" dirty="0"/>
              <a:t>), "Others")</a:t>
            </a:r>
          </a:p>
          <a:p>
            <a:pPr marL="0" indent="0">
              <a:buNone/>
            </a:pPr>
            <a:r>
              <a:rPr lang="en-US" dirty="0" err="1"/>
              <a:t>IMDB$country</a:t>
            </a:r>
            <a:r>
              <a:rPr lang="en-US" dirty="0"/>
              <a:t>[(</a:t>
            </a:r>
            <a:r>
              <a:rPr lang="en-US" dirty="0" err="1"/>
              <a:t>IMDB$country</a:t>
            </a:r>
            <a:r>
              <a:rPr lang="en-US" dirty="0"/>
              <a:t> != 'USA')&amp;(</a:t>
            </a:r>
            <a:r>
              <a:rPr lang="en-US" dirty="0" err="1"/>
              <a:t>IMDB$country</a:t>
            </a:r>
            <a:r>
              <a:rPr lang="en-US" dirty="0"/>
              <a:t> != 'UK')] &lt;- 'Others' </a:t>
            </a:r>
          </a:p>
          <a:p>
            <a:pPr marL="0" indent="0">
              <a:buNone/>
            </a:pPr>
            <a:r>
              <a:rPr lang="en-US" dirty="0" err="1"/>
              <a:t>IMDB$country</a:t>
            </a:r>
            <a:r>
              <a:rPr lang="en-US" dirty="0"/>
              <a:t> &lt;- factor(</a:t>
            </a:r>
            <a:r>
              <a:rPr lang="en-US" dirty="0" err="1"/>
              <a:t>IMDB$country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table(</a:t>
            </a:r>
            <a:r>
              <a:rPr lang="en-US" dirty="0" err="1"/>
              <a:t>IMDB$country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6B18E-08FA-047C-0D18-BAB91C90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3429000"/>
            <a:ext cx="6190569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045D-5F46-AB4E-0AC0-79BA1328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4008"/>
          </a:xfrm>
        </p:spPr>
        <p:txBody>
          <a:bodyPr/>
          <a:lstStyle/>
          <a:p>
            <a:r>
              <a:rPr lang="en-US" dirty="0"/>
              <a:t>DATA VISUALIZATION: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74A7-FF00-48BA-6507-BFA4744A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5"/>
            <a:ext cx="8596668" cy="4595118"/>
          </a:xfrm>
        </p:spPr>
        <p:txBody>
          <a:bodyPr/>
          <a:lstStyle/>
          <a:p>
            <a:r>
              <a:rPr lang="en-IN" dirty="0"/>
              <a:t>Histogram of Movie Released: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From the graph, we see there aren’t many records of movies released before 1980. It’s better to remove those records because they might not be representative.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B04E-6FED-16F8-1D15-BECF8FAA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593910"/>
            <a:ext cx="6324600" cy="3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F74-5516-2AB3-B40E-6F55AE2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03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Top 20 movies based on its Profit: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CB53C-72EE-2DBB-6351-906FE768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494" y="1842294"/>
            <a:ext cx="6115050" cy="3924300"/>
          </a:xfrm>
        </p:spPr>
      </p:pic>
    </p:spTree>
    <p:extLst>
      <p:ext uri="{BB962C8B-B14F-4D97-AF65-F5344CB8AC3E}">
        <p14:creationId xmlns:p14="http://schemas.microsoft.com/office/powerpoint/2010/main" val="12672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A68E-C316-FA1C-0121-70AB40F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PREPROCESSING: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6CF6FF-27B7-71D1-E71F-8EA709F7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6163"/>
            <a:ext cx="8596668" cy="4315199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Here we split data into </a:t>
            </a:r>
            <a:r>
              <a:rPr lang="en-US" b="0" i="0" dirty="0" err="1">
                <a:effectLst/>
                <a:latin typeface="Inter"/>
              </a:rPr>
              <a:t>trainng</a:t>
            </a:r>
            <a:r>
              <a:rPr lang="en-US" b="0" i="0" dirty="0">
                <a:effectLst/>
                <a:latin typeface="Inter"/>
              </a:rPr>
              <a:t>, validation and test sets with the ratio of 6:2:2.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9C515-E5D3-A445-1934-03D526C0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45" y="2705586"/>
            <a:ext cx="6610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366D-1DFA-EE5F-194F-4B5C9F09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29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Implementation of Classification Algorithm: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4BE0-FA5F-453D-F6DA-AFC8B49B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8596668" cy="4520472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Classification Tree:</a:t>
            </a:r>
          </a:p>
          <a:p>
            <a:pPr marL="0" indent="0">
              <a:buNone/>
            </a:pPr>
            <a:r>
              <a:rPr lang="en-US" dirty="0"/>
              <a:t>A classification tree is a structural mapping of binary decisions that lead to a decision about the class (interpretation) of an object (such as a pixel).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sometimes referred to as a decision tree, it is more properly a type of decision tree that leads to categorical decisions.</a:t>
            </a:r>
          </a:p>
        </p:txBody>
      </p:sp>
    </p:spTree>
    <p:extLst>
      <p:ext uri="{BB962C8B-B14F-4D97-AF65-F5344CB8AC3E}">
        <p14:creationId xmlns:p14="http://schemas.microsoft.com/office/powerpoint/2010/main" val="1254188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788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IBM Plex Sans Devanagari</vt:lpstr>
      <vt:lpstr>Inter</vt:lpstr>
      <vt:lpstr>Times New Roman</vt:lpstr>
      <vt:lpstr>Trebuchet MS</vt:lpstr>
      <vt:lpstr>Wingdings 3</vt:lpstr>
      <vt:lpstr>Facet</vt:lpstr>
      <vt:lpstr>IMDB SCORE PREDICTION</vt:lpstr>
      <vt:lpstr>PROBLEM STATEMENT</vt:lpstr>
      <vt:lpstr>Data Cleaning</vt:lpstr>
      <vt:lpstr> </vt:lpstr>
      <vt:lpstr> </vt:lpstr>
      <vt:lpstr>DATA VISUALIZATION:</vt:lpstr>
      <vt:lpstr>Top 20 movies based on its Profit: </vt:lpstr>
      <vt:lpstr>DATA PREPROCESSING: </vt:lpstr>
      <vt:lpstr>Implementation of Classification Algorithm: </vt:lpstr>
      <vt:lpstr>PowerPoint Presentation</vt:lpstr>
      <vt:lpstr>K-Nearest Neighbors: </vt:lpstr>
      <vt:lpstr> </vt:lpstr>
      <vt:lpstr>Random Forest:</vt:lpstr>
      <vt:lpstr>  </vt:lpstr>
      <vt:lpstr>Best Model:</vt:lpstr>
      <vt:lpstr>Implementation of Clustering Algorithm:</vt:lpstr>
      <vt:lpstr>Elbow method:</vt:lpstr>
      <vt:lpstr>Output: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SCORE PREDICTION</dc:title>
  <dc:creator>Rithik Suthan</dc:creator>
  <cp:lastModifiedBy>Rithik Suthan</cp:lastModifiedBy>
  <cp:revision>10</cp:revision>
  <dcterms:created xsi:type="dcterms:W3CDTF">2023-04-19T15:25:25Z</dcterms:created>
  <dcterms:modified xsi:type="dcterms:W3CDTF">2023-04-20T05:13:14Z</dcterms:modified>
</cp:coreProperties>
</file>