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4" r:id="rId5"/>
    <p:sldId id="282" r:id="rId6"/>
    <p:sldId id="283" r:id="rId7"/>
    <p:sldId id="280" r:id="rId8"/>
    <p:sldId id="288" r:id="rId9"/>
    <p:sldId id="258" r:id="rId10"/>
    <p:sldId id="289" r:id="rId11"/>
    <p:sldId id="290" r:id="rId12"/>
    <p:sldId id="291" r:id="rId13"/>
    <p:sldId id="292" r:id="rId14"/>
    <p:sldId id="293" r:id="rId15"/>
    <p:sldId id="294" r:id="rId16"/>
    <p:sldId id="295" r:id="rId17"/>
    <p:sldId id="296" r:id="rId18"/>
    <p:sldId id="297" r:id="rId19"/>
    <p:sldId id="298" r:id="rId20"/>
    <p:sldId id="264" r:id="rId21"/>
    <p:sldId id="299" r:id="rId22"/>
    <p:sldId id="300" r:id="rId23"/>
    <p:sldId id="273" r:id="rId24"/>
    <p:sldId id="301" r:id="rId25"/>
    <p:sldId id="272" r:id="rId26"/>
    <p:sldId id="302" r:id="rId27"/>
    <p:sldId id="303" r:id="rId28"/>
    <p:sldId id="276" r:id="rId29"/>
    <p:sldId id="277" r:id="rId30"/>
    <p:sldId id="287" r:id="rId31"/>
    <p:sldId id="286"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na Sekar" userId="6483d635adfb52c1" providerId="LiveId" clId="{352186B1-BCA7-4C17-8B5C-C90FD406FB60}"/>
    <pc:docChg chg="custSel modSld">
      <pc:chgData name="Leena Sekar" userId="6483d635adfb52c1" providerId="LiveId" clId="{352186B1-BCA7-4C17-8B5C-C90FD406FB60}" dt="2025-05-23T02:55:25.952" v="55" actId="20577"/>
      <pc:docMkLst>
        <pc:docMk/>
      </pc:docMkLst>
      <pc:sldChg chg="modSp mod">
        <pc:chgData name="Leena Sekar" userId="6483d635adfb52c1" providerId="LiveId" clId="{352186B1-BCA7-4C17-8B5C-C90FD406FB60}" dt="2025-05-23T02:50:59.859" v="6" actId="6549"/>
        <pc:sldMkLst>
          <pc:docMk/>
          <pc:sldMk cId="2296727096" sldId="258"/>
        </pc:sldMkLst>
        <pc:spChg chg="mod">
          <ac:chgData name="Leena Sekar" userId="6483d635adfb52c1" providerId="LiveId" clId="{352186B1-BCA7-4C17-8B5C-C90FD406FB60}" dt="2025-05-23T02:50:59.859" v="6" actId="6549"/>
          <ac:spMkLst>
            <pc:docMk/>
            <pc:sldMk cId="2296727096" sldId="258"/>
            <ac:spMk id="3" creationId="{094A81BB-B0E4-1870-FE8F-8FE2C061FA7E}"/>
          </ac:spMkLst>
        </pc:spChg>
      </pc:sldChg>
      <pc:sldChg chg="modSp mod">
        <pc:chgData name="Leena Sekar" userId="6483d635adfb52c1" providerId="LiveId" clId="{352186B1-BCA7-4C17-8B5C-C90FD406FB60}" dt="2025-05-23T02:55:25.952" v="55" actId="20577"/>
        <pc:sldMkLst>
          <pc:docMk/>
          <pc:sldMk cId="2731763275" sldId="272"/>
        </pc:sldMkLst>
        <pc:spChg chg="mod">
          <ac:chgData name="Leena Sekar" userId="6483d635adfb52c1" providerId="LiveId" clId="{352186B1-BCA7-4C17-8B5C-C90FD406FB60}" dt="2025-05-23T02:55:25.952" v="55" actId="20577"/>
          <ac:spMkLst>
            <pc:docMk/>
            <pc:sldMk cId="2731763275" sldId="272"/>
            <ac:spMk id="2" creationId="{0EB43880-9CC9-F598-4248-65F6AF57005E}"/>
          </ac:spMkLst>
        </pc:spChg>
      </pc:sldChg>
      <pc:sldChg chg="delSp modSp mod">
        <pc:chgData name="Leena Sekar" userId="6483d635adfb52c1" providerId="LiveId" clId="{352186B1-BCA7-4C17-8B5C-C90FD406FB60}" dt="2025-05-23T02:51:33.066" v="9" actId="1076"/>
        <pc:sldMkLst>
          <pc:docMk/>
          <pc:sldMk cId="2130375680" sldId="289"/>
        </pc:sldMkLst>
        <pc:spChg chg="mod">
          <ac:chgData name="Leena Sekar" userId="6483d635adfb52c1" providerId="LiveId" clId="{352186B1-BCA7-4C17-8B5C-C90FD406FB60}" dt="2025-05-23T02:51:33.066" v="9" actId="1076"/>
          <ac:spMkLst>
            <pc:docMk/>
            <pc:sldMk cId="2130375680" sldId="289"/>
            <ac:spMk id="3" creationId="{EC93C222-3E60-4513-4768-A89D7F7210C3}"/>
          </ac:spMkLst>
        </pc:spChg>
        <pc:spChg chg="del">
          <ac:chgData name="Leena Sekar" userId="6483d635adfb52c1" providerId="LiveId" clId="{352186B1-BCA7-4C17-8B5C-C90FD406FB60}" dt="2025-05-23T02:51:22.134" v="7" actId="21"/>
          <ac:spMkLst>
            <pc:docMk/>
            <pc:sldMk cId="2130375680" sldId="289"/>
            <ac:spMk id="4" creationId="{D0A81D10-CCB1-242E-60CA-A70C907BA669}"/>
          </ac:spMkLst>
        </pc:spChg>
        <pc:cxnChg chg="mod">
          <ac:chgData name="Leena Sekar" userId="6483d635adfb52c1" providerId="LiveId" clId="{352186B1-BCA7-4C17-8B5C-C90FD406FB60}" dt="2025-05-23T02:51:33.066" v="9" actId="1076"/>
          <ac:cxnSpMkLst>
            <pc:docMk/>
            <pc:sldMk cId="2130375680" sldId="289"/>
            <ac:cxnSpMk id="16" creationId="{FD04F68F-FE28-DD5D-23DB-81E359FCF03E}"/>
          </ac:cxnSpMkLst>
        </pc:cxnChg>
        <pc:cxnChg chg="del mod">
          <ac:chgData name="Leena Sekar" userId="6483d635adfb52c1" providerId="LiveId" clId="{352186B1-BCA7-4C17-8B5C-C90FD406FB60}" dt="2025-05-23T02:51:28.213" v="8" actId="21"/>
          <ac:cxnSpMkLst>
            <pc:docMk/>
            <pc:sldMk cId="2130375680" sldId="289"/>
            <ac:cxnSpMk id="18" creationId="{29F13E9D-E296-A9B5-5EA5-3F80982F2930}"/>
          </ac:cxnSpMkLst>
        </pc:cxnChg>
      </pc:sldChg>
      <pc:sldChg chg="modSp mod">
        <pc:chgData name="Leena Sekar" userId="6483d635adfb52c1" providerId="LiveId" clId="{352186B1-BCA7-4C17-8B5C-C90FD406FB60}" dt="2025-05-23T02:52:36.764" v="20" actId="255"/>
        <pc:sldMkLst>
          <pc:docMk/>
          <pc:sldMk cId="1749734663" sldId="293"/>
        </pc:sldMkLst>
        <pc:spChg chg="mod">
          <ac:chgData name="Leena Sekar" userId="6483d635adfb52c1" providerId="LiveId" clId="{352186B1-BCA7-4C17-8B5C-C90FD406FB60}" dt="2025-05-23T02:52:36.764" v="20" actId="255"/>
          <ac:spMkLst>
            <pc:docMk/>
            <pc:sldMk cId="1749734663" sldId="293"/>
            <ac:spMk id="3" creationId="{68871B3C-A7D2-9041-2232-4330F0CE5522}"/>
          </ac:spMkLst>
        </pc:spChg>
      </pc:sldChg>
      <pc:sldChg chg="modSp mod">
        <pc:chgData name="Leena Sekar" userId="6483d635adfb52c1" providerId="LiveId" clId="{352186B1-BCA7-4C17-8B5C-C90FD406FB60}" dt="2025-05-23T02:53:22.398" v="27" actId="6549"/>
        <pc:sldMkLst>
          <pc:docMk/>
          <pc:sldMk cId="2093089539" sldId="294"/>
        </pc:sldMkLst>
        <pc:spChg chg="mod">
          <ac:chgData name="Leena Sekar" userId="6483d635adfb52c1" providerId="LiveId" clId="{352186B1-BCA7-4C17-8B5C-C90FD406FB60}" dt="2025-05-23T02:53:22.398" v="27" actId="6549"/>
          <ac:spMkLst>
            <pc:docMk/>
            <pc:sldMk cId="2093089539" sldId="294"/>
            <ac:spMk id="3" creationId="{4BE73087-FF76-D77E-A949-FB84108E89C5}"/>
          </ac:spMkLst>
        </pc:spChg>
      </pc:sldChg>
      <pc:sldChg chg="modSp mod">
        <pc:chgData name="Leena Sekar" userId="6483d635adfb52c1" providerId="LiveId" clId="{352186B1-BCA7-4C17-8B5C-C90FD406FB60}" dt="2025-05-23T02:53:45.740" v="32" actId="6549"/>
        <pc:sldMkLst>
          <pc:docMk/>
          <pc:sldMk cId="86191763" sldId="295"/>
        </pc:sldMkLst>
        <pc:spChg chg="mod">
          <ac:chgData name="Leena Sekar" userId="6483d635adfb52c1" providerId="LiveId" clId="{352186B1-BCA7-4C17-8B5C-C90FD406FB60}" dt="2025-05-23T02:53:45.740" v="32" actId="6549"/>
          <ac:spMkLst>
            <pc:docMk/>
            <pc:sldMk cId="86191763" sldId="295"/>
            <ac:spMk id="3" creationId="{A44C635A-BB6F-7BD7-5B3D-0DF9DD61FF75}"/>
          </ac:spMkLst>
        </pc:spChg>
      </pc:sldChg>
      <pc:sldChg chg="modSp mod">
        <pc:chgData name="Leena Sekar" userId="6483d635adfb52c1" providerId="LiveId" clId="{352186B1-BCA7-4C17-8B5C-C90FD406FB60}" dt="2025-05-23T02:54:10.990" v="38" actId="6549"/>
        <pc:sldMkLst>
          <pc:docMk/>
          <pc:sldMk cId="2066784668" sldId="296"/>
        </pc:sldMkLst>
        <pc:spChg chg="mod">
          <ac:chgData name="Leena Sekar" userId="6483d635adfb52c1" providerId="LiveId" clId="{352186B1-BCA7-4C17-8B5C-C90FD406FB60}" dt="2025-05-23T02:54:10.990" v="38" actId="6549"/>
          <ac:spMkLst>
            <pc:docMk/>
            <pc:sldMk cId="2066784668" sldId="296"/>
            <ac:spMk id="3" creationId="{8C86AAF7-3BB0-2F9D-797F-4154BB87BF3A}"/>
          </ac:spMkLst>
        </pc:spChg>
      </pc:sldChg>
      <pc:sldChg chg="modSp mod">
        <pc:chgData name="Leena Sekar" userId="6483d635adfb52c1" providerId="LiveId" clId="{352186B1-BCA7-4C17-8B5C-C90FD406FB60}" dt="2025-05-23T02:54:34.120" v="44" actId="6549"/>
        <pc:sldMkLst>
          <pc:docMk/>
          <pc:sldMk cId="2700031401" sldId="297"/>
        </pc:sldMkLst>
        <pc:spChg chg="mod">
          <ac:chgData name="Leena Sekar" userId="6483d635adfb52c1" providerId="LiveId" clId="{352186B1-BCA7-4C17-8B5C-C90FD406FB60}" dt="2025-05-23T02:54:34.120" v="44" actId="6549"/>
          <ac:spMkLst>
            <pc:docMk/>
            <pc:sldMk cId="2700031401" sldId="297"/>
            <ac:spMk id="3" creationId="{5E4CBEA6-F357-516D-7E19-FD16EF85DC24}"/>
          </ac:spMkLst>
        </pc:spChg>
      </pc:sldChg>
      <pc:sldChg chg="modSp mod">
        <pc:chgData name="Leena Sekar" userId="6483d635adfb52c1" providerId="LiveId" clId="{352186B1-BCA7-4C17-8B5C-C90FD406FB60}" dt="2025-05-23T02:54:42.161" v="45" actId="123"/>
        <pc:sldMkLst>
          <pc:docMk/>
          <pc:sldMk cId="3861756092" sldId="298"/>
        </pc:sldMkLst>
        <pc:spChg chg="mod">
          <ac:chgData name="Leena Sekar" userId="6483d635adfb52c1" providerId="LiveId" clId="{352186B1-BCA7-4C17-8B5C-C90FD406FB60}" dt="2025-05-23T02:54:42.161" v="45" actId="123"/>
          <ac:spMkLst>
            <pc:docMk/>
            <pc:sldMk cId="3861756092" sldId="298"/>
            <ac:spMk id="5" creationId="{F7EB7968-7546-1DF8-402B-AB8E074099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E0B7-38E4-07B5-EBF6-8263B0606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4C6A85-60EF-3A7F-A5EE-A930BC86B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7C2B0A-1A9C-F748-329A-E3C7E95E6838}"/>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5" name="Footer Placeholder 4">
            <a:extLst>
              <a:ext uri="{FF2B5EF4-FFF2-40B4-BE49-F238E27FC236}">
                <a16:creationId xmlns:a16="http://schemas.microsoft.com/office/drawing/2014/main" id="{A84BDE4A-B036-8A69-753D-03C71173C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10239-7380-FB56-238F-9C96F4A5FA28}"/>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197415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289D-6ADC-4D2A-48F3-AC72A72F9F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12793-8372-FB66-6844-6B09861BF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AEBAA-1A4D-AF32-266C-0138590C4097}"/>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5" name="Footer Placeholder 4">
            <a:extLst>
              <a:ext uri="{FF2B5EF4-FFF2-40B4-BE49-F238E27FC236}">
                <a16:creationId xmlns:a16="http://schemas.microsoft.com/office/drawing/2014/main" id="{42B6E085-E3CB-C282-5F39-73B6E640E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E8FFF-E6AF-40D9-1322-6AA3479E32B2}"/>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95403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E9CCC-A6C2-450D-4563-F883674E12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C5105-1677-AA41-1AA0-A9C6CF7AC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E8D75-EA9E-D6EE-6CF5-656D86EDDCAC}"/>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5" name="Footer Placeholder 4">
            <a:extLst>
              <a:ext uri="{FF2B5EF4-FFF2-40B4-BE49-F238E27FC236}">
                <a16:creationId xmlns:a16="http://schemas.microsoft.com/office/drawing/2014/main" id="{018DE742-7F00-A67F-2A4E-57021A5E0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69BE4-425B-C032-AFC1-851A1CB71809}"/>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328304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49F3-7C28-BDDC-033D-22B912DB68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00FDA8-1927-3E3B-0353-55F577591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DF9592-B30B-6E70-A992-EB5758B85AF5}"/>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5" name="Footer Placeholder 4">
            <a:extLst>
              <a:ext uri="{FF2B5EF4-FFF2-40B4-BE49-F238E27FC236}">
                <a16:creationId xmlns:a16="http://schemas.microsoft.com/office/drawing/2014/main" id="{F2BDCC47-39AF-1DFC-B15C-E43FCA17C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911EA-D1AB-23F1-DA28-3990983349B0}"/>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393439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CED0-FAC6-F5E4-B54C-F96202277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351E51-ADCA-9872-0E08-DCA46DF5F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6BDBBF-8AAE-9DA3-61B5-4A674423D1BB}"/>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5" name="Footer Placeholder 4">
            <a:extLst>
              <a:ext uri="{FF2B5EF4-FFF2-40B4-BE49-F238E27FC236}">
                <a16:creationId xmlns:a16="http://schemas.microsoft.com/office/drawing/2014/main" id="{2BD48C86-5A2D-5337-2EE4-ADDFF5B64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13C91-0264-CD66-25AE-0A0E61D5A501}"/>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394551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F69F-4811-E6D8-00D9-54E071338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62AD32-CE25-EA5F-C269-65BD46A39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D6F3E2-AEF5-6984-F356-ACE0736E7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8D5A71-6273-0E9D-0146-DB8548E1DC59}"/>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6" name="Footer Placeholder 5">
            <a:extLst>
              <a:ext uri="{FF2B5EF4-FFF2-40B4-BE49-F238E27FC236}">
                <a16:creationId xmlns:a16="http://schemas.microsoft.com/office/drawing/2014/main" id="{9123F8AB-9C08-5357-AB25-3D988DD8D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A56D62-7CB7-C675-DDA5-579B6A0E06B6}"/>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227873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2629-FF43-178B-7141-D60DF8EE9A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E6E539-B99B-A11A-020C-DE3569265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48C0A3-1D26-EC84-B141-3CB4532C2B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54E3B7-10C6-5345-3C3F-57DDC8B92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6D4DA-A00D-621F-D096-F5ECCBAF1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1E13A0-E03E-2095-6E65-CBFA2EC7AFF8}"/>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8" name="Footer Placeholder 7">
            <a:extLst>
              <a:ext uri="{FF2B5EF4-FFF2-40B4-BE49-F238E27FC236}">
                <a16:creationId xmlns:a16="http://schemas.microsoft.com/office/drawing/2014/main" id="{99F4779E-A273-38D1-79E8-154947ECCE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2BF52B-4830-DA99-8DAB-4F3D75DD8042}"/>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161046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FAEB-F832-9828-A0D6-DC1E6B0CA0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342582-6000-20B6-652F-75B4334D43F5}"/>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4" name="Footer Placeholder 3">
            <a:extLst>
              <a:ext uri="{FF2B5EF4-FFF2-40B4-BE49-F238E27FC236}">
                <a16:creationId xmlns:a16="http://schemas.microsoft.com/office/drawing/2014/main" id="{5BF4CC77-0A7A-549B-22A6-886FD14104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699B01-8B78-8997-A050-20D928763AB7}"/>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360538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1462C-2BA9-400B-00A6-0976A117516B}"/>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3" name="Footer Placeholder 2">
            <a:extLst>
              <a:ext uri="{FF2B5EF4-FFF2-40B4-BE49-F238E27FC236}">
                <a16:creationId xmlns:a16="http://schemas.microsoft.com/office/drawing/2014/main" id="{3D2EB270-8907-4470-5E30-18AA647A76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BCE58E-2FE6-32DB-5B76-78B869FCA35C}"/>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5941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4A8D-D25D-B055-BA6B-0DBD7408D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639DBD-9848-B8A0-1523-076D6877C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88B899-3EC3-DF8C-8A3A-4B2BDC621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E0C00-F073-9403-ABC8-686F5C60C4AE}"/>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6" name="Footer Placeholder 5">
            <a:extLst>
              <a:ext uri="{FF2B5EF4-FFF2-40B4-BE49-F238E27FC236}">
                <a16:creationId xmlns:a16="http://schemas.microsoft.com/office/drawing/2014/main" id="{C2BFFC01-4F66-0C53-3775-1819811B0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6E2026-5D0F-E15E-0BC4-DDB8931004F7}"/>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337487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297F-A7E5-70AE-3382-7F72B79CA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724ACB-F2DF-2DBE-61DA-DBBC2EB92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D0E81B-2B4E-FBCC-065E-0B91064C4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083BD-2722-5FFB-5481-3F1EA3CD970A}"/>
              </a:ext>
            </a:extLst>
          </p:cNvPr>
          <p:cNvSpPr>
            <a:spLocks noGrp="1"/>
          </p:cNvSpPr>
          <p:nvPr>
            <p:ph type="dt" sz="half" idx="10"/>
          </p:nvPr>
        </p:nvSpPr>
        <p:spPr/>
        <p:txBody>
          <a:bodyPr/>
          <a:lstStyle/>
          <a:p>
            <a:fld id="{0111D96D-5B21-4C69-9995-7FDABE16102A}" type="datetimeFigureOut">
              <a:rPr lang="en-IN" smtClean="0"/>
              <a:t>23-05-2025</a:t>
            </a:fld>
            <a:endParaRPr lang="en-IN"/>
          </a:p>
        </p:txBody>
      </p:sp>
      <p:sp>
        <p:nvSpPr>
          <p:cNvPr id="6" name="Footer Placeholder 5">
            <a:extLst>
              <a:ext uri="{FF2B5EF4-FFF2-40B4-BE49-F238E27FC236}">
                <a16:creationId xmlns:a16="http://schemas.microsoft.com/office/drawing/2014/main" id="{1FB0B9D0-0E34-E723-6152-A527818F8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290E6D-7B69-9877-EC30-D4087705F215}"/>
              </a:ext>
            </a:extLst>
          </p:cNvPr>
          <p:cNvSpPr>
            <a:spLocks noGrp="1"/>
          </p:cNvSpPr>
          <p:nvPr>
            <p:ph type="sldNum" sz="quarter" idx="12"/>
          </p:nvPr>
        </p:nvSpPr>
        <p:spPr/>
        <p:txBody>
          <a:bodyPr/>
          <a:lstStyle/>
          <a:p>
            <a:fld id="{A1B27298-A0B2-4F11-8D19-AFDA1DD7154C}" type="slidenum">
              <a:rPr lang="en-IN" smtClean="0"/>
              <a:t>‹#›</a:t>
            </a:fld>
            <a:endParaRPr lang="en-IN"/>
          </a:p>
        </p:txBody>
      </p:sp>
    </p:spTree>
    <p:extLst>
      <p:ext uri="{BB962C8B-B14F-4D97-AF65-F5344CB8AC3E}">
        <p14:creationId xmlns:p14="http://schemas.microsoft.com/office/powerpoint/2010/main" val="182635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8FB9C-7E26-690C-E132-E89349EA1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1993F4-30A5-5933-5CEE-08006F64B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5DB99-D80C-BCFD-47C1-CB7DEFB1E3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1D96D-5B21-4C69-9995-7FDABE16102A}" type="datetimeFigureOut">
              <a:rPr lang="en-IN" smtClean="0"/>
              <a:t>23-05-2025</a:t>
            </a:fld>
            <a:endParaRPr lang="en-IN"/>
          </a:p>
        </p:txBody>
      </p:sp>
      <p:sp>
        <p:nvSpPr>
          <p:cNvPr id="5" name="Footer Placeholder 4">
            <a:extLst>
              <a:ext uri="{FF2B5EF4-FFF2-40B4-BE49-F238E27FC236}">
                <a16:creationId xmlns:a16="http://schemas.microsoft.com/office/drawing/2014/main" id="{C76F9833-9DE2-D89C-37F2-21C95838B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453C31-E906-7991-C7E8-1A594C8B7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27298-A0B2-4F11-8D19-AFDA1DD7154C}" type="slidenum">
              <a:rPr lang="en-IN" smtClean="0"/>
              <a:t>‹#›</a:t>
            </a:fld>
            <a:endParaRPr lang="en-IN"/>
          </a:p>
        </p:txBody>
      </p:sp>
    </p:spTree>
    <p:extLst>
      <p:ext uri="{BB962C8B-B14F-4D97-AF65-F5344CB8AC3E}">
        <p14:creationId xmlns:p14="http://schemas.microsoft.com/office/powerpoint/2010/main" val="408691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AC811B-406E-E09B-87B9-32F49106137F}"/>
              </a:ext>
            </a:extLst>
          </p:cNvPr>
          <p:cNvSpPr txBox="1"/>
          <p:nvPr/>
        </p:nvSpPr>
        <p:spPr>
          <a:xfrm>
            <a:off x="1" y="384313"/>
            <a:ext cx="1265790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UNIVERSITY COLLEGE OF ENGINEERING VILLUPURAM</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5B4626C-C329-598E-8E29-24A42895C5BF}"/>
              </a:ext>
            </a:extLst>
          </p:cNvPr>
          <p:cNvSpPr txBox="1"/>
          <p:nvPr/>
        </p:nvSpPr>
        <p:spPr>
          <a:xfrm>
            <a:off x="0" y="773667"/>
            <a:ext cx="12192000" cy="677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Constituent College of Anna University, Chennai)</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 name="Picture 12" descr="Anna University - Wikipedia">
            <a:extLst>
              <a:ext uri="{FF2B5EF4-FFF2-40B4-BE49-F238E27FC236}">
                <a16:creationId xmlns:a16="http://schemas.microsoft.com/office/drawing/2014/main" id="{B4E872A2-C68E-3E63-DEC6-C5FD759AF2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200" y="243045"/>
            <a:ext cx="1357617" cy="138049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74118B3-D34E-DA12-64B4-FC8BB32E622B}"/>
              </a:ext>
            </a:extLst>
          </p:cNvPr>
          <p:cNvSpPr txBox="1"/>
          <p:nvPr/>
        </p:nvSpPr>
        <p:spPr>
          <a:xfrm>
            <a:off x="0" y="1541388"/>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INFORMATION TECHNOLOGY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40845860-8437-6A9C-CBD7-D37557647902}"/>
              </a:ext>
            </a:extLst>
          </p:cNvPr>
          <p:cNvSpPr txBox="1"/>
          <p:nvPr/>
        </p:nvSpPr>
        <p:spPr>
          <a:xfrm>
            <a:off x="232955" y="2239226"/>
            <a:ext cx="12192000" cy="1200329"/>
          </a:xfrm>
          <a:prstGeom prst="rect">
            <a:avLst/>
          </a:prstGeom>
          <a:noFill/>
        </p:spPr>
        <p:txBody>
          <a:bodyPr wrap="square" rtlCol="0">
            <a:spAutoFit/>
          </a:bodyPr>
          <a:lstStyle/>
          <a:p>
            <a:pPr algn="ctr">
              <a:defRPr/>
            </a:pPr>
            <a:r>
              <a:rPr lang="en-US" sz="2400" b="1" kern="100" dirty="0">
                <a:solidFill>
                  <a:srgbClr val="000000"/>
                </a:solidFill>
                <a:effectLst/>
                <a:latin typeface="Times New Roman" panose="02020603050405020304" pitchFamily="18" charset="0"/>
                <a:ea typeface="Times New Roman" panose="02020603050405020304" pitchFamily="18" charset="0"/>
              </a:rPr>
              <a:t>RISK AND STAGE CLASSIFICATION OF NAFLD-HCC PATIENTS </a:t>
            </a:r>
            <a:r>
              <a:rPr lang="en-US" sz="2400" b="1" kern="100" dirty="0">
                <a:solidFill>
                  <a:srgbClr val="0D0D0D"/>
                </a:solidFill>
                <a:effectLst/>
                <a:latin typeface="Times New Roman" panose="02020603050405020304" pitchFamily="18" charset="0"/>
                <a:ea typeface="Times New Roman" panose="02020603050405020304" pitchFamily="18" charset="0"/>
              </a:rPr>
              <a:t>USING</a:t>
            </a:r>
            <a:r>
              <a:rPr lang="en-US" sz="2400" b="1" kern="100" dirty="0">
                <a:solidFill>
                  <a:srgbClr val="000000"/>
                </a:solidFill>
                <a:effectLst/>
                <a:latin typeface="Times New Roman" panose="02020603050405020304" pitchFamily="18" charset="0"/>
                <a:ea typeface="Times New Roman" panose="02020603050405020304" pitchFamily="18" charset="0"/>
              </a:rPr>
              <a:t> XGBOOST MODEL</a:t>
            </a:r>
            <a:endParaRPr lang="en-IN" sz="2400" kern="100">
              <a:solidFill>
                <a:srgbClr val="000000"/>
              </a:solidFill>
              <a:effectLst/>
              <a:latin typeface="Times New Roman" panose="02020603050405020304" pitchFamily="18" charset="0"/>
              <a:ea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11F5337A-D6BB-9477-37E6-CDE7B9518A51}"/>
              </a:ext>
            </a:extLst>
          </p:cNvPr>
          <p:cNvSpPr txBox="1"/>
          <p:nvPr/>
        </p:nvSpPr>
        <p:spPr>
          <a:xfrm>
            <a:off x="736865" y="4310997"/>
            <a:ext cx="486514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GUIDED BY</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Mr.SATHEESH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KUMAR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Department of Information 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UCEV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0BE72AD0-D09E-3499-1634-261097510442}"/>
              </a:ext>
            </a:extLst>
          </p:cNvPr>
          <p:cNvSpPr txBox="1"/>
          <p:nvPr/>
        </p:nvSpPr>
        <p:spPr>
          <a:xfrm>
            <a:off x="6849774" y="4310997"/>
            <a:ext cx="5527618"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PRESENTED BY:</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LEENA S (422521205019),</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RITHIKA  MS  (422521205033),</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SASANIYA  S (422521205039),</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SWETHA U (422521205044).</a:t>
            </a:r>
            <a:endParaRPr kumimoji="0" lang="en-IN"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9592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46CC-3E1F-92BB-A3E2-123FC1500EB1}"/>
              </a:ext>
            </a:extLst>
          </p:cNvPr>
          <p:cNvSpPr>
            <a:spLocks noGrp="1"/>
          </p:cNvSpPr>
          <p:nvPr>
            <p:ph type="title"/>
          </p:nvPr>
        </p:nvSpPr>
        <p:spPr>
          <a:xfrm>
            <a:off x="838200" y="1"/>
            <a:ext cx="10515600" cy="579121"/>
          </a:xfrm>
        </p:spPr>
        <p:txBody>
          <a:bodyPr>
            <a:normAutofit fontScale="90000"/>
          </a:bodyPr>
          <a:lstStyle/>
          <a:p>
            <a:r>
              <a:rPr lang="en-IN" b="1" dirty="0">
                <a:latin typeface="Times New Roman" panose="02020603050405020304" pitchFamily="18" charset="0"/>
                <a:cs typeface="Times New Roman" panose="02020603050405020304" pitchFamily="18" charset="0"/>
              </a:rPr>
              <a:t>System Architecture</a:t>
            </a:r>
          </a:p>
        </p:txBody>
      </p:sp>
      <p:sp>
        <p:nvSpPr>
          <p:cNvPr id="3" name="Rectangle 2">
            <a:extLst>
              <a:ext uri="{FF2B5EF4-FFF2-40B4-BE49-F238E27FC236}">
                <a16:creationId xmlns:a16="http://schemas.microsoft.com/office/drawing/2014/main" id="{EC93C222-3E60-4513-4768-A89D7F7210C3}"/>
              </a:ext>
            </a:extLst>
          </p:cNvPr>
          <p:cNvSpPr/>
          <p:nvPr/>
        </p:nvSpPr>
        <p:spPr>
          <a:xfrm>
            <a:off x="4071707" y="1214351"/>
            <a:ext cx="2468880" cy="4009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Input Data</a:t>
            </a:r>
          </a:p>
        </p:txBody>
      </p:sp>
      <p:sp>
        <p:nvSpPr>
          <p:cNvPr id="5" name="Rectangle 4">
            <a:extLst>
              <a:ext uri="{FF2B5EF4-FFF2-40B4-BE49-F238E27FC236}">
                <a16:creationId xmlns:a16="http://schemas.microsoft.com/office/drawing/2014/main" id="{18186D99-DE2A-1BC1-B323-8B73A9A2D0AA}"/>
              </a:ext>
            </a:extLst>
          </p:cNvPr>
          <p:cNvSpPr/>
          <p:nvPr/>
        </p:nvSpPr>
        <p:spPr>
          <a:xfrm>
            <a:off x="4091694" y="1994477"/>
            <a:ext cx="2468880" cy="4984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Data Preprocessing</a:t>
            </a:r>
          </a:p>
        </p:txBody>
      </p:sp>
      <p:sp>
        <p:nvSpPr>
          <p:cNvPr id="6" name="Rectangle 5">
            <a:extLst>
              <a:ext uri="{FF2B5EF4-FFF2-40B4-BE49-F238E27FC236}">
                <a16:creationId xmlns:a16="http://schemas.microsoft.com/office/drawing/2014/main" id="{A280087D-FC01-B461-4420-3065739BE849}"/>
              </a:ext>
            </a:extLst>
          </p:cNvPr>
          <p:cNvSpPr/>
          <p:nvPr/>
        </p:nvSpPr>
        <p:spPr>
          <a:xfrm>
            <a:off x="4091694" y="2747139"/>
            <a:ext cx="2468880" cy="4278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Feature Extraction</a:t>
            </a:r>
          </a:p>
        </p:txBody>
      </p:sp>
      <p:sp>
        <p:nvSpPr>
          <p:cNvPr id="8" name="Rectangle 7">
            <a:extLst>
              <a:ext uri="{FF2B5EF4-FFF2-40B4-BE49-F238E27FC236}">
                <a16:creationId xmlns:a16="http://schemas.microsoft.com/office/drawing/2014/main" id="{95A177F8-E57B-CDC1-B433-80239AD57CDB}"/>
              </a:ext>
            </a:extLst>
          </p:cNvPr>
          <p:cNvSpPr/>
          <p:nvPr/>
        </p:nvSpPr>
        <p:spPr>
          <a:xfrm>
            <a:off x="3477669" y="3350215"/>
            <a:ext cx="3696929" cy="1474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44CC95D3-222F-89CD-7862-B0A4D54C23BB}"/>
              </a:ext>
            </a:extLst>
          </p:cNvPr>
          <p:cNvSpPr/>
          <p:nvPr/>
        </p:nvSpPr>
        <p:spPr>
          <a:xfrm>
            <a:off x="4581832" y="3429000"/>
            <a:ext cx="1750142" cy="4594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Model Development</a:t>
            </a:r>
          </a:p>
        </p:txBody>
      </p:sp>
      <p:sp>
        <p:nvSpPr>
          <p:cNvPr id="10" name="Rectangle 9">
            <a:extLst>
              <a:ext uri="{FF2B5EF4-FFF2-40B4-BE49-F238E27FC236}">
                <a16:creationId xmlns:a16="http://schemas.microsoft.com/office/drawing/2014/main" id="{E75D0087-BC4C-C007-D9BF-FC261493229F}"/>
              </a:ext>
            </a:extLst>
          </p:cNvPr>
          <p:cNvSpPr/>
          <p:nvPr/>
        </p:nvSpPr>
        <p:spPr>
          <a:xfrm>
            <a:off x="3588774" y="4023840"/>
            <a:ext cx="1278194" cy="495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Mortality Classifier </a:t>
            </a:r>
          </a:p>
        </p:txBody>
      </p:sp>
      <p:sp>
        <p:nvSpPr>
          <p:cNvPr id="11" name="Rectangle 10">
            <a:extLst>
              <a:ext uri="{FF2B5EF4-FFF2-40B4-BE49-F238E27FC236}">
                <a16:creationId xmlns:a16="http://schemas.microsoft.com/office/drawing/2014/main" id="{8F2E8DDF-6CAF-0355-9F33-5961A73FEC5F}"/>
              </a:ext>
            </a:extLst>
          </p:cNvPr>
          <p:cNvSpPr/>
          <p:nvPr/>
        </p:nvSpPr>
        <p:spPr>
          <a:xfrm>
            <a:off x="5673213" y="4023840"/>
            <a:ext cx="1278194" cy="495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Stage Classifier</a:t>
            </a:r>
          </a:p>
        </p:txBody>
      </p:sp>
      <p:sp>
        <p:nvSpPr>
          <p:cNvPr id="12" name="Rectangle 11">
            <a:extLst>
              <a:ext uri="{FF2B5EF4-FFF2-40B4-BE49-F238E27FC236}">
                <a16:creationId xmlns:a16="http://schemas.microsoft.com/office/drawing/2014/main" id="{E6FCCE9E-0A26-14CA-F5DC-AF5EBED66562}"/>
              </a:ext>
            </a:extLst>
          </p:cNvPr>
          <p:cNvSpPr/>
          <p:nvPr/>
        </p:nvSpPr>
        <p:spPr>
          <a:xfrm>
            <a:off x="4091694" y="5049102"/>
            <a:ext cx="2468880" cy="357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Prediction</a:t>
            </a:r>
          </a:p>
        </p:txBody>
      </p:sp>
      <p:sp>
        <p:nvSpPr>
          <p:cNvPr id="13" name="Rectangle 12">
            <a:extLst>
              <a:ext uri="{FF2B5EF4-FFF2-40B4-BE49-F238E27FC236}">
                <a16:creationId xmlns:a16="http://schemas.microsoft.com/office/drawing/2014/main" id="{AB9BA2F2-4673-5BCC-513B-F2B99A0A1C19}"/>
              </a:ext>
            </a:extLst>
          </p:cNvPr>
          <p:cNvSpPr/>
          <p:nvPr/>
        </p:nvSpPr>
        <p:spPr>
          <a:xfrm>
            <a:off x="4091694" y="5681684"/>
            <a:ext cx="2468880" cy="5036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Evaluation and Visualisation</a:t>
            </a:r>
          </a:p>
        </p:txBody>
      </p:sp>
      <p:sp>
        <p:nvSpPr>
          <p:cNvPr id="14" name="Rectangle 13">
            <a:extLst>
              <a:ext uri="{FF2B5EF4-FFF2-40B4-BE49-F238E27FC236}">
                <a16:creationId xmlns:a16="http://schemas.microsoft.com/office/drawing/2014/main" id="{B7864665-A578-3386-01CB-B778DE1E0213}"/>
              </a:ext>
            </a:extLst>
          </p:cNvPr>
          <p:cNvSpPr/>
          <p:nvPr/>
        </p:nvSpPr>
        <p:spPr>
          <a:xfrm>
            <a:off x="4091694" y="6440129"/>
            <a:ext cx="2468880" cy="357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Report Generation</a:t>
            </a:r>
          </a:p>
        </p:txBody>
      </p:sp>
      <p:cxnSp>
        <p:nvCxnSpPr>
          <p:cNvPr id="16" name="Straight Arrow Connector 15">
            <a:extLst>
              <a:ext uri="{FF2B5EF4-FFF2-40B4-BE49-F238E27FC236}">
                <a16:creationId xmlns:a16="http://schemas.microsoft.com/office/drawing/2014/main" id="{FD04F68F-FE28-DD5D-23DB-81E359FCF03E}"/>
              </a:ext>
            </a:extLst>
          </p:cNvPr>
          <p:cNvCxnSpPr>
            <a:cxnSpLocks/>
            <a:stCxn id="3" idx="2"/>
          </p:cNvCxnSpPr>
          <p:nvPr/>
        </p:nvCxnSpPr>
        <p:spPr>
          <a:xfrm>
            <a:off x="5306147" y="1615260"/>
            <a:ext cx="0" cy="344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43771D8-3489-0DD7-F6A8-4B78A0FCCBFD}"/>
              </a:ext>
            </a:extLst>
          </p:cNvPr>
          <p:cNvCxnSpPr>
            <a:stCxn id="5" idx="2"/>
            <a:endCxn id="6" idx="0"/>
          </p:cNvCxnSpPr>
          <p:nvPr/>
        </p:nvCxnSpPr>
        <p:spPr>
          <a:xfrm>
            <a:off x="5326134" y="2492971"/>
            <a:ext cx="0" cy="254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8682A2A-0B27-E2EF-FA6B-020C8FE7F3E5}"/>
              </a:ext>
            </a:extLst>
          </p:cNvPr>
          <p:cNvCxnSpPr>
            <a:stCxn id="6" idx="2"/>
          </p:cNvCxnSpPr>
          <p:nvPr/>
        </p:nvCxnSpPr>
        <p:spPr>
          <a:xfrm>
            <a:off x="5326134" y="3174956"/>
            <a:ext cx="0" cy="175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1B99751-8E03-BC6D-DC2B-4700C6E0BB4E}"/>
              </a:ext>
            </a:extLst>
          </p:cNvPr>
          <p:cNvCxnSpPr>
            <a:stCxn id="8" idx="2"/>
            <a:endCxn id="12" idx="0"/>
          </p:cNvCxnSpPr>
          <p:nvPr/>
        </p:nvCxnSpPr>
        <p:spPr>
          <a:xfrm>
            <a:off x="5326134" y="4824440"/>
            <a:ext cx="0" cy="224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7B17C5E-08B9-A83A-FDFE-FC11A491E78D}"/>
              </a:ext>
            </a:extLst>
          </p:cNvPr>
          <p:cNvCxnSpPr>
            <a:stCxn id="12" idx="2"/>
            <a:endCxn id="13" idx="0"/>
          </p:cNvCxnSpPr>
          <p:nvPr/>
        </p:nvCxnSpPr>
        <p:spPr>
          <a:xfrm>
            <a:off x="5326134" y="5406628"/>
            <a:ext cx="0" cy="275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5933B2C-F594-8C03-F4A9-46B487D4E82B}"/>
              </a:ext>
            </a:extLst>
          </p:cNvPr>
          <p:cNvCxnSpPr>
            <a:stCxn id="13" idx="2"/>
            <a:endCxn id="14" idx="0"/>
          </p:cNvCxnSpPr>
          <p:nvPr/>
        </p:nvCxnSpPr>
        <p:spPr>
          <a:xfrm>
            <a:off x="5326134" y="6185342"/>
            <a:ext cx="0" cy="254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037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F3B-DB22-3552-6016-BA9F27FB3AD6}"/>
              </a:ext>
            </a:extLst>
          </p:cNvPr>
          <p:cNvSpPr>
            <a:spLocks noGrp="1"/>
          </p:cNvSpPr>
          <p:nvPr>
            <p:ph type="title"/>
          </p:nvPr>
        </p:nvSpPr>
        <p:spPr>
          <a:xfrm>
            <a:off x="838200" y="294967"/>
            <a:ext cx="10515600" cy="953730"/>
          </a:xfrm>
        </p:spPr>
        <p:txBody>
          <a:bodyPr>
            <a:normAutofit/>
          </a:bodyPr>
          <a:lstStyle/>
          <a:p>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229B88E9-8D5A-E048-96BA-CC3D39B17EA9}"/>
              </a:ext>
            </a:extLst>
          </p:cNvPr>
          <p:cNvSpPr>
            <a:spLocks noGrp="1"/>
          </p:cNvSpPr>
          <p:nvPr>
            <p:ph idx="1"/>
          </p:nvPr>
        </p:nvSpPr>
        <p:spPr>
          <a:xfrm>
            <a:off x="1052052" y="1769805"/>
            <a:ext cx="10301748" cy="4407157"/>
          </a:xfrm>
        </p:spPr>
        <p:txBody>
          <a:bodyPr/>
          <a:lstStyle/>
          <a:p>
            <a:r>
              <a:rPr lang="en-IN" dirty="0">
                <a:effectLst/>
                <a:latin typeface="Times New Roman" panose="02020603050405020304" pitchFamily="18" charset="0"/>
                <a:ea typeface="Calibri" panose="020F0502020204030204" pitchFamily="34" charset="0"/>
              </a:rPr>
              <a:t>Data Collection</a:t>
            </a:r>
          </a:p>
          <a:p>
            <a:r>
              <a:rPr lang="en-IN" dirty="0">
                <a:latin typeface="Times New Roman" panose="02020603050405020304" pitchFamily="18" charset="0"/>
                <a:ea typeface="Calibri" panose="020F0502020204030204" pitchFamily="34" charset="0"/>
              </a:rPr>
              <a:t>Data Preprocessing</a:t>
            </a:r>
          </a:p>
          <a:p>
            <a:r>
              <a:rPr lang="en-IN" dirty="0">
                <a:latin typeface="Times New Roman" panose="02020603050405020304" pitchFamily="18" charset="0"/>
                <a:ea typeface="Calibri" panose="020F0502020204030204" pitchFamily="34" charset="0"/>
              </a:rPr>
              <a:t>Feature Selection</a:t>
            </a:r>
          </a:p>
          <a:p>
            <a:r>
              <a:rPr lang="en-IN" dirty="0">
                <a:latin typeface="Times New Roman" panose="02020603050405020304" pitchFamily="18" charset="0"/>
                <a:ea typeface="Calibri" panose="020F0502020204030204" pitchFamily="34" charset="0"/>
              </a:rPr>
              <a:t>Model Training</a:t>
            </a:r>
          </a:p>
          <a:p>
            <a:r>
              <a:rPr lang="en-IN" dirty="0">
                <a:latin typeface="Times New Roman" panose="02020603050405020304" pitchFamily="18" charset="0"/>
                <a:ea typeface="Calibri" panose="020F0502020204030204" pitchFamily="34" charset="0"/>
              </a:rPr>
              <a:t>Model Testing</a:t>
            </a:r>
          </a:p>
          <a:p>
            <a:r>
              <a:rPr lang="en-IN" dirty="0">
                <a:latin typeface="Times New Roman" panose="02020603050405020304" pitchFamily="18" charset="0"/>
                <a:ea typeface="Calibri" panose="020F0502020204030204" pitchFamily="34" charset="0"/>
              </a:rPr>
              <a:t>Model Evaluation</a:t>
            </a:r>
          </a:p>
          <a:p>
            <a:r>
              <a:rPr lang="en-IN" dirty="0">
                <a:latin typeface="Times New Roman" panose="02020603050405020304" pitchFamily="18" charset="0"/>
                <a:ea typeface="Calibri" panose="020F0502020204030204" pitchFamily="34" charset="0"/>
              </a:rPr>
              <a:t>Report Generation</a:t>
            </a:r>
          </a:p>
          <a:p>
            <a:pPr marL="0" indent="0">
              <a:buNone/>
            </a:pPr>
            <a:endParaRPr lang="en-IN" dirty="0"/>
          </a:p>
        </p:txBody>
      </p:sp>
    </p:spTree>
    <p:extLst>
      <p:ext uri="{BB962C8B-B14F-4D97-AF65-F5344CB8AC3E}">
        <p14:creationId xmlns:p14="http://schemas.microsoft.com/office/powerpoint/2010/main" val="370188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1D72-E11B-8E1D-4963-EBDA69AE76DF}"/>
              </a:ext>
            </a:extLst>
          </p:cNvPr>
          <p:cNvSpPr>
            <a:spLocks noGrp="1"/>
          </p:cNvSpPr>
          <p:nvPr>
            <p:ph type="title"/>
          </p:nvPr>
        </p:nvSpPr>
        <p:spPr>
          <a:xfrm>
            <a:off x="838200" y="137653"/>
            <a:ext cx="10515600" cy="894734"/>
          </a:xfrm>
        </p:spPr>
        <p:txBody>
          <a:bodyPr/>
          <a:lstStyle/>
          <a:p>
            <a:r>
              <a:rPr lang="en-IN" b="1"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4D3F0AB8-4E93-6A25-1DF4-8A3245007A41}"/>
              </a:ext>
            </a:extLst>
          </p:cNvPr>
          <p:cNvSpPr>
            <a:spLocks noGrp="1"/>
          </p:cNvSpPr>
          <p:nvPr>
            <p:ph idx="1"/>
          </p:nvPr>
        </p:nvSpPr>
        <p:spPr>
          <a:xfrm>
            <a:off x="1044678" y="1366684"/>
            <a:ext cx="10515600" cy="5144576"/>
          </a:xfrm>
        </p:spPr>
        <p:txBody>
          <a:bodyPr>
            <a:normAutofit fontScale="62500" lnSpcReduction="20000"/>
          </a:bodyPr>
          <a:lstStyle/>
          <a:p>
            <a:pPr algn="just"/>
            <a:r>
              <a:rPr lang="en-US" sz="4500" dirty="0">
                <a:latin typeface="Times New Roman" panose="02020603050405020304" pitchFamily="18" charset="0"/>
                <a:cs typeface="Times New Roman" panose="02020603050405020304" pitchFamily="18" charset="0"/>
              </a:rPr>
              <a:t>The data collection module gathers clinical, demographic, and biomarker data of NAFLD patients from EHRs, research databases, and public datasets.</a:t>
            </a:r>
          </a:p>
          <a:p>
            <a:pPr algn="just"/>
            <a:r>
              <a:rPr lang="en-US" sz="4500" dirty="0">
                <a:latin typeface="Times New Roman" panose="02020603050405020304" pitchFamily="18" charset="0"/>
                <a:cs typeface="Times New Roman" panose="02020603050405020304" pitchFamily="18" charset="0"/>
              </a:rPr>
              <a:t>Collected features include age, gender, BMI, alcohol intake, liver enzymes (ALT, AST), AFP levels, and genetic/miRNA biomarkers like TP53 and miR-122.</a:t>
            </a:r>
          </a:p>
          <a:p>
            <a:pPr algn="just"/>
            <a:r>
              <a:rPr lang="en-US" sz="4500" dirty="0">
                <a:latin typeface="Times New Roman" panose="02020603050405020304" pitchFamily="18" charset="0"/>
                <a:cs typeface="Times New Roman" panose="02020603050405020304" pitchFamily="18" charset="0"/>
              </a:rPr>
              <a:t>Data is validated for completeness, and missing values are flagged for preprocessing.</a:t>
            </a:r>
          </a:p>
          <a:p>
            <a:pPr algn="just"/>
            <a:r>
              <a:rPr lang="en-US" sz="4500" dirty="0">
                <a:latin typeface="Times New Roman" panose="02020603050405020304" pitchFamily="18" charset="0"/>
                <a:cs typeface="Times New Roman" panose="02020603050405020304" pitchFamily="18" charset="0"/>
              </a:rPr>
              <a:t>Each record is labeled for supervised learning, indicating presence and severity of liver cancer.</a:t>
            </a:r>
          </a:p>
          <a:p>
            <a:pPr algn="just"/>
            <a:r>
              <a:rPr lang="en-US" sz="4500" dirty="0">
                <a:latin typeface="Times New Roman" panose="02020603050405020304" pitchFamily="18" charset="0"/>
                <a:cs typeface="Times New Roman" panose="02020603050405020304" pitchFamily="18" charset="0"/>
              </a:rPr>
              <a:t>Data is structured in CSV format and can be uploaded in real-time through Google </a:t>
            </a:r>
            <a:r>
              <a:rPr lang="en-US" sz="4500" dirty="0" err="1">
                <a:latin typeface="Times New Roman" panose="02020603050405020304" pitchFamily="18" charset="0"/>
                <a:cs typeface="Times New Roman" panose="02020603050405020304" pitchFamily="18" charset="0"/>
              </a:rPr>
              <a:t>Colab</a:t>
            </a:r>
            <a:r>
              <a:rPr lang="en-US" sz="4500" dirty="0">
                <a:latin typeface="Times New Roman" panose="02020603050405020304" pitchFamily="18" charset="0"/>
                <a:cs typeface="Times New Roman" panose="02020603050405020304" pitchFamily="18" charset="0"/>
              </a:rPr>
              <a:t> for model training and prediction.</a:t>
            </a:r>
            <a:endParaRPr lang="en-IN" sz="4500" dirty="0">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96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8833-7586-BE29-37CC-BDAFFCC53704}"/>
              </a:ext>
            </a:extLst>
          </p:cNvPr>
          <p:cNvSpPr>
            <a:spLocks noGrp="1"/>
          </p:cNvSpPr>
          <p:nvPr>
            <p:ph type="title"/>
          </p:nvPr>
        </p:nvSpPr>
        <p:spPr>
          <a:xfrm>
            <a:off x="838200" y="137653"/>
            <a:ext cx="10515600" cy="835741"/>
          </a:xfrm>
        </p:spPr>
        <p:txBody>
          <a:bodyPr/>
          <a:lstStyle/>
          <a:p>
            <a:r>
              <a:rPr lang="en-IN"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0AC589AA-3598-19D2-8B9F-9A58C32F01E5}"/>
              </a:ext>
            </a:extLst>
          </p:cNvPr>
          <p:cNvSpPr>
            <a:spLocks noGrp="1"/>
          </p:cNvSpPr>
          <p:nvPr>
            <p:ph idx="1"/>
          </p:nvPr>
        </p:nvSpPr>
        <p:spPr>
          <a:xfrm>
            <a:off x="934064" y="1445342"/>
            <a:ext cx="10658168" cy="5191432"/>
          </a:xfrm>
        </p:spPr>
        <p:txBody>
          <a:bodyPr>
            <a:normAutofit fontScale="92500" lnSpcReduction="20000"/>
          </a:bodyPr>
          <a:lstStyle/>
          <a:p>
            <a:pPr algn="just"/>
            <a:r>
              <a:rPr lang="en-US" sz="3000" dirty="0">
                <a:latin typeface="Times New Roman" panose="02020603050405020304" pitchFamily="18" charset="0"/>
                <a:cs typeface="Times New Roman" panose="02020603050405020304" pitchFamily="18" charset="0"/>
              </a:rPr>
              <a:t>Missing values in clinical features like ALT and AFP are handled using mean or median imputation.</a:t>
            </a:r>
          </a:p>
          <a:p>
            <a:pPr algn="just"/>
            <a:r>
              <a:rPr lang="en-US" sz="3000" dirty="0">
                <a:latin typeface="Times New Roman" panose="02020603050405020304" pitchFamily="18" charset="0"/>
                <a:cs typeface="Times New Roman" panose="02020603050405020304" pitchFamily="18" charset="0"/>
              </a:rPr>
              <a:t>Outliers are removed using visualization tools such as box plots to improve model learning.</a:t>
            </a:r>
          </a:p>
          <a:p>
            <a:pPr algn="just"/>
            <a:r>
              <a:rPr lang="en-US" sz="3000" dirty="0">
                <a:latin typeface="Times New Roman" panose="02020603050405020304" pitchFamily="18" charset="0"/>
                <a:cs typeface="Times New Roman" panose="02020603050405020304" pitchFamily="18" charset="0"/>
              </a:rPr>
              <a:t>Categorical variables (e.g., gender, alcohol intake) are encoded using one-hot encoding.</a:t>
            </a:r>
          </a:p>
          <a:p>
            <a:pPr algn="just"/>
            <a:r>
              <a:rPr lang="en-US" sz="3000" dirty="0">
                <a:latin typeface="Times New Roman" panose="02020603050405020304" pitchFamily="18" charset="0"/>
                <a:cs typeface="Times New Roman" panose="02020603050405020304" pitchFamily="18" charset="0"/>
              </a:rPr>
              <a:t>Continuous features are standardized using </a:t>
            </a:r>
            <a:r>
              <a:rPr lang="en-US" sz="3000" dirty="0" err="1">
                <a:latin typeface="Times New Roman" panose="02020603050405020304" pitchFamily="18" charset="0"/>
                <a:cs typeface="Times New Roman" panose="02020603050405020304" pitchFamily="18" charset="0"/>
              </a:rPr>
              <a:t>StandardScaler</a:t>
            </a:r>
            <a:r>
              <a:rPr lang="en-US" sz="3000" dirty="0">
                <a:latin typeface="Times New Roman" panose="02020603050405020304" pitchFamily="18" charset="0"/>
                <a:cs typeface="Times New Roman" panose="02020603050405020304" pitchFamily="18" charset="0"/>
              </a:rPr>
              <a:t> to ensure uniform scaling.</a:t>
            </a:r>
          </a:p>
          <a:p>
            <a:pPr algn="just"/>
            <a:r>
              <a:rPr lang="en-US" sz="3000" dirty="0">
                <a:latin typeface="Times New Roman" panose="02020603050405020304" pitchFamily="18" charset="0"/>
                <a:cs typeface="Times New Roman" panose="02020603050405020304" pitchFamily="18" charset="0"/>
              </a:rPr>
              <a:t>All preprocessing steps are applied consistently to both training data and user-uploaded CSV files for real-time prediction.</a:t>
            </a:r>
            <a:br>
              <a:rPr lang="en-US" sz="30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44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7B30-B2EF-81D4-B157-04E10A88D2E9}"/>
              </a:ext>
            </a:extLst>
          </p:cNvPr>
          <p:cNvSpPr>
            <a:spLocks noGrp="1"/>
          </p:cNvSpPr>
          <p:nvPr>
            <p:ph type="title"/>
          </p:nvPr>
        </p:nvSpPr>
        <p:spPr>
          <a:xfrm>
            <a:off x="838200" y="344129"/>
            <a:ext cx="10515600" cy="904568"/>
          </a:xfrm>
        </p:spPr>
        <p:txBody>
          <a:bodyPr>
            <a:normAutofit/>
          </a:bodyPr>
          <a:lstStyle/>
          <a:p>
            <a:r>
              <a:rPr lang="en-IN" b="1"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68871B3C-A7D2-9041-2232-4330F0CE5522}"/>
              </a:ext>
            </a:extLst>
          </p:cNvPr>
          <p:cNvSpPr>
            <a:spLocks noGrp="1"/>
          </p:cNvSpPr>
          <p:nvPr>
            <p:ph idx="1"/>
          </p:nvPr>
        </p:nvSpPr>
        <p:spPr>
          <a:xfrm>
            <a:off x="1317522" y="1543664"/>
            <a:ext cx="10314039" cy="5220929"/>
          </a:xfrm>
        </p:spPr>
        <p:txBody>
          <a:bodyPr>
            <a:normAutofit/>
          </a:bodyPr>
          <a:lstStyle/>
          <a:p>
            <a:pPr algn="just"/>
            <a:r>
              <a:rPr lang="en-US" dirty="0">
                <a:latin typeface="Times New Roman" panose="02020603050405020304" pitchFamily="18" charset="0"/>
                <a:cs typeface="Times New Roman" panose="02020603050405020304" pitchFamily="18" charset="0"/>
              </a:rPr>
              <a:t>Feature selection begins with correlation analysis to remove highly correlated or redundant features.</a:t>
            </a:r>
          </a:p>
          <a:p>
            <a:pPr algn="just"/>
            <a:r>
              <a:rPr lang="en-US" dirty="0">
                <a:latin typeface="Times New Roman" panose="02020603050405020304" pitchFamily="18" charset="0"/>
                <a:cs typeface="Times New Roman" panose="02020603050405020304" pitchFamily="18" charset="0"/>
              </a:rPr>
              <a:t>Model-based techniques like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used to identify the most impactful variables.</a:t>
            </a:r>
          </a:p>
          <a:p>
            <a:pPr algn="just"/>
            <a:r>
              <a:rPr lang="en-US" dirty="0">
                <a:latin typeface="Times New Roman" panose="02020603050405020304" pitchFamily="18" charset="0"/>
                <a:cs typeface="Times New Roman" panose="02020603050405020304" pitchFamily="18" charset="0"/>
              </a:rPr>
              <a:t>SHAP (</a:t>
            </a:r>
            <a:r>
              <a:rPr lang="en-US" dirty="0" err="1">
                <a:latin typeface="Times New Roman" panose="02020603050405020304" pitchFamily="18" charset="0"/>
                <a:cs typeface="Times New Roman" panose="02020603050405020304" pitchFamily="18" charset="0"/>
              </a:rPr>
              <a:t>SHapley</a:t>
            </a:r>
            <a:r>
              <a:rPr lang="en-US" dirty="0">
                <a:latin typeface="Times New Roman" panose="02020603050405020304" pitchFamily="18" charset="0"/>
                <a:cs typeface="Times New Roman" panose="02020603050405020304" pitchFamily="18" charset="0"/>
              </a:rPr>
              <a:t> Additive </a:t>
            </a:r>
            <a:r>
              <a:rPr lang="en-US" dirty="0" err="1">
                <a:latin typeface="Times New Roman" panose="02020603050405020304" pitchFamily="18" charset="0"/>
                <a:cs typeface="Times New Roman" panose="02020603050405020304" pitchFamily="18" charset="0"/>
              </a:rPr>
              <a:t>exPlanations</a:t>
            </a:r>
            <a:r>
              <a:rPr lang="en-US" dirty="0">
                <a:latin typeface="Times New Roman" panose="02020603050405020304" pitchFamily="18" charset="0"/>
                <a:cs typeface="Times New Roman" panose="02020603050405020304" pitchFamily="18" charset="0"/>
              </a:rPr>
              <a:t>) values help interpret and rank feature importance.</a:t>
            </a:r>
          </a:p>
          <a:p>
            <a:pPr algn="just"/>
            <a:r>
              <a:rPr lang="en-US" dirty="0">
                <a:latin typeface="Times New Roman" panose="02020603050405020304" pitchFamily="18" charset="0"/>
                <a:cs typeface="Times New Roman" panose="02020603050405020304" pitchFamily="18" charset="0"/>
              </a:rPr>
              <a:t>Key features retained include ALT, AST, AFP levels, bilirubin, and genetic biomarkers like TP53 and TERT.</a:t>
            </a:r>
          </a:p>
          <a:p>
            <a:pPr algn="just"/>
            <a:r>
              <a:rPr lang="en-US" dirty="0">
                <a:latin typeface="Times New Roman" panose="02020603050405020304" pitchFamily="18" charset="0"/>
                <a:cs typeface="Times New Roman" panose="02020603050405020304" pitchFamily="18" charset="0"/>
              </a:rPr>
              <a:t>This process improves model efficiency, reduces overfitting, and enhances clinical interpretability.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73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2142-45CB-354D-B8F3-8A47EE5940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Model Training</a:t>
            </a:r>
          </a:p>
        </p:txBody>
      </p:sp>
      <p:sp>
        <p:nvSpPr>
          <p:cNvPr id="3" name="Content Placeholder 2">
            <a:extLst>
              <a:ext uri="{FF2B5EF4-FFF2-40B4-BE49-F238E27FC236}">
                <a16:creationId xmlns:a16="http://schemas.microsoft.com/office/drawing/2014/main" id="{4BE73087-FF76-D77E-A949-FB84108E89C5}"/>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is used to train models for predicting liver cancer risk in NAFLD patients.</a:t>
            </a:r>
          </a:p>
          <a:p>
            <a:pPr algn="just"/>
            <a:r>
              <a:rPr lang="en-US" dirty="0">
                <a:latin typeface="Times New Roman" panose="02020603050405020304" pitchFamily="18" charset="0"/>
                <a:cs typeface="Times New Roman" panose="02020603050405020304" pitchFamily="18" charset="0"/>
              </a:rPr>
              <a:t>Training involves learning patterns from clinical, demographic, and biomarker features.</a:t>
            </a:r>
          </a:p>
          <a:p>
            <a:pPr algn="just"/>
            <a:r>
              <a:rPr lang="en-US" dirty="0">
                <a:latin typeface="Times New Roman" panose="02020603050405020304" pitchFamily="18" charset="0"/>
                <a:cs typeface="Times New Roman" panose="02020603050405020304" pitchFamily="18" charset="0"/>
              </a:rPr>
              <a:t>Hyperparameters are tuned using techniques like cross-validation to optimize performance.</a:t>
            </a:r>
          </a:p>
          <a:p>
            <a:pPr algn="just"/>
            <a:r>
              <a:rPr lang="en-US" dirty="0">
                <a:latin typeface="Times New Roman" panose="02020603050405020304" pitchFamily="18" charset="0"/>
                <a:cs typeface="Times New Roman" panose="02020603050405020304" pitchFamily="18" charset="0"/>
              </a:rPr>
              <a:t>The dataset is split into 80% training and 20% testing for effective validation.</a:t>
            </a:r>
          </a:p>
          <a:p>
            <a:pPr algn="just"/>
            <a:r>
              <a:rPr lang="en-US" dirty="0">
                <a:latin typeface="Times New Roman" panose="02020603050405020304" pitchFamily="18" charset="0"/>
                <a:cs typeface="Times New Roman" panose="02020603050405020304" pitchFamily="18" charset="0"/>
              </a:rPr>
              <a:t>Model performance is evaluated using metrics such as accuracy, precision, recall, F1-score, and ROC-AUC.</a:t>
            </a:r>
            <a:endParaRPr lang="en-IN" dirty="0"/>
          </a:p>
        </p:txBody>
      </p:sp>
    </p:spTree>
    <p:extLst>
      <p:ext uri="{BB962C8B-B14F-4D97-AF65-F5344CB8AC3E}">
        <p14:creationId xmlns:p14="http://schemas.microsoft.com/office/powerpoint/2010/main" val="209308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04B6-9506-C6D2-9124-962B78397881}"/>
              </a:ext>
            </a:extLst>
          </p:cNvPr>
          <p:cNvSpPr>
            <a:spLocks noGrp="1"/>
          </p:cNvSpPr>
          <p:nvPr>
            <p:ph type="title"/>
          </p:nvPr>
        </p:nvSpPr>
        <p:spPr>
          <a:xfrm>
            <a:off x="294968" y="365125"/>
            <a:ext cx="11058832" cy="1325563"/>
          </a:xfrm>
        </p:spPr>
        <p:txBody>
          <a:bodyPr/>
          <a:lstStyle/>
          <a:p>
            <a:r>
              <a:rPr lang="en-IN" b="1" dirty="0">
                <a:latin typeface="Times New Roman" panose="02020603050405020304" pitchFamily="18" charset="0"/>
                <a:cs typeface="Times New Roman" panose="02020603050405020304" pitchFamily="18" charset="0"/>
              </a:rPr>
              <a:t>Model Testing</a:t>
            </a:r>
          </a:p>
        </p:txBody>
      </p:sp>
      <p:sp>
        <p:nvSpPr>
          <p:cNvPr id="3" name="Content Placeholder 2">
            <a:extLst>
              <a:ext uri="{FF2B5EF4-FFF2-40B4-BE49-F238E27FC236}">
                <a16:creationId xmlns:a16="http://schemas.microsoft.com/office/drawing/2014/main" id="{A44C635A-BB6F-7BD7-5B3D-0DF9DD61FF75}"/>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Model testing begins by preprocessing the test dataset using the same scaling and encoding techniques as the training data.</a:t>
            </a:r>
          </a:p>
          <a:p>
            <a:pPr algn="just"/>
            <a:r>
              <a:rPr lang="en-US" dirty="0">
                <a:latin typeface="Times New Roman" panose="02020603050405020304" pitchFamily="18" charset="0"/>
                <a:cs typeface="Times New Roman" panose="02020603050405020304" pitchFamily="18" charset="0"/>
              </a:rPr>
              <a:t>The trained binary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model predicts mortality, while the multiclass model predicts disease stage.</a:t>
            </a:r>
          </a:p>
          <a:p>
            <a:pPr algn="just"/>
            <a:r>
              <a:rPr lang="en-US" dirty="0">
                <a:latin typeface="Times New Roman" panose="02020603050405020304" pitchFamily="18" charset="0"/>
                <a:cs typeface="Times New Roman" panose="02020603050405020304" pitchFamily="18" charset="0"/>
              </a:rPr>
              <a:t>Predictions are evaluated using classification reports and confusion matrices to assess performance.</a:t>
            </a:r>
          </a:p>
          <a:p>
            <a:pPr algn="just"/>
            <a:r>
              <a:rPr lang="en-US" dirty="0"/>
              <a:t>Users can upload custom CSV files, which are automatically preprocessed and predicted in real time.</a:t>
            </a:r>
          </a:p>
          <a:p>
            <a:pPr algn="just"/>
            <a:r>
              <a:rPr lang="en-US" dirty="0"/>
              <a:t>Results are displayed and downloadable in CSV and PDF formats, including summaries and sample predictions.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1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0E4D-0D5D-A7E8-D815-86D4E2099480}"/>
              </a:ext>
            </a:extLst>
          </p:cNvPr>
          <p:cNvSpPr>
            <a:spLocks noGrp="1"/>
          </p:cNvSpPr>
          <p:nvPr>
            <p:ph type="title"/>
          </p:nvPr>
        </p:nvSpPr>
        <p:spPr>
          <a:xfrm>
            <a:off x="226142" y="365125"/>
            <a:ext cx="11127658" cy="1325563"/>
          </a:xfrm>
        </p:spPr>
        <p:txBody>
          <a:bodyPr/>
          <a:lstStyle/>
          <a:p>
            <a:r>
              <a:rPr lang="en-IN" b="1" dirty="0">
                <a:latin typeface="Times New Roman" panose="02020603050405020304" pitchFamily="18" charset="0"/>
                <a:cs typeface="Times New Roman" panose="02020603050405020304" pitchFamily="18" charset="0"/>
              </a:rPr>
              <a:t>Model Evaluation</a:t>
            </a:r>
          </a:p>
        </p:txBody>
      </p:sp>
      <p:sp>
        <p:nvSpPr>
          <p:cNvPr id="3" name="Content Placeholder 2">
            <a:extLst>
              <a:ext uri="{FF2B5EF4-FFF2-40B4-BE49-F238E27FC236}">
                <a16:creationId xmlns:a16="http://schemas.microsoft.com/office/drawing/2014/main" id="{8C86AAF7-3BB0-2F9D-797F-4154BB87BF3A}"/>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The model is evaluated using metrics like accuracy, precision, recall, and F1-score to assess predictive performance.</a:t>
            </a:r>
          </a:p>
          <a:p>
            <a:pPr algn="just"/>
            <a:r>
              <a:rPr lang="en-US" dirty="0">
                <a:latin typeface="Times New Roman" panose="02020603050405020304" pitchFamily="18" charset="0"/>
                <a:cs typeface="Times New Roman" panose="02020603050405020304" pitchFamily="18" charset="0"/>
              </a:rPr>
              <a:t>Confusion matrices are used to visualize true positives, true negatives, false positives, and false negatives.</a:t>
            </a:r>
          </a:p>
          <a:p>
            <a:pPr algn="just"/>
            <a:r>
              <a:rPr lang="en-US" dirty="0">
                <a:latin typeface="Times New Roman" panose="02020603050405020304" pitchFamily="18" charset="0"/>
                <a:cs typeface="Times New Roman" panose="02020603050405020304" pitchFamily="18" charset="0"/>
              </a:rPr>
              <a:t>Cross-validation ensures robustness and helps prevent overfitting of the model.</a:t>
            </a:r>
          </a:p>
          <a:p>
            <a:pPr algn="just"/>
            <a:r>
              <a:rPr lang="en-US" dirty="0">
                <a:latin typeface="Times New Roman" panose="02020603050405020304" pitchFamily="18" charset="0"/>
                <a:cs typeface="Times New Roman" panose="02020603050405020304" pitchFamily="18" charset="0"/>
              </a:rPr>
              <a:t>Hyperparameter tuning further enhances model accuracy and generalization.</a:t>
            </a:r>
          </a:p>
          <a:p>
            <a:pPr algn="just"/>
            <a:r>
              <a:rPr lang="en-US" dirty="0">
                <a:latin typeface="Times New Roman" panose="02020603050405020304" pitchFamily="18" charset="0"/>
                <a:cs typeface="Times New Roman" panose="02020603050405020304" pitchFamily="18" charset="0"/>
              </a:rPr>
              <a:t>Evaluation confirms that the model is clinically reliable for predicting mortality and disease stage in NAFLD patients.</a:t>
            </a:r>
            <a:endParaRPr lang="en-IN" dirty="0"/>
          </a:p>
        </p:txBody>
      </p:sp>
    </p:spTree>
    <p:extLst>
      <p:ext uri="{BB962C8B-B14F-4D97-AF65-F5344CB8AC3E}">
        <p14:creationId xmlns:p14="http://schemas.microsoft.com/office/powerpoint/2010/main" val="206678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B562-8401-31E6-8C11-B6B1CF6057D1}"/>
              </a:ext>
            </a:extLst>
          </p:cNvPr>
          <p:cNvSpPr>
            <a:spLocks noGrp="1"/>
          </p:cNvSpPr>
          <p:nvPr>
            <p:ph type="title"/>
          </p:nvPr>
        </p:nvSpPr>
        <p:spPr>
          <a:xfrm>
            <a:off x="304800" y="365125"/>
            <a:ext cx="11049000" cy="1325563"/>
          </a:xfrm>
        </p:spPr>
        <p:txBody>
          <a:bodyPr/>
          <a:lstStyle/>
          <a:p>
            <a:r>
              <a:rPr lang="en-IN" b="1" dirty="0">
                <a:latin typeface="Times New Roman" panose="02020603050405020304" pitchFamily="18" charset="0"/>
                <a:cs typeface="Times New Roman" panose="02020603050405020304" pitchFamily="18" charset="0"/>
              </a:rPr>
              <a:t>Report Generation</a:t>
            </a:r>
          </a:p>
        </p:txBody>
      </p:sp>
      <p:sp>
        <p:nvSpPr>
          <p:cNvPr id="3" name="Content Placeholder 2">
            <a:extLst>
              <a:ext uri="{FF2B5EF4-FFF2-40B4-BE49-F238E27FC236}">
                <a16:creationId xmlns:a16="http://schemas.microsoft.com/office/drawing/2014/main" id="{5E4CBEA6-F357-516D-7E19-FD16EF85DC24}"/>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The report generation module uses the FPDF library to create a structured PDF summarizing prediction results.</a:t>
            </a:r>
          </a:p>
          <a:p>
            <a:pPr algn="just"/>
            <a:r>
              <a:rPr lang="en-US" dirty="0">
                <a:latin typeface="Times New Roman" panose="02020603050405020304" pitchFamily="18" charset="0"/>
                <a:cs typeface="Times New Roman" panose="02020603050405020304" pitchFamily="18" charset="0"/>
              </a:rPr>
              <a:t>It includes total records, counts of predicted "Alive" and "Deceased", and stage-wise classifications.</a:t>
            </a:r>
          </a:p>
          <a:p>
            <a:pPr algn="just"/>
            <a:r>
              <a:rPr lang="en-US" dirty="0">
                <a:latin typeface="Times New Roman" panose="02020603050405020304" pitchFamily="18" charset="0"/>
                <a:cs typeface="Times New Roman" panose="02020603050405020304" pitchFamily="18" charset="0"/>
              </a:rPr>
              <a:t>A sample preview table displays the first five predictions with case ID, mortality, and stage.</a:t>
            </a:r>
          </a:p>
          <a:p>
            <a:pPr algn="just"/>
            <a:r>
              <a:rPr lang="en-US" dirty="0">
                <a:latin typeface="Times New Roman" panose="02020603050405020304" pitchFamily="18" charset="0"/>
                <a:cs typeface="Times New Roman" panose="02020603050405020304" pitchFamily="18" charset="0"/>
              </a:rPr>
              <a:t>The PDF is automatically downloaded along with the prediction CSV file after analysis.</a:t>
            </a:r>
          </a:p>
          <a:p>
            <a:pPr algn="just"/>
            <a:r>
              <a:rPr lang="en-US" dirty="0">
                <a:latin typeface="Times New Roman" panose="02020603050405020304" pitchFamily="18" charset="0"/>
                <a:cs typeface="Times New Roman" panose="02020603050405020304" pitchFamily="18" charset="0"/>
              </a:rPr>
              <a:t>This report provides a clear, professional summary suitable for clinical review or presentation.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03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AA9A-52F4-9A3D-0B2F-FF0F99009A19}"/>
              </a:ext>
            </a:extLst>
          </p:cNvPr>
          <p:cNvSpPr>
            <a:spLocks noGrp="1"/>
          </p:cNvSpPr>
          <p:nvPr>
            <p:ph type="title"/>
          </p:nvPr>
        </p:nvSpPr>
        <p:spPr>
          <a:xfrm>
            <a:off x="186813" y="365125"/>
            <a:ext cx="11166987" cy="1325563"/>
          </a:xfrm>
        </p:spPr>
        <p:txBody>
          <a:bodyPr/>
          <a:lstStyle/>
          <a:p>
            <a:r>
              <a:rPr lang="en-IN" b="1" dirty="0">
                <a:latin typeface="Times New Roman" panose="02020603050405020304" pitchFamily="18" charset="0"/>
                <a:cs typeface="Times New Roman" panose="02020603050405020304" pitchFamily="18" charset="0"/>
              </a:rPr>
              <a:t>Advantages of Proposed Work</a:t>
            </a:r>
          </a:p>
        </p:txBody>
      </p:sp>
      <p:sp>
        <p:nvSpPr>
          <p:cNvPr id="5" name="Rectangle 2">
            <a:extLst>
              <a:ext uri="{FF2B5EF4-FFF2-40B4-BE49-F238E27FC236}">
                <a16:creationId xmlns:a16="http://schemas.microsoft.com/office/drawing/2014/main" id="{F7EB7968-7546-1DF8-402B-AB8E0740995F}"/>
              </a:ext>
            </a:extLst>
          </p:cNvPr>
          <p:cNvSpPr>
            <a:spLocks noGrp="1" noChangeArrowheads="1"/>
          </p:cNvSpPr>
          <p:nvPr>
            <p:ph idx="1"/>
          </p:nvPr>
        </p:nvSpPr>
        <p:spPr bwMode="auto">
          <a:xfrm>
            <a:off x="432619" y="1930337"/>
            <a:ext cx="1157256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early prediction of liver cancer risk, allowing timely clinical intervention.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Achieves high accuracy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optimized hyperparameters and balanced datasets.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real-time prediction and report generation through user-friendly interfaces.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clinical decision-making with interpretable results and integration of diverse biomarkers.</a:t>
            </a:r>
          </a:p>
        </p:txBody>
      </p:sp>
    </p:spTree>
    <p:extLst>
      <p:ext uri="{BB962C8B-B14F-4D97-AF65-F5344CB8AC3E}">
        <p14:creationId xmlns:p14="http://schemas.microsoft.com/office/powerpoint/2010/main" val="386175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E531-4633-E84E-D595-6D70F51F0491}"/>
              </a:ext>
            </a:extLst>
          </p:cNvPr>
          <p:cNvSpPr>
            <a:spLocks noGrp="1"/>
          </p:cNvSpPr>
          <p:nvPr>
            <p:ph type="title"/>
          </p:nvPr>
        </p:nvSpPr>
        <p:spPr>
          <a:xfrm>
            <a:off x="838200" y="365125"/>
            <a:ext cx="10515600" cy="863907"/>
          </a:xfrm>
        </p:spPr>
        <p:txBody>
          <a:bodyPr/>
          <a:lstStyle/>
          <a:p>
            <a:r>
              <a:rPr lang="en-US" b="1" dirty="0">
                <a:latin typeface="Times New Roman" panose="02020603050405020304" pitchFamily="18" charset="0"/>
                <a:cs typeface="Times New Roman" panose="02020603050405020304" pitchFamily="18" charset="0"/>
              </a:rPr>
              <a:t>AGENDA</a:t>
            </a:r>
            <a:endParaRPr lang="en-IN" dirty="0"/>
          </a:p>
        </p:txBody>
      </p:sp>
      <p:sp>
        <p:nvSpPr>
          <p:cNvPr id="3" name="Content Placeholder 2">
            <a:extLst>
              <a:ext uri="{FF2B5EF4-FFF2-40B4-BE49-F238E27FC236}">
                <a16:creationId xmlns:a16="http://schemas.microsoft.com/office/drawing/2014/main" id="{5DEA687D-16F4-88B5-B037-8375C4CF5E3A}"/>
              </a:ext>
            </a:extLst>
          </p:cNvPr>
          <p:cNvSpPr>
            <a:spLocks noGrp="1"/>
          </p:cNvSpPr>
          <p:nvPr>
            <p:ph idx="1"/>
          </p:nvPr>
        </p:nvSpPr>
        <p:spPr>
          <a:xfrm>
            <a:off x="838200" y="1386348"/>
            <a:ext cx="10515600" cy="5260258"/>
          </a:xfrm>
        </p:spPr>
        <p:txBody>
          <a:bodyPr>
            <a:normAutofit/>
          </a:bodyPr>
          <a:lstStyle/>
          <a:p>
            <a:r>
              <a:rPr lang="en-US" sz="2900" dirty="0">
                <a:latin typeface="Times New Roman" panose="02020603050405020304" pitchFamily="18" charset="0"/>
                <a:cs typeface="Times New Roman" panose="02020603050405020304" pitchFamily="18" charset="0"/>
              </a:rPr>
              <a:t>Abstract</a:t>
            </a:r>
          </a:p>
          <a:p>
            <a:r>
              <a:rPr lang="en-US" sz="2900" dirty="0">
                <a:latin typeface="Times New Roman" panose="02020603050405020304" pitchFamily="18" charset="0"/>
                <a:cs typeface="Times New Roman" panose="02020603050405020304" pitchFamily="18" charset="0"/>
              </a:rPr>
              <a:t>Introduction</a:t>
            </a:r>
          </a:p>
          <a:p>
            <a:r>
              <a:rPr lang="en-US" sz="2900" dirty="0">
                <a:latin typeface="Times New Roman" panose="02020603050405020304" pitchFamily="18" charset="0"/>
                <a:cs typeface="Times New Roman" panose="02020603050405020304" pitchFamily="18" charset="0"/>
              </a:rPr>
              <a:t>Literature Review</a:t>
            </a:r>
          </a:p>
          <a:p>
            <a:r>
              <a:rPr lang="en-US" sz="2900" dirty="0">
                <a:latin typeface="Times New Roman" panose="02020603050405020304" pitchFamily="18" charset="0"/>
                <a:cs typeface="Times New Roman" panose="02020603050405020304" pitchFamily="18" charset="0"/>
              </a:rPr>
              <a:t>Existing Work </a:t>
            </a:r>
          </a:p>
          <a:p>
            <a:r>
              <a:rPr lang="en-US" sz="2900" dirty="0">
                <a:latin typeface="Times New Roman" panose="02020603050405020304" pitchFamily="18" charset="0"/>
                <a:cs typeface="Times New Roman" panose="02020603050405020304" pitchFamily="18" charset="0"/>
              </a:rPr>
              <a:t>Proposed Work</a:t>
            </a:r>
          </a:p>
          <a:p>
            <a:r>
              <a:rPr lang="en-US" sz="2900" dirty="0">
                <a:latin typeface="Times New Roman" panose="02020603050405020304" pitchFamily="18" charset="0"/>
                <a:cs typeface="Times New Roman" panose="02020603050405020304" pitchFamily="18" charset="0"/>
              </a:rPr>
              <a:t>System Architecture</a:t>
            </a:r>
          </a:p>
          <a:p>
            <a:r>
              <a:rPr lang="en-US" sz="2900" dirty="0">
                <a:latin typeface="Times New Roman" panose="02020603050405020304" pitchFamily="18" charset="0"/>
                <a:cs typeface="Times New Roman" panose="02020603050405020304" pitchFamily="18" charset="0"/>
              </a:rPr>
              <a:t>Modules </a:t>
            </a:r>
          </a:p>
          <a:p>
            <a:r>
              <a:rPr lang="en-US" sz="2900" dirty="0">
                <a:latin typeface="Times New Roman" panose="02020603050405020304" pitchFamily="18" charset="0"/>
                <a:cs typeface="Times New Roman" panose="02020603050405020304" pitchFamily="18" charset="0"/>
              </a:rPr>
              <a:t>Results &amp; Graphs</a:t>
            </a:r>
          </a:p>
          <a:p>
            <a:r>
              <a:rPr lang="en-US" sz="2900" dirty="0">
                <a:latin typeface="Times New Roman" panose="02020603050405020304" pitchFamily="18" charset="0"/>
                <a:cs typeface="Times New Roman" panose="02020603050405020304" pitchFamily="18" charset="0"/>
              </a:rPr>
              <a:t>Conclusion</a:t>
            </a:r>
          </a:p>
          <a:p>
            <a:r>
              <a:rPr lang="en-US" sz="2900"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5357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B6AB-7B4C-A8B5-A677-2F8617B8CC8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Required</a:t>
            </a:r>
            <a:endParaRPr lang="en-IN" b="1" dirty="0"/>
          </a:p>
        </p:txBody>
      </p:sp>
      <p:sp>
        <p:nvSpPr>
          <p:cNvPr id="3" name="Content Placeholder 2">
            <a:extLst>
              <a:ext uri="{FF2B5EF4-FFF2-40B4-BE49-F238E27FC236}">
                <a16:creationId xmlns:a16="http://schemas.microsoft.com/office/drawing/2014/main" id="{9DD43FBA-52C7-37F1-6164-396ABC70171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Programming Language:</a:t>
            </a:r>
          </a:p>
          <a:p>
            <a:pPr lvl="1" algn="just"/>
            <a:r>
              <a:rPr lang="en-US" sz="2800" dirty="0">
                <a:latin typeface="Times New Roman" panose="02020603050405020304" pitchFamily="18" charset="0"/>
                <a:cs typeface="Times New Roman" panose="02020603050405020304" pitchFamily="18" charset="0"/>
              </a:rPr>
              <a:t>Python</a:t>
            </a:r>
          </a:p>
          <a:p>
            <a:pPr algn="just"/>
            <a:r>
              <a:rPr lang="en-US" dirty="0">
                <a:latin typeface="Times New Roman" panose="02020603050405020304" pitchFamily="18" charset="0"/>
                <a:cs typeface="Times New Roman" panose="02020603050405020304" pitchFamily="18" charset="0"/>
              </a:rPr>
              <a:t>Libraries:</a:t>
            </a:r>
          </a:p>
          <a:p>
            <a:pPr lvl="1" algn="just"/>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,scikit-learn, pandas, matplotlib ,seaborn ,</a:t>
            </a:r>
            <a:r>
              <a:rPr lang="en-US" sz="2800" dirty="0" err="1">
                <a:latin typeface="Times New Roman" panose="02020603050405020304" pitchFamily="18" charset="0"/>
                <a:cs typeface="Times New Roman" panose="02020603050405020304" pitchFamily="18" charset="0"/>
              </a:rPr>
              <a:t>fpdf</a:t>
            </a:r>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Tools:</a:t>
            </a:r>
          </a:p>
          <a:p>
            <a:pPr lvl="1" algn="just"/>
            <a:r>
              <a:rPr lang="en-IN" sz="2800" dirty="0">
                <a:latin typeface="Times New Roman" panose="02020603050405020304" pitchFamily="18" charset="0"/>
                <a:cs typeface="Times New Roman" panose="02020603050405020304" pitchFamily="18" charset="0"/>
              </a:rPr>
              <a:t>Google </a:t>
            </a:r>
            <a:r>
              <a:rPr lang="en-IN" sz="2800" dirty="0" err="1">
                <a:latin typeface="Times New Roman" panose="02020603050405020304" pitchFamily="18" charset="0"/>
                <a:cs typeface="Times New Roman" panose="02020603050405020304" pitchFamily="18" charset="0"/>
              </a:rPr>
              <a:t>Colab</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56269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75937-C616-A498-BBE6-6F4FECB280C3}"/>
              </a:ext>
            </a:extLst>
          </p:cNvPr>
          <p:cNvSpPr>
            <a:spLocks noGrp="1"/>
          </p:cNvSpPr>
          <p:nvPr>
            <p:ph idx="1"/>
          </p:nvPr>
        </p:nvSpPr>
        <p:spPr>
          <a:xfrm>
            <a:off x="560439" y="560440"/>
            <a:ext cx="10793361" cy="5616524"/>
          </a:xfrm>
        </p:spPr>
        <p:txBody>
          <a:bodyPr/>
          <a:lstStyle/>
          <a:p>
            <a:pPr marL="0" indent="0">
              <a:buNone/>
            </a:pPr>
            <a:r>
              <a:rPr lang="en-IN" b="1" dirty="0">
                <a:latin typeface="Times New Roman" panose="02020603050405020304" pitchFamily="18" charset="0"/>
                <a:cs typeface="Times New Roman" panose="02020603050405020304" pitchFamily="18" charset="0"/>
              </a:rPr>
              <a:t>    Input Data</a:t>
            </a:r>
          </a:p>
        </p:txBody>
      </p:sp>
      <p:pic>
        <p:nvPicPr>
          <p:cNvPr id="5" name="Picture 4">
            <a:extLst>
              <a:ext uri="{FF2B5EF4-FFF2-40B4-BE49-F238E27FC236}">
                <a16:creationId xmlns:a16="http://schemas.microsoft.com/office/drawing/2014/main" id="{4BE14C80-7EF8-70F7-6F98-5A3E52DCED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939" y="1357245"/>
            <a:ext cx="8484360" cy="4630599"/>
          </a:xfrm>
          <a:prstGeom prst="rect">
            <a:avLst/>
          </a:prstGeom>
        </p:spPr>
      </p:pic>
    </p:spTree>
    <p:extLst>
      <p:ext uri="{BB962C8B-B14F-4D97-AF65-F5344CB8AC3E}">
        <p14:creationId xmlns:p14="http://schemas.microsoft.com/office/powerpoint/2010/main" val="134584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C53A-B009-2B20-046E-864BDC28674E}"/>
              </a:ext>
            </a:extLst>
          </p:cNvPr>
          <p:cNvSpPr>
            <a:spLocks noGrp="1"/>
          </p:cNvSpPr>
          <p:nvPr>
            <p:ph type="title"/>
          </p:nvPr>
        </p:nvSpPr>
        <p:spPr>
          <a:xfrm>
            <a:off x="471948" y="365126"/>
            <a:ext cx="10881852" cy="804914"/>
          </a:xfrm>
        </p:spPr>
        <p:txBody>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dirty="0"/>
          </a:p>
        </p:txBody>
      </p:sp>
      <p:pic>
        <p:nvPicPr>
          <p:cNvPr id="5" name="Content Placeholder 6">
            <a:extLst>
              <a:ext uri="{FF2B5EF4-FFF2-40B4-BE49-F238E27FC236}">
                <a16:creationId xmlns:a16="http://schemas.microsoft.com/office/drawing/2014/main" id="{477D1971-1298-0A54-8D01-252CD20242F3}"/>
              </a:ext>
            </a:extLst>
          </p:cNvPr>
          <p:cNvPicPr>
            <a:picLocks noChangeAspect="1"/>
          </p:cNvPicPr>
          <p:nvPr/>
        </p:nvPicPr>
        <p:blipFill>
          <a:blip r:embed="rId2">
            <a:extLst>
              <a:ext uri="{28A0092B-C50C-407E-A947-70E740481C1C}">
                <a14:useLocalDpi xmlns:a14="http://schemas.microsoft.com/office/drawing/2010/main" val="0"/>
              </a:ext>
            </a:extLst>
          </a:blip>
          <a:srcRect l="1" t="30719" r="48483"/>
          <a:stretch/>
        </p:blipFill>
        <p:spPr>
          <a:xfrm>
            <a:off x="3505772" y="1942791"/>
            <a:ext cx="4951855" cy="4130009"/>
          </a:xfrm>
          <a:prstGeom prst="rect">
            <a:avLst/>
          </a:prstGeom>
        </p:spPr>
      </p:pic>
      <p:sp>
        <p:nvSpPr>
          <p:cNvPr id="7" name="TextBox 6">
            <a:extLst>
              <a:ext uri="{FF2B5EF4-FFF2-40B4-BE49-F238E27FC236}">
                <a16:creationId xmlns:a16="http://schemas.microsoft.com/office/drawing/2014/main" id="{CE20AB37-C953-AE35-1D05-8C791BDD5DC4}"/>
              </a:ext>
            </a:extLst>
          </p:cNvPr>
          <p:cNvSpPr txBox="1"/>
          <p:nvPr/>
        </p:nvSpPr>
        <p:spPr>
          <a:xfrm>
            <a:off x="3263650" y="6260480"/>
            <a:ext cx="6096000" cy="461665"/>
          </a:xfrm>
          <a:prstGeom prst="rect">
            <a:avLst/>
          </a:prstGeom>
          <a:noFill/>
        </p:spPr>
        <p:txBody>
          <a:bodyPr wrap="square">
            <a:spAutoFit/>
          </a:bodyPr>
          <a:lstStyle/>
          <a:p>
            <a:pPr marL="0" indent="0">
              <a:buNone/>
            </a:pPr>
            <a:r>
              <a:rPr lang="en-IN" sz="2400" b="1" dirty="0">
                <a:latin typeface="Times New Roman" panose="02020603050405020304" pitchFamily="18" charset="0"/>
                <a:ea typeface="Calibri" panose="020F0502020204030204" pitchFamily="34" charset="0"/>
              </a:rPr>
              <a:t>Confusion Matrix For Mortality Prediction</a:t>
            </a:r>
            <a:endParaRPr lang="en-IN" sz="2400" dirty="0"/>
          </a:p>
        </p:txBody>
      </p:sp>
    </p:spTree>
    <p:extLst>
      <p:ext uri="{BB962C8B-B14F-4D97-AF65-F5344CB8AC3E}">
        <p14:creationId xmlns:p14="http://schemas.microsoft.com/office/powerpoint/2010/main" val="212531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6C852DA-9F8D-17A7-E066-19B8CB9729A2}"/>
              </a:ext>
            </a:extLst>
          </p:cNvPr>
          <p:cNvSpPr>
            <a:spLocks noGrp="1"/>
          </p:cNvSpPr>
          <p:nvPr>
            <p:ph idx="1"/>
          </p:nvPr>
        </p:nvSpPr>
        <p:spPr>
          <a:xfrm>
            <a:off x="619431" y="707923"/>
            <a:ext cx="10606549" cy="5195196"/>
          </a:xfrm>
        </p:spPr>
        <p:txBody>
          <a:bodyPr>
            <a:normAutofit/>
          </a:bodyPr>
          <a:lstStyle/>
          <a:p>
            <a:pPr marL="0" indent="0">
              <a:buNone/>
            </a:pPr>
            <a:r>
              <a:rPr lang="en-IN" b="1" dirty="0">
                <a:effectLst/>
                <a:latin typeface="Times New Roman" panose="02020603050405020304" pitchFamily="18" charset="0"/>
                <a:ea typeface="Calibri" panose="020F0502020204030204" pitchFamily="34" charset="0"/>
              </a:rPr>
              <a:t>Confusion Matrix for Stage Prediction</a:t>
            </a:r>
            <a:endParaRPr lang="en-IN" dirty="0"/>
          </a:p>
        </p:txBody>
      </p:sp>
      <p:pic>
        <p:nvPicPr>
          <p:cNvPr id="5" name="Picture 4">
            <a:extLst>
              <a:ext uri="{FF2B5EF4-FFF2-40B4-BE49-F238E27FC236}">
                <a16:creationId xmlns:a16="http://schemas.microsoft.com/office/drawing/2014/main" id="{205BBE4D-68F4-5645-AD9B-8C3FB326C9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5186" y="1647184"/>
            <a:ext cx="5936556" cy="4370157"/>
          </a:xfrm>
          <a:prstGeom prst="rect">
            <a:avLst/>
          </a:prstGeom>
          <a:noFill/>
          <a:ln>
            <a:noFill/>
          </a:ln>
        </p:spPr>
      </p:pic>
    </p:spTree>
    <p:extLst>
      <p:ext uri="{BB962C8B-B14F-4D97-AF65-F5344CB8AC3E}">
        <p14:creationId xmlns:p14="http://schemas.microsoft.com/office/powerpoint/2010/main" val="182008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B8AF-108F-7CCC-988A-0F5994B8D7C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Classification Report</a:t>
            </a:r>
          </a:p>
        </p:txBody>
      </p:sp>
      <p:pic>
        <p:nvPicPr>
          <p:cNvPr id="4" name="Content Placeholder 6">
            <a:extLst>
              <a:ext uri="{FF2B5EF4-FFF2-40B4-BE49-F238E27FC236}">
                <a16:creationId xmlns:a16="http://schemas.microsoft.com/office/drawing/2014/main" id="{B50E4418-9C36-9188-CBD5-EC7E14049A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75" t="42470" r="46651" b="25308"/>
          <a:stretch/>
        </p:blipFill>
        <p:spPr>
          <a:xfrm>
            <a:off x="1949509" y="2182762"/>
            <a:ext cx="10062789" cy="3839664"/>
          </a:xfrm>
          <a:prstGeom prst="rect">
            <a:avLst/>
          </a:prstGeom>
        </p:spPr>
      </p:pic>
    </p:spTree>
    <p:extLst>
      <p:ext uri="{BB962C8B-B14F-4D97-AF65-F5344CB8AC3E}">
        <p14:creationId xmlns:p14="http://schemas.microsoft.com/office/powerpoint/2010/main" val="3736391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3880-9CC9-F598-4248-65F6AF5700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Classification Report(</a:t>
            </a:r>
            <a:r>
              <a:rPr lang="en-IN" b="1" dirty="0" err="1">
                <a:latin typeface="Times New Roman" panose="02020603050405020304" pitchFamily="18" charset="0"/>
                <a:cs typeface="Times New Roman" panose="02020603050405020304" pitchFamily="18" charset="0"/>
              </a:rPr>
              <a:t>cont</a:t>
            </a:r>
            <a:r>
              <a:rPr lang="en-IN" b="1">
                <a:latin typeface="Times New Roman" panose="02020603050405020304" pitchFamily="18" charset="0"/>
                <a:cs typeface="Times New Roman" panose="02020603050405020304" pitchFamily="18" charset="0"/>
              </a:rPr>
              <a:t>…)</a:t>
            </a:r>
            <a:endParaRPr lang="en-IN" dirty="0"/>
          </a:p>
        </p:txBody>
      </p:sp>
      <p:pic>
        <p:nvPicPr>
          <p:cNvPr id="4" name="Content Placeholder 3" descr="A screenshot of a computer&#10;&#10;AI-generated content may be incorrect.">
            <a:extLst>
              <a:ext uri="{FF2B5EF4-FFF2-40B4-BE49-F238E27FC236}">
                <a16:creationId xmlns:a16="http://schemas.microsoft.com/office/drawing/2014/main" id="{15C6418E-D680-9EE1-6625-A9B038AC1E1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477" t="50000" r="46047" b="17674"/>
          <a:stretch/>
        </p:blipFill>
        <p:spPr>
          <a:xfrm>
            <a:off x="2045337" y="2012119"/>
            <a:ext cx="9048171" cy="3325376"/>
          </a:xfrm>
          <a:prstGeom prst="rect">
            <a:avLst/>
          </a:prstGeom>
        </p:spPr>
      </p:pic>
    </p:spTree>
    <p:extLst>
      <p:ext uri="{BB962C8B-B14F-4D97-AF65-F5344CB8AC3E}">
        <p14:creationId xmlns:p14="http://schemas.microsoft.com/office/powerpoint/2010/main" val="273176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59A6-8F3E-397C-BE57-E4A22401DD26}"/>
              </a:ext>
            </a:extLst>
          </p:cNvPr>
          <p:cNvSpPr>
            <a:spLocks noGrp="1"/>
          </p:cNvSpPr>
          <p:nvPr>
            <p:ph type="title"/>
          </p:nvPr>
        </p:nvSpPr>
        <p:spPr>
          <a:xfrm>
            <a:off x="838200" y="365125"/>
            <a:ext cx="10515600" cy="942565"/>
          </a:xfrm>
        </p:spPr>
        <p:txBody>
          <a:bodyPr/>
          <a:lstStyle/>
          <a:p>
            <a:r>
              <a:rPr lang="en-IN" b="1" dirty="0">
                <a:latin typeface="Times New Roman" panose="02020603050405020304" pitchFamily="18" charset="0"/>
                <a:cs typeface="Times New Roman" panose="02020603050405020304" pitchFamily="18" charset="0"/>
              </a:rPr>
              <a:t>Result</a:t>
            </a:r>
          </a:p>
        </p:txBody>
      </p:sp>
      <p:pic>
        <p:nvPicPr>
          <p:cNvPr id="4" name="Content Placeholder 6">
            <a:extLst>
              <a:ext uri="{FF2B5EF4-FFF2-40B4-BE49-F238E27FC236}">
                <a16:creationId xmlns:a16="http://schemas.microsoft.com/office/drawing/2014/main" id="{BC99D0F7-946E-D15E-5322-C10881233AA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t="40701" r="46355"/>
          <a:stretch/>
        </p:blipFill>
        <p:spPr>
          <a:xfrm>
            <a:off x="2596933" y="1384681"/>
            <a:ext cx="6998133" cy="4351338"/>
          </a:xfrm>
          <a:prstGeom prst="rect">
            <a:avLst/>
          </a:prstGeom>
        </p:spPr>
      </p:pic>
      <p:sp>
        <p:nvSpPr>
          <p:cNvPr id="6" name="TextBox 5">
            <a:extLst>
              <a:ext uri="{FF2B5EF4-FFF2-40B4-BE49-F238E27FC236}">
                <a16:creationId xmlns:a16="http://schemas.microsoft.com/office/drawing/2014/main" id="{A5F338DA-5401-4D39-C0B8-B36F330FE1C9}"/>
              </a:ext>
            </a:extLst>
          </p:cNvPr>
          <p:cNvSpPr txBox="1"/>
          <p:nvPr/>
        </p:nvSpPr>
        <p:spPr>
          <a:xfrm>
            <a:off x="4385187" y="5813011"/>
            <a:ext cx="6096000" cy="523220"/>
          </a:xfrm>
          <a:prstGeom prst="rect">
            <a:avLst/>
          </a:prstGeom>
          <a:noFill/>
        </p:spPr>
        <p:txBody>
          <a:bodyPr wrap="square">
            <a:spAutoFit/>
          </a:bodyPr>
          <a:lstStyle/>
          <a:p>
            <a:r>
              <a:rPr lang="en-IN" sz="2800" b="1" dirty="0">
                <a:latin typeface="Times New Roman" panose="02020603050405020304" pitchFamily="18" charset="0"/>
                <a:ea typeface="Calibri" panose="020F0502020204030204" pitchFamily="34" charset="0"/>
              </a:rPr>
              <a:t>Real World Data Upload</a:t>
            </a:r>
            <a:endParaRPr lang="en-IN" sz="2800" dirty="0"/>
          </a:p>
        </p:txBody>
      </p:sp>
    </p:spTree>
    <p:extLst>
      <p:ext uri="{BB962C8B-B14F-4D97-AF65-F5344CB8AC3E}">
        <p14:creationId xmlns:p14="http://schemas.microsoft.com/office/powerpoint/2010/main" val="886853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a:extLst>
              <a:ext uri="{FF2B5EF4-FFF2-40B4-BE49-F238E27FC236}">
                <a16:creationId xmlns:a16="http://schemas.microsoft.com/office/drawing/2014/main" id="{25E4D147-795D-705A-59B0-06615FE4F56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l="46257" b="36880"/>
          <a:stretch/>
        </p:blipFill>
        <p:spPr>
          <a:xfrm>
            <a:off x="2429120" y="924891"/>
            <a:ext cx="6586508" cy="4351338"/>
          </a:xfrm>
          <a:prstGeom prst="rect">
            <a:avLst/>
          </a:prstGeom>
        </p:spPr>
      </p:pic>
      <p:sp>
        <p:nvSpPr>
          <p:cNvPr id="6" name="TextBox 5">
            <a:extLst>
              <a:ext uri="{FF2B5EF4-FFF2-40B4-BE49-F238E27FC236}">
                <a16:creationId xmlns:a16="http://schemas.microsoft.com/office/drawing/2014/main" id="{7CE7563A-3A08-EDBB-EFED-A3786CA3F6C0}"/>
              </a:ext>
            </a:extLst>
          </p:cNvPr>
          <p:cNvSpPr txBox="1"/>
          <p:nvPr/>
        </p:nvSpPr>
        <p:spPr>
          <a:xfrm>
            <a:off x="3873910" y="5409889"/>
            <a:ext cx="6096000" cy="523220"/>
          </a:xfrm>
          <a:prstGeom prst="rect">
            <a:avLst/>
          </a:prstGeom>
          <a:noFill/>
        </p:spPr>
        <p:txBody>
          <a:bodyPr wrap="square">
            <a:spAutoFit/>
          </a:bodyPr>
          <a:lstStyle/>
          <a:p>
            <a:r>
              <a:rPr lang="en-IN" sz="2800" b="1" dirty="0">
                <a:effectLst/>
                <a:latin typeface="Times New Roman" panose="02020603050405020304" pitchFamily="18" charset="0"/>
                <a:ea typeface="Calibri" panose="020F0502020204030204" pitchFamily="34" charset="0"/>
              </a:rPr>
              <a:t>Report Generation</a:t>
            </a:r>
            <a:endParaRPr lang="en-IN" sz="2800" dirty="0"/>
          </a:p>
        </p:txBody>
      </p:sp>
    </p:spTree>
    <p:extLst>
      <p:ext uri="{BB962C8B-B14F-4D97-AF65-F5344CB8AC3E}">
        <p14:creationId xmlns:p14="http://schemas.microsoft.com/office/powerpoint/2010/main" val="3881282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4F61-9DA1-14AC-6D7B-B64E7DEFDA30}"/>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Output</a:t>
            </a:r>
            <a:br>
              <a:rPr lang="en-US" b="1" dirty="0">
                <a:latin typeface="Times New Roman" panose="02020603050405020304" pitchFamily="18" charset="0"/>
                <a:cs typeface="Times New Roman" panose="02020603050405020304" pitchFamily="18" charset="0"/>
              </a:rPr>
            </a:br>
            <a:endParaRPr lang="en-IN" dirty="0"/>
          </a:p>
        </p:txBody>
      </p:sp>
      <p:pic>
        <p:nvPicPr>
          <p:cNvPr id="11" name="Content Placeholder 10">
            <a:extLst>
              <a:ext uri="{FF2B5EF4-FFF2-40B4-BE49-F238E27FC236}">
                <a16:creationId xmlns:a16="http://schemas.microsoft.com/office/drawing/2014/main" id="{1E23F9E0-F336-A95C-A34C-33E10D57C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038" y="1567963"/>
            <a:ext cx="8539269" cy="4803339"/>
          </a:xfrm>
        </p:spPr>
      </p:pic>
    </p:spTree>
    <p:extLst>
      <p:ext uri="{BB962C8B-B14F-4D97-AF65-F5344CB8AC3E}">
        <p14:creationId xmlns:p14="http://schemas.microsoft.com/office/powerpoint/2010/main" val="43722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2E1F-413A-294C-8C80-9E1B44ABFBBB}"/>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Output</a:t>
            </a:r>
            <a:br>
              <a:rPr lang="en-US" b="1" dirty="0">
                <a:latin typeface="Times New Roman" panose="02020603050405020304" pitchFamily="18" charset="0"/>
                <a:cs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5C33A261-E076-138D-752A-C1747CD25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943" y="1548299"/>
            <a:ext cx="8790357" cy="4944576"/>
          </a:xfrm>
        </p:spPr>
      </p:pic>
    </p:spTree>
    <p:extLst>
      <p:ext uri="{BB962C8B-B14F-4D97-AF65-F5344CB8AC3E}">
        <p14:creationId xmlns:p14="http://schemas.microsoft.com/office/powerpoint/2010/main" val="21419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BCBC-8184-E97D-11C2-4634E0B1A156}"/>
              </a:ext>
            </a:extLst>
          </p:cNvPr>
          <p:cNvSpPr>
            <a:spLocks noGrp="1"/>
          </p:cNvSpPr>
          <p:nvPr>
            <p:ph type="title"/>
          </p:nvPr>
        </p:nvSpPr>
        <p:spPr>
          <a:xfrm>
            <a:off x="838200" y="496957"/>
            <a:ext cx="10515600" cy="964094"/>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2FD9A8-20ED-861B-0E81-D5C94B0B7E53}"/>
              </a:ext>
            </a:extLst>
          </p:cNvPr>
          <p:cNvSpPr>
            <a:spLocks noGrp="1"/>
          </p:cNvSpPr>
          <p:nvPr>
            <p:ph idx="1"/>
          </p:nvPr>
        </p:nvSpPr>
        <p:spPr>
          <a:xfrm>
            <a:off x="838199" y="1808922"/>
            <a:ext cx="10790583" cy="5506278"/>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This project improves traditional mortality prediction models by adding disease stage prediction and real-time user interaction. It uses a dual-model architecture to separately predict mortality risk and disease stage, offering more detailed insights. Built with Python, scikit-learn, and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it ensures strong model performance.</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Enhanced data preprocessing improves accuracy and data quality. The system supports dynamic CSV uploads, allowing users to get instant predictions without retraining. Interactive visualizations make results easy to interpret. By combining predictive analytics with user-friendly design, the project helps healthcare professionals make faster, more informed decisions, ultimately improving patient care and treatment planning.</a:t>
            </a:r>
          </a:p>
        </p:txBody>
      </p:sp>
    </p:spTree>
    <p:extLst>
      <p:ext uri="{BB962C8B-B14F-4D97-AF65-F5344CB8AC3E}">
        <p14:creationId xmlns:p14="http://schemas.microsoft.com/office/powerpoint/2010/main" val="309004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7DC2-C7F5-3510-8499-B4B5E382E414}"/>
              </a:ext>
            </a:extLst>
          </p:cNvPr>
          <p:cNvSpPr>
            <a:spLocks noGrp="1"/>
          </p:cNvSpPr>
          <p:nvPr>
            <p:ph type="title"/>
          </p:nvPr>
        </p:nvSpPr>
        <p:spPr>
          <a:xfrm>
            <a:off x="838200" y="365125"/>
            <a:ext cx="10515600" cy="686927"/>
          </a:xfrm>
        </p:spPr>
        <p:txBody>
          <a:bodyPr>
            <a:noAutofit/>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781D3A5-CB46-81D0-69A9-0BCA452845CB}"/>
              </a:ext>
            </a:extLst>
          </p:cNvPr>
          <p:cNvSpPr>
            <a:spLocks noGrp="1"/>
          </p:cNvSpPr>
          <p:nvPr>
            <p:ph idx="1"/>
          </p:nvPr>
        </p:nvSpPr>
        <p:spPr>
          <a:xfrm>
            <a:off x="1248696" y="1327355"/>
            <a:ext cx="10105103" cy="4849608"/>
          </a:xfrm>
        </p:spPr>
        <p:txBody>
          <a:bodyPr/>
          <a:lstStyle/>
          <a:p>
            <a:pPr marL="0" indent="0" algn="just">
              <a:buNone/>
            </a:pPr>
            <a:r>
              <a:rPr lang="en-US" dirty="0">
                <a:latin typeface="Times New Roman" panose="02020603050405020304" pitchFamily="18" charset="0"/>
                <a:cs typeface="Times New Roman" panose="02020603050405020304" pitchFamily="18" charset="0"/>
              </a:rPr>
              <a:t>Dual-model machine learning system was developed to predict both mortality and disease stage in NAFLD-related liver cancer patients. The approach addressed limitations in traditional methods by integrating real-time prediction, user-friendly interfaces, and detailed report generation. Extensive preprocessing and feature selection using SHAP ensured the model’s clinical relevance and interpretability. Evaluation results demonstrated high accuracy and robustness across both binary and multiclass predictions. Overall, the system supports early diagnosis and enhances decision-making in clinical environments.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985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E55C-E0DF-E3B4-9239-C6A045242B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2C1BDF-72D2-2635-62F5-77A6F4804087}"/>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Suárez, M., Gil-Rojas, S., Martínez-Blanco, P., et </a:t>
            </a:r>
            <a:r>
              <a:rPr lang="en-IN" dirty="0" err="1">
                <a:latin typeface="Times New Roman" panose="02020603050405020304" pitchFamily="18" charset="0"/>
                <a:cs typeface="Times New Roman" panose="02020603050405020304" pitchFamily="18" charset="0"/>
              </a:rPr>
              <a:t>al.Machine</a:t>
            </a:r>
            <a:r>
              <a:rPr lang="en-IN" dirty="0">
                <a:latin typeface="Times New Roman" panose="02020603050405020304" pitchFamily="18" charset="0"/>
                <a:cs typeface="Times New Roman" panose="02020603050405020304" pitchFamily="18" charset="0"/>
              </a:rPr>
              <a:t> Learning-Based Assessment of Survival and Risk Factors in Non-Alcoholic Fatty Liver Disease-Related Hepatocellular Carcinoma for Optimized Patient Management. Cancers 2024, 16, 1114.</a:t>
            </a:r>
          </a:p>
          <a:p>
            <a:pPr algn="just"/>
            <a:r>
              <a:rPr lang="en-IN" dirty="0">
                <a:latin typeface="Times New Roman" panose="02020603050405020304" pitchFamily="18" charset="0"/>
                <a:cs typeface="Times New Roman" panose="02020603050405020304" pitchFamily="18" charset="0"/>
              </a:rPr>
              <a:t>Younossi, Z.M., et al. The Global Epidemiology of NAFLD and NASH: A Systematic Review. Hepatology, 77, 1335-1347.</a:t>
            </a:r>
          </a:p>
          <a:p>
            <a:pPr algn="just"/>
            <a:r>
              <a:rPr lang="en-US" dirty="0">
                <a:latin typeface="Times New Roman" panose="02020603050405020304" pitchFamily="18" charset="0"/>
                <a:cs typeface="Times New Roman" panose="02020603050405020304" pitchFamily="18" charset="0"/>
              </a:rPr>
              <a:t>Sagi, O., &amp; Rokach, L. Approximating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with an Interpretable Decision Tree. Information Sciences, 572, 522-542.</a:t>
            </a:r>
          </a:p>
          <a:p>
            <a:pPr algn="just"/>
            <a:r>
              <a:rPr lang="en-IN" dirty="0">
                <a:latin typeface="Times New Roman" panose="02020603050405020304" pitchFamily="18" charset="0"/>
                <a:cs typeface="Times New Roman" panose="02020603050405020304" pitchFamily="18" charset="0"/>
              </a:rPr>
              <a:t>Beam, A.L., &amp; </a:t>
            </a:r>
            <a:r>
              <a:rPr lang="en-IN" dirty="0" err="1">
                <a:latin typeface="Times New Roman" panose="02020603050405020304" pitchFamily="18" charset="0"/>
                <a:cs typeface="Times New Roman" panose="02020603050405020304" pitchFamily="18" charset="0"/>
              </a:rPr>
              <a:t>Kohane</a:t>
            </a:r>
            <a:r>
              <a:rPr lang="en-IN" dirty="0">
                <a:latin typeface="Times New Roman" panose="02020603050405020304" pitchFamily="18" charset="0"/>
                <a:cs typeface="Times New Roman" panose="02020603050405020304" pitchFamily="18" charset="0"/>
              </a:rPr>
              <a:t>, I.S. Big Data and Machine Learning in Health Care. JAMA, 319(13), 1317-1318.</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619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16EAF-3BF0-21F9-8C7D-4E10F7E5F58B}"/>
              </a:ext>
            </a:extLst>
          </p:cNvPr>
          <p:cNvSpPr>
            <a:spLocks noGrp="1"/>
          </p:cNvSpPr>
          <p:nvPr>
            <p:ph idx="1"/>
          </p:nvPr>
        </p:nvSpPr>
        <p:spPr>
          <a:xfrm>
            <a:off x="639097" y="2534264"/>
            <a:ext cx="10557387" cy="894736"/>
          </a:xfrm>
        </p:spPr>
        <p:txBody>
          <a:bodyPr>
            <a:noAutofit/>
          </a:bodyPr>
          <a:lstStyle/>
          <a:p>
            <a:pPr marL="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9689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D1C7-4B87-B8FF-4D6F-4087D02063F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D83EF3-2E42-0999-07B0-2450597D352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project uses machine learning to detect not only whether a patient might survive but also the stage of their disease.</a:t>
            </a:r>
          </a:p>
          <a:p>
            <a:r>
              <a:rPr lang="en-US" dirty="0">
                <a:latin typeface="Times New Roman" panose="02020603050405020304" pitchFamily="18" charset="0"/>
                <a:cs typeface="Times New Roman" panose="02020603050405020304" pitchFamily="18" charset="0"/>
              </a:rPr>
              <a:t>It allows users to upload their own data and get real-time results with easy-to-understand visuals like charts and reports.</a:t>
            </a:r>
          </a:p>
          <a:p>
            <a:r>
              <a:rPr lang="en-US" dirty="0">
                <a:latin typeface="Times New Roman" panose="02020603050405020304" pitchFamily="18" charset="0"/>
                <a:cs typeface="Times New Roman" panose="02020603050405020304" pitchFamily="18" charset="0"/>
              </a:rPr>
              <a:t>The system is designed to be interactive, so users can explore the detections in detail.</a:t>
            </a:r>
          </a:p>
          <a:p>
            <a:r>
              <a:rPr lang="en-US" dirty="0">
                <a:latin typeface="Times New Roman" panose="02020603050405020304" pitchFamily="18" charset="0"/>
                <a:cs typeface="Times New Roman" panose="02020603050405020304" pitchFamily="18" charset="0"/>
              </a:rPr>
              <a:t>It also uses two powerful models to make the detections more accurate and reliable.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0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6CEA-819B-4769-83C8-620AB38E52B3}"/>
              </a:ext>
            </a:extLst>
          </p:cNvPr>
          <p:cNvSpPr>
            <a:spLocks noGrp="1"/>
          </p:cNvSpPr>
          <p:nvPr>
            <p:ph type="title"/>
          </p:nvPr>
        </p:nvSpPr>
        <p:spPr>
          <a:xfrm>
            <a:off x="838200" y="68827"/>
            <a:ext cx="10515600" cy="452283"/>
          </a:xfrm>
        </p:spPr>
        <p:txBody>
          <a:bodyPr>
            <a:normAutofit fontScale="90000"/>
          </a:bodyPr>
          <a:lstStyle/>
          <a:p>
            <a:r>
              <a:rPr lang="en-US" sz="4400"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ABBEA64-5E37-7720-76A8-E70FFA052962}"/>
              </a:ext>
            </a:extLst>
          </p:cNvPr>
          <p:cNvGraphicFramePr>
            <a:graphicFrameLocks noGrp="1"/>
          </p:cNvGraphicFramePr>
          <p:nvPr>
            <p:ph idx="1"/>
            <p:extLst>
              <p:ext uri="{D42A27DB-BD31-4B8C-83A1-F6EECF244321}">
                <p14:modId xmlns:p14="http://schemas.microsoft.com/office/powerpoint/2010/main" val="2805895503"/>
              </p:ext>
            </p:extLst>
          </p:nvPr>
        </p:nvGraphicFramePr>
        <p:xfrm>
          <a:off x="437322" y="521110"/>
          <a:ext cx="10803836" cy="6537439"/>
        </p:xfrm>
        <a:graphic>
          <a:graphicData uri="http://schemas.openxmlformats.org/drawingml/2006/table">
            <a:tbl>
              <a:tblPr firstRow="1" bandRow="1">
                <a:tableStyleId>{5940675A-B579-460E-94D1-54222C63F5DA}</a:tableStyleId>
              </a:tblPr>
              <a:tblGrid>
                <a:gridCol w="666179">
                  <a:extLst>
                    <a:ext uri="{9D8B030D-6E8A-4147-A177-3AD203B41FA5}">
                      <a16:colId xmlns:a16="http://schemas.microsoft.com/office/drawing/2014/main" val="478765331"/>
                    </a:ext>
                  </a:extLst>
                </a:gridCol>
                <a:gridCol w="2688510">
                  <a:extLst>
                    <a:ext uri="{9D8B030D-6E8A-4147-A177-3AD203B41FA5}">
                      <a16:colId xmlns:a16="http://schemas.microsoft.com/office/drawing/2014/main" val="393009228"/>
                    </a:ext>
                  </a:extLst>
                </a:gridCol>
                <a:gridCol w="1517744">
                  <a:extLst>
                    <a:ext uri="{9D8B030D-6E8A-4147-A177-3AD203B41FA5}">
                      <a16:colId xmlns:a16="http://schemas.microsoft.com/office/drawing/2014/main" val="258889871"/>
                    </a:ext>
                  </a:extLst>
                </a:gridCol>
                <a:gridCol w="1568123">
                  <a:extLst>
                    <a:ext uri="{9D8B030D-6E8A-4147-A177-3AD203B41FA5}">
                      <a16:colId xmlns:a16="http://schemas.microsoft.com/office/drawing/2014/main" val="1077704251"/>
                    </a:ext>
                  </a:extLst>
                </a:gridCol>
                <a:gridCol w="2308010">
                  <a:extLst>
                    <a:ext uri="{9D8B030D-6E8A-4147-A177-3AD203B41FA5}">
                      <a16:colId xmlns:a16="http://schemas.microsoft.com/office/drawing/2014/main" val="4066407897"/>
                    </a:ext>
                  </a:extLst>
                </a:gridCol>
                <a:gridCol w="2055270">
                  <a:extLst>
                    <a:ext uri="{9D8B030D-6E8A-4147-A177-3AD203B41FA5}">
                      <a16:colId xmlns:a16="http://schemas.microsoft.com/office/drawing/2014/main" val="2681077903"/>
                    </a:ext>
                  </a:extLst>
                </a:gridCol>
              </a:tblGrid>
              <a:tr h="660007">
                <a:tc>
                  <a:txBody>
                    <a:bodyPr/>
                    <a:lstStyle/>
                    <a:p>
                      <a:r>
                        <a:rPr lang="en-US"/>
                        <a:t>S.NO</a:t>
                      </a:r>
                      <a:endParaRPr lang="en-IN" dirty="0"/>
                    </a:p>
                  </a:txBody>
                  <a:tcPr/>
                </a:tc>
                <a:tc>
                  <a:txBody>
                    <a:bodyPr/>
                    <a:lstStyle/>
                    <a:p>
                      <a:pPr algn="ctr"/>
                      <a:r>
                        <a:rPr lang="en-US" dirty="0"/>
                        <a:t>TITLE</a:t>
                      </a:r>
                      <a:endParaRPr lang="en-IN" dirty="0"/>
                    </a:p>
                  </a:txBody>
                  <a:tcPr/>
                </a:tc>
                <a:tc>
                  <a:txBody>
                    <a:bodyPr/>
                    <a:lstStyle/>
                    <a:p>
                      <a:pPr algn="ctr"/>
                      <a:r>
                        <a:rPr lang="en-US" dirty="0"/>
                        <a:t>AUTHOUR &amp; YEAR</a:t>
                      </a:r>
                      <a:endParaRPr lang="en-IN" dirty="0"/>
                    </a:p>
                  </a:txBody>
                  <a:tcPr/>
                </a:tc>
                <a:tc>
                  <a:txBody>
                    <a:bodyPr/>
                    <a:lstStyle/>
                    <a:p>
                      <a:pPr algn="ctr"/>
                      <a:r>
                        <a:rPr lang="en-US" dirty="0"/>
                        <a:t>TECHNIQUES USED</a:t>
                      </a:r>
                      <a:endParaRPr lang="en-IN" dirty="0"/>
                    </a:p>
                  </a:txBody>
                  <a:tcPr/>
                </a:tc>
                <a:tc>
                  <a:txBody>
                    <a:bodyPr/>
                    <a:lstStyle/>
                    <a:p>
                      <a:pPr algn="ctr"/>
                      <a:r>
                        <a:rPr lang="en-IN" dirty="0"/>
                        <a:t>MERITS</a:t>
                      </a:r>
                    </a:p>
                  </a:txBody>
                  <a:tcPr/>
                </a:tc>
                <a:tc>
                  <a:txBody>
                    <a:bodyPr/>
                    <a:lstStyle/>
                    <a:p>
                      <a:pPr algn="ctr"/>
                      <a:r>
                        <a:rPr lang="en-IN" dirty="0"/>
                        <a:t>DEMERITS</a:t>
                      </a:r>
                    </a:p>
                  </a:txBody>
                  <a:tcPr/>
                </a:tc>
                <a:extLst>
                  <a:ext uri="{0D108BD9-81ED-4DB2-BD59-A6C34878D82A}">
                    <a16:rowId xmlns:a16="http://schemas.microsoft.com/office/drawing/2014/main" val="1550695282"/>
                  </a:ext>
                </a:extLst>
              </a:tr>
              <a:tr h="1334052">
                <a:tc>
                  <a:txBody>
                    <a:bodyPr/>
                    <a:lstStyle/>
                    <a:p>
                      <a:r>
                        <a:rPr lang="en-US"/>
                        <a:t>1.</a:t>
                      </a:r>
                      <a:endParaRPr lang="en-IN" dirty="0"/>
                    </a:p>
                  </a:txBody>
                  <a:tcPr/>
                </a:tc>
                <a:tc>
                  <a:txBody>
                    <a:bodyPr/>
                    <a:lstStyle/>
                    <a:p>
                      <a:r>
                        <a:rPr lang="en-US" dirty="0"/>
                        <a:t>Machine Learning-Based Assessment of Survival and Risk Factors in NAFLD-Related HCC (Base Paper)</a:t>
                      </a:r>
                      <a:endParaRPr lang="en-IN" dirty="0"/>
                    </a:p>
                  </a:txBody>
                  <a:tcPr/>
                </a:tc>
                <a:tc>
                  <a:txBody>
                    <a:bodyPr/>
                    <a:lstStyle/>
                    <a:p>
                      <a:r>
                        <a:rPr lang="fr-FR" dirty="0"/>
                        <a:t>Suárez M. et al., 2024</a:t>
                      </a:r>
                      <a:endParaRPr lang="en-IN" dirty="0"/>
                    </a:p>
                  </a:txBody>
                  <a:tcPr/>
                </a:tc>
                <a:tc>
                  <a:txBody>
                    <a:bodyPr/>
                    <a:lstStyle/>
                    <a:p>
                      <a:r>
                        <a:rPr lang="en-US" dirty="0" err="1"/>
                        <a:t>XGBoost</a:t>
                      </a:r>
                      <a:r>
                        <a:rPr lang="en-US" dirty="0"/>
                        <a:t> (ML), Clinical Data Analysis</a:t>
                      </a:r>
                      <a:endParaRPr lang="en-IN" dirty="0"/>
                    </a:p>
                  </a:txBody>
                  <a:tcPr/>
                </a:tc>
                <a:tc>
                  <a:txBody>
                    <a:bodyPr/>
                    <a:lstStyle/>
                    <a:p>
                      <a:r>
                        <a:rPr lang="en-US" dirty="0"/>
                        <a:t>The study effectively used machine learning (XGB) to identify key survival risk factors in NAFLD-related HCC with high accuracy and clinical relevance. </a:t>
                      </a:r>
                      <a:endParaRPr lang="en-IN" dirty="0"/>
                    </a:p>
                  </a:txBody>
                  <a:tcPr/>
                </a:tc>
                <a:tc>
                  <a:txBody>
                    <a:bodyPr/>
                    <a:lstStyle/>
                    <a:p>
                      <a:r>
                        <a:rPr lang="en-US" dirty="0"/>
                        <a:t>It had a small sample size, retrospective design, and lacked external validation, limiting its generalizability.</a:t>
                      </a:r>
                      <a:endParaRPr lang="en-IN" dirty="0"/>
                    </a:p>
                  </a:txBody>
                  <a:tcPr/>
                </a:tc>
                <a:extLst>
                  <a:ext uri="{0D108BD9-81ED-4DB2-BD59-A6C34878D82A}">
                    <a16:rowId xmlns:a16="http://schemas.microsoft.com/office/drawing/2014/main" val="2622124325"/>
                  </a:ext>
                </a:extLst>
              </a:tr>
              <a:tr h="1791446">
                <a:tc>
                  <a:txBody>
                    <a:bodyPr/>
                    <a:lstStyle/>
                    <a:p>
                      <a:r>
                        <a:rPr lang="en-US"/>
                        <a:t>2.</a:t>
                      </a:r>
                      <a:endParaRPr lang="en-IN" dirty="0"/>
                    </a:p>
                  </a:txBody>
                  <a:tcPr/>
                </a:tc>
                <a:tc>
                  <a:txBody>
                    <a:bodyPr/>
                    <a:lstStyle/>
                    <a:p>
                      <a:r>
                        <a:rPr lang="en-US" dirty="0"/>
                        <a:t> Machine Learning for Early Detection of Hepatocellular Carcinoma</a:t>
                      </a:r>
                      <a:endParaRPr lang="en-IN" dirty="0"/>
                    </a:p>
                  </a:txBody>
                  <a:tcPr/>
                </a:tc>
                <a:tc>
                  <a:txBody>
                    <a:bodyPr/>
                    <a:lstStyle/>
                    <a:p>
                      <a:r>
                        <a:rPr lang="en-IN" dirty="0"/>
                        <a:t> Li et al.</a:t>
                      </a:r>
                    </a:p>
                    <a:p>
                      <a:r>
                        <a:rPr lang="en-IN" dirty="0"/>
                        <a:t>2024</a:t>
                      </a:r>
                    </a:p>
                  </a:txBody>
                  <a:tcPr/>
                </a:tc>
                <a:tc>
                  <a:txBody>
                    <a:bodyPr/>
                    <a:lstStyle/>
                    <a:p>
                      <a:r>
                        <a:rPr lang="en-IN" dirty="0"/>
                        <a:t>Random Forest, Gradient Boosting, SVM</a:t>
                      </a:r>
                    </a:p>
                  </a:txBody>
                  <a:tcPr/>
                </a:tc>
                <a:tc>
                  <a:txBody>
                    <a:bodyPr/>
                    <a:lstStyle/>
                    <a:p>
                      <a:r>
                        <a:rPr lang="en-US" dirty="0"/>
                        <a:t>Random Forest achieved 92% accuracy.</a:t>
                      </a:r>
                    </a:p>
                    <a:p>
                      <a:r>
                        <a:rPr lang="en-US" dirty="0"/>
                        <a:t>Integrated clinical, demographic, and imaging data.</a:t>
                      </a:r>
                      <a:endParaRPr lang="en-IN" dirty="0"/>
                    </a:p>
                  </a:txBody>
                  <a:tcPr/>
                </a:tc>
                <a:tc>
                  <a:txBody>
                    <a:bodyPr/>
                    <a:lstStyle/>
                    <a:p>
                      <a:r>
                        <a:rPr lang="en-US" dirty="0"/>
                        <a:t>Limited to specific </a:t>
                      </a:r>
                      <a:r>
                        <a:rPr lang="en-US" dirty="0" err="1"/>
                        <a:t>clinicaldatasets</a:t>
                      </a:r>
                      <a:r>
                        <a:rPr lang="en-US" dirty="0"/>
                        <a:t>.</a:t>
                      </a:r>
                    </a:p>
                    <a:p>
                      <a:r>
                        <a:rPr lang="en-US" dirty="0"/>
                        <a:t>Does not account for genetic or molecular data.</a:t>
                      </a:r>
                      <a:endParaRPr lang="en-IN" dirty="0"/>
                    </a:p>
                  </a:txBody>
                  <a:tcPr/>
                </a:tc>
                <a:extLst>
                  <a:ext uri="{0D108BD9-81ED-4DB2-BD59-A6C34878D82A}">
                    <a16:rowId xmlns:a16="http://schemas.microsoft.com/office/drawing/2014/main" val="804633273"/>
                  </a:ext>
                </a:extLst>
              </a:tr>
              <a:tr h="2074306">
                <a:tc>
                  <a:txBody>
                    <a:bodyPr/>
                    <a:lstStyle/>
                    <a:p>
                      <a:r>
                        <a:rPr lang="en-US"/>
                        <a:t>3.</a:t>
                      </a:r>
                      <a:endParaRPr lang="en-IN" dirty="0"/>
                    </a:p>
                  </a:txBody>
                  <a:tcPr/>
                </a:tc>
                <a:tc>
                  <a:txBody>
                    <a:bodyPr/>
                    <a:lstStyle/>
                    <a:p>
                      <a:r>
                        <a:rPr lang="en-US" dirty="0"/>
                        <a:t> Machine Learning for Hepatocellular Carcinoma Risk Prediction</a:t>
                      </a:r>
                      <a:endParaRPr lang="en-IN" dirty="0"/>
                    </a:p>
                  </a:txBody>
                  <a:tcPr/>
                </a:tc>
                <a:tc>
                  <a:txBody>
                    <a:bodyPr/>
                    <a:lstStyle/>
                    <a:p>
                      <a:r>
                        <a:rPr lang="en-IN" dirty="0"/>
                        <a:t>Souvik Sarkar et al. 2024</a:t>
                      </a:r>
                    </a:p>
                  </a:txBody>
                  <a:tcPr/>
                </a:tc>
                <a:tc>
                  <a:txBody>
                    <a:bodyPr/>
                    <a:lstStyle/>
                    <a:p>
                      <a:r>
                        <a:rPr lang="en-IN" dirty="0"/>
                        <a:t>Gradient Boosting, Decision Trees</a:t>
                      </a:r>
                    </a:p>
                  </a:txBody>
                  <a:tcPr/>
                </a:tc>
                <a:tc>
                  <a:txBody>
                    <a:bodyPr/>
                    <a:lstStyle/>
                    <a:p>
                      <a:r>
                        <a:rPr lang="en-US" dirty="0"/>
                        <a:t>Achieved high accuracy (92.06%) even without advanced fibrosis </a:t>
                      </a:r>
                      <a:r>
                        <a:rPr lang="en-US" dirty="0" err="1"/>
                        <a:t>markers.Enables</a:t>
                      </a:r>
                      <a:r>
                        <a:rPr lang="en-US" dirty="0"/>
                        <a:t> early screening in MASLD patients.</a:t>
                      </a:r>
                      <a:endParaRPr lang="en-IN" dirty="0"/>
                    </a:p>
                  </a:txBody>
                  <a:tcPr/>
                </a:tc>
                <a:tc>
                  <a:txBody>
                    <a:bodyPr/>
                    <a:lstStyle/>
                    <a:p>
                      <a:r>
                        <a:rPr lang="en-US" dirty="0"/>
                        <a:t>Validation dataset smaller than training </a:t>
                      </a:r>
                      <a:r>
                        <a:rPr lang="en-US" dirty="0" err="1"/>
                        <a:t>set.Clinical</a:t>
                      </a:r>
                      <a:r>
                        <a:rPr lang="en-US" dirty="0"/>
                        <a:t> implementation</a:t>
                      </a:r>
                    </a:p>
                    <a:p>
                      <a:r>
                        <a:rPr lang="en-US" dirty="0"/>
                        <a:t> requires</a:t>
                      </a:r>
                      <a:endParaRPr lang="en-IN" dirty="0"/>
                    </a:p>
                  </a:txBody>
                  <a:tcPr/>
                </a:tc>
                <a:extLst>
                  <a:ext uri="{0D108BD9-81ED-4DB2-BD59-A6C34878D82A}">
                    <a16:rowId xmlns:a16="http://schemas.microsoft.com/office/drawing/2014/main" val="653475504"/>
                  </a:ext>
                </a:extLst>
              </a:tr>
            </a:tbl>
          </a:graphicData>
        </a:graphic>
      </p:graphicFrame>
    </p:spTree>
    <p:extLst>
      <p:ext uri="{BB962C8B-B14F-4D97-AF65-F5344CB8AC3E}">
        <p14:creationId xmlns:p14="http://schemas.microsoft.com/office/powerpoint/2010/main" val="325829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FA9D-8107-8D25-2BBC-452B246DE3C7}"/>
              </a:ext>
            </a:extLst>
          </p:cNvPr>
          <p:cNvSpPr>
            <a:spLocks noGrp="1"/>
          </p:cNvSpPr>
          <p:nvPr>
            <p:ph type="title"/>
          </p:nvPr>
        </p:nvSpPr>
        <p:spPr>
          <a:xfrm>
            <a:off x="838200" y="365125"/>
            <a:ext cx="10515600" cy="962645"/>
          </a:xfrm>
        </p:spPr>
        <p:txBody>
          <a:bodyPr/>
          <a:lstStyle/>
          <a:p>
            <a:r>
              <a:rPr lang="en-US" b="1" dirty="0">
                <a:latin typeface="Times New Roman" panose="02020603050405020304" pitchFamily="18" charset="0"/>
                <a:cs typeface="Times New Roman" panose="02020603050405020304" pitchFamily="18" charset="0"/>
              </a:rPr>
              <a:t>Literature Review(</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80F36F95-C82F-04BB-2F52-25A7F7A6BD34}"/>
              </a:ext>
            </a:extLst>
          </p:cNvPr>
          <p:cNvGraphicFramePr>
            <a:graphicFrameLocks noGrp="1"/>
          </p:cNvGraphicFramePr>
          <p:nvPr>
            <p:ph idx="1"/>
            <p:extLst>
              <p:ext uri="{D42A27DB-BD31-4B8C-83A1-F6EECF244321}">
                <p14:modId xmlns:p14="http://schemas.microsoft.com/office/powerpoint/2010/main" val="3486711302"/>
              </p:ext>
            </p:extLst>
          </p:nvPr>
        </p:nvGraphicFramePr>
        <p:xfrm>
          <a:off x="838199" y="1431235"/>
          <a:ext cx="10601742" cy="3289852"/>
        </p:xfrm>
        <a:graphic>
          <a:graphicData uri="http://schemas.openxmlformats.org/drawingml/2006/table">
            <a:tbl>
              <a:tblPr firstRow="1" bandRow="1">
                <a:tableStyleId>{5940675A-B579-460E-94D1-54222C63F5DA}</a:tableStyleId>
              </a:tblPr>
              <a:tblGrid>
                <a:gridCol w="1030358">
                  <a:extLst>
                    <a:ext uri="{9D8B030D-6E8A-4147-A177-3AD203B41FA5}">
                      <a16:colId xmlns:a16="http://schemas.microsoft.com/office/drawing/2014/main" val="4096161235"/>
                    </a:ext>
                  </a:extLst>
                </a:gridCol>
                <a:gridCol w="2503556">
                  <a:extLst>
                    <a:ext uri="{9D8B030D-6E8A-4147-A177-3AD203B41FA5}">
                      <a16:colId xmlns:a16="http://schemas.microsoft.com/office/drawing/2014/main" val="3379538535"/>
                    </a:ext>
                  </a:extLst>
                </a:gridCol>
                <a:gridCol w="1766957">
                  <a:extLst>
                    <a:ext uri="{9D8B030D-6E8A-4147-A177-3AD203B41FA5}">
                      <a16:colId xmlns:a16="http://schemas.microsoft.com/office/drawing/2014/main" val="2549281216"/>
                    </a:ext>
                  </a:extLst>
                </a:gridCol>
                <a:gridCol w="1766957">
                  <a:extLst>
                    <a:ext uri="{9D8B030D-6E8A-4147-A177-3AD203B41FA5}">
                      <a16:colId xmlns:a16="http://schemas.microsoft.com/office/drawing/2014/main" val="2620847105"/>
                    </a:ext>
                  </a:extLst>
                </a:gridCol>
                <a:gridCol w="1766957">
                  <a:extLst>
                    <a:ext uri="{9D8B030D-6E8A-4147-A177-3AD203B41FA5}">
                      <a16:colId xmlns:a16="http://schemas.microsoft.com/office/drawing/2014/main" val="2824302418"/>
                    </a:ext>
                  </a:extLst>
                </a:gridCol>
                <a:gridCol w="1766957">
                  <a:extLst>
                    <a:ext uri="{9D8B030D-6E8A-4147-A177-3AD203B41FA5}">
                      <a16:colId xmlns:a16="http://schemas.microsoft.com/office/drawing/2014/main" val="2074045375"/>
                    </a:ext>
                  </a:extLst>
                </a:gridCol>
              </a:tblGrid>
              <a:tr h="929525">
                <a:tc>
                  <a:txBody>
                    <a:bodyPr/>
                    <a:lstStyle/>
                    <a:p>
                      <a:pPr algn="ctr"/>
                      <a:r>
                        <a:rPr lang="en-US" dirty="0"/>
                        <a:t>S.NO</a:t>
                      </a:r>
                      <a:endParaRPr lang="en-IN" dirty="0"/>
                    </a:p>
                  </a:txBody>
                  <a:tcPr/>
                </a:tc>
                <a:tc>
                  <a:txBody>
                    <a:bodyPr/>
                    <a:lstStyle/>
                    <a:p>
                      <a:pPr algn="ctr"/>
                      <a:r>
                        <a:rPr lang="en-US" dirty="0"/>
                        <a:t>TITLE</a:t>
                      </a:r>
                      <a:endParaRPr lang="en-IN" dirty="0"/>
                    </a:p>
                  </a:txBody>
                  <a:tcPr/>
                </a:tc>
                <a:tc>
                  <a:txBody>
                    <a:bodyPr/>
                    <a:lstStyle/>
                    <a:p>
                      <a:pPr algn="ctr"/>
                      <a:r>
                        <a:rPr lang="en-US" dirty="0"/>
                        <a:t>AUTHOURS &amp; YEAR</a:t>
                      </a:r>
                      <a:endParaRPr lang="en-IN" dirty="0"/>
                    </a:p>
                  </a:txBody>
                  <a:tcPr/>
                </a:tc>
                <a:tc>
                  <a:txBody>
                    <a:bodyPr/>
                    <a:lstStyle/>
                    <a:p>
                      <a:pPr algn="ctr"/>
                      <a:r>
                        <a:rPr lang="en-IN" dirty="0"/>
                        <a:t>TECHNIQUES USED</a:t>
                      </a:r>
                    </a:p>
                  </a:txBody>
                  <a:tcPr/>
                </a:tc>
                <a:tc>
                  <a:txBody>
                    <a:bodyPr/>
                    <a:lstStyle/>
                    <a:p>
                      <a:pPr algn="ctr"/>
                      <a:r>
                        <a:rPr lang="en-IN" dirty="0"/>
                        <a:t>MERITS</a:t>
                      </a:r>
                    </a:p>
                  </a:txBody>
                  <a:tcPr/>
                </a:tc>
                <a:tc>
                  <a:txBody>
                    <a:bodyPr/>
                    <a:lstStyle/>
                    <a:p>
                      <a:pPr algn="ctr"/>
                      <a:r>
                        <a:rPr lang="en-IN" dirty="0"/>
                        <a:t>DEMERITS</a:t>
                      </a:r>
                    </a:p>
                  </a:txBody>
                  <a:tcPr/>
                </a:tc>
                <a:extLst>
                  <a:ext uri="{0D108BD9-81ED-4DB2-BD59-A6C34878D82A}">
                    <a16:rowId xmlns:a16="http://schemas.microsoft.com/office/drawing/2014/main" val="1174656649"/>
                  </a:ext>
                </a:extLst>
              </a:tr>
              <a:tr h="2360327">
                <a:tc>
                  <a:txBody>
                    <a:bodyPr/>
                    <a:lstStyle/>
                    <a:p>
                      <a:r>
                        <a:rPr lang="en-US" dirty="0"/>
                        <a:t>4.</a:t>
                      </a:r>
                      <a:endParaRPr lang="en-IN" dirty="0"/>
                    </a:p>
                  </a:txBody>
                  <a:tcPr/>
                </a:tc>
                <a:tc>
                  <a:txBody>
                    <a:bodyPr/>
                    <a:lstStyle/>
                    <a:p>
                      <a:r>
                        <a:rPr lang="en-US" dirty="0"/>
                        <a:t>Development of Predictive Models for Hepatocellular Carcinoma Recurrence</a:t>
                      </a:r>
                      <a:endParaRPr lang="en-IN" dirty="0"/>
                    </a:p>
                  </a:txBody>
                  <a:tcPr/>
                </a:tc>
                <a:tc>
                  <a:txBody>
                    <a:bodyPr/>
                    <a:lstStyle/>
                    <a:p>
                      <a:r>
                        <a:rPr lang="en-IN" dirty="0"/>
                        <a:t>Shao et al.</a:t>
                      </a:r>
                    </a:p>
                    <a:p>
                      <a:r>
                        <a:rPr lang="en-IN" dirty="0"/>
                        <a:t>2024</a:t>
                      </a:r>
                    </a:p>
                  </a:txBody>
                  <a:tcPr/>
                </a:tc>
                <a:tc>
                  <a:txBody>
                    <a:bodyPr/>
                    <a:lstStyle/>
                    <a:p>
                      <a:r>
                        <a:rPr lang="en-US" dirty="0"/>
                        <a:t>Random Survival Forests, Cox Regression using Neutrophil-to-Eosinophil Ratio (NER)</a:t>
                      </a:r>
                      <a:endParaRPr lang="en-IN" dirty="0"/>
                    </a:p>
                  </a:txBody>
                  <a:tcPr/>
                </a:tc>
                <a:tc>
                  <a:txBody>
                    <a:bodyPr/>
                    <a:lstStyle/>
                    <a:p>
                      <a:r>
                        <a:rPr lang="en-US" dirty="0"/>
                        <a:t>Identifies NER as a strong independent biomarkers.</a:t>
                      </a:r>
                    </a:p>
                    <a:p>
                      <a:r>
                        <a:rPr lang="en-US" dirty="0"/>
                        <a:t>Outperformed TNM staging system.</a:t>
                      </a:r>
                      <a:endParaRPr lang="en-IN" dirty="0"/>
                    </a:p>
                  </a:txBody>
                  <a:tcPr/>
                </a:tc>
                <a:tc>
                  <a:txBody>
                    <a:bodyPr/>
                    <a:lstStyle/>
                    <a:p>
                      <a:r>
                        <a:rPr lang="en-US" dirty="0"/>
                        <a:t>Needs large clinical datasets for better generalization.</a:t>
                      </a:r>
                    </a:p>
                    <a:p>
                      <a:r>
                        <a:rPr lang="en-US" dirty="0"/>
                        <a:t>May not account for genetic or treatment-related variables</a:t>
                      </a:r>
                      <a:endParaRPr lang="en-IN" dirty="0"/>
                    </a:p>
                  </a:txBody>
                  <a:tcPr/>
                </a:tc>
                <a:extLst>
                  <a:ext uri="{0D108BD9-81ED-4DB2-BD59-A6C34878D82A}">
                    <a16:rowId xmlns:a16="http://schemas.microsoft.com/office/drawing/2014/main" val="1951015147"/>
                  </a:ext>
                </a:extLst>
              </a:tr>
            </a:tbl>
          </a:graphicData>
        </a:graphic>
      </p:graphicFrame>
    </p:spTree>
    <p:extLst>
      <p:ext uri="{BB962C8B-B14F-4D97-AF65-F5344CB8AC3E}">
        <p14:creationId xmlns:p14="http://schemas.microsoft.com/office/powerpoint/2010/main" val="379917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E241-C5E3-0DE8-9ED2-0DD0B35E953D}"/>
              </a:ext>
            </a:extLst>
          </p:cNvPr>
          <p:cNvSpPr>
            <a:spLocks noGrp="1"/>
          </p:cNvSpPr>
          <p:nvPr>
            <p:ph type="title"/>
          </p:nvPr>
        </p:nvSpPr>
        <p:spPr>
          <a:xfrm>
            <a:off x="838200" y="80387"/>
            <a:ext cx="10515600" cy="904351"/>
          </a:xfrm>
        </p:spPr>
        <p:txBody>
          <a:bodyPr/>
          <a:lstStyle/>
          <a:p>
            <a:r>
              <a:rPr lang="en-US" b="1" dirty="0">
                <a:latin typeface="Times New Roman" panose="02020603050405020304" pitchFamily="18" charset="0"/>
                <a:cs typeface="Times New Roman" panose="02020603050405020304" pitchFamily="18" charset="0"/>
              </a:rPr>
              <a:t>Existing Work</a:t>
            </a:r>
            <a:endParaRPr lang="en-I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92A5EDC-6E92-4EDE-B4E1-CBBEADFFDED4}"/>
              </a:ext>
            </a:extLst>
          </p:cNvPr>
          <p:cNvSpPr>
            <a:spLocks noGrp="1" noChangeArrowheads="1"/>
          </p:cNvSpPr>
          <p:nvPr>
            <p:ph idx="1"/>
          </p:nvPr>
        </p:nvSpPr>
        <p:spPr bwMode="auto">
          <a:xfrm>
            <a:off x="221065" y="1265321"/>
            <a:ext cx="11304394" cy="513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existing system uses machine learning models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SVM, KNN, and Naïve Bayes to predict survival outcomes in NAFLD-related HCC patients.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based on retrospective data from 191 patients,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achieving the highest accuracy.</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predictors include alcohol consumption, obesity, cirrhosis, and portal hypertension.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aids in personalized risk assessment but lacks broader generalizability due to limited data sources.</a:t>
            </a:r>
          </a:p>
        </p:txBody>
      </p:sp>
    </p:spTree>
    <p:extLst>
      <p:ext uri="{BB962C8B-B14F-4D97-AF65-F5344CB8AC3E}">
        <p14:creationId xmlns:p14="http://schemas.microsoft.com/office/powerpoint/2010/main" val="128424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8972-3623-7E2E-7F8A-7E13D12C8211}"/>
              </a:ext>
            </a:extLst>
          </p:cNvPr>
          <p:cNvSpPr>
            <a:spLocks noGrp="1"/>
          </p:cNvSpPr>
          <p:nvPr>
            <p:ph type="title"/>
          </p:nvPr>
        </p:nvSpPr>
        <p:spPr>
          <a:xfrm>
            <a:off x="838200" y="160775"/>
            <a:ext cx="10515600" cy="1055076"/>
          </a:xfrm>
        </p:spPr>
        <p:txBody>
          <a:bodyPr/>
          <a:lstStyle/>
          <a:p>
            <a:r>
              <a:rPr lang="en-IN" dirty="0">
                <a:latin typeface="Times New Roman" panose="02020603050405020304" pitchFamily="18" charset="0"/>
                <a:cs typeface="Times New Roman" panose="02020603050405020304" pitchFamily="18" charset="0"/>
              </a:rPr>
              <a:t>Disadvantages of existing work</a:t>
            </a:r>
          </a:p>
        </p:txBody>
      </p:sp>
      <p:sp>
        <p:nvSpPr>
          <p:cNvPr id="4" name="Rectangle 1">
            <a:extLst>
              <a:ext uri="{FF2B5EF4-FFF2-40B4-BE49-F238E27FC236}">
                <a16:creationId xmlns:a16="http://schemas.microsoft.com/office/drawing/2014/main" id="{C603F616-770B-0692-CBB0-4F6EC4973DC4}"/>
              </a:ext>
            </a:extLst>
          </p:cNvPr>
          <p:cNvSpPr>
            <a:spLocks noGrp="1" noChangeArrowheads="1"/>
          </p:cNvSpPr>
          <p:nvPr>
            <p:ph idx="1"/>
          </p:nvPr>
        </p:nvSpPr>
        <p:spPr bwMode="auto">
          <a:xfrm>
            <a:off x="403123" y="1425028"/>
            <a:ext cx="11277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small sample size of NAFLD-related HCC patients limits statistical power and generalizability.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Alcohol consumption data, a key predictor, may be inconsistently recorded, affecting prediction reliability.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is trained on data from only two hospitals without external validation, limiting its applicability.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black-box nature reduces clinical interpretability without additional explainability tools.</a:t>
            </a:r>
          </a:p>
        </p:txBody>
      </p:sp>
    </p:spTree>
    <p:extLst>
      <p:ext uri="{BB962C8B-B14F-4D97-AF65-F5344CB8AC3E}">
        <p14:creationId xmlns:p14="http://schemas.microsoft.com/office/powerpoint/2010/main" val="283874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1D0-BC1B-28D7-4F05-6E6BED2D0DA1}"/>
              </a:ext>
            </a:extLst>
          </p:cNvPr>
          <p:cNvSpPr>
            <a:spLocks noGrp="1"/>
          </p:cNvSpPr>
          <p:nvPr>
            <p:ph type="title"/>
          </p:nvPr>
        </p:nvSpPr>
        <p:spPr>
          <a:xfrm>
            <a:off x="838200" y="147485"/>
            <a:ext cx="10515600" cy="875070"/>
          </a:xfrm>
        </p:spPr>
        <p:txBody>
          <a:bodyPr/>
          <a:lstStyle/>
          <a:p>
            <a:r>
              <a:rPr lang="en-US" b="1" dirty="0">
                <a:latin typeface="Times New Roman" panose="02020603050405020304" pitchFamily="18" charset="0"/>
                <a:cs typeface="Times New Roman" panose="02020603050405020304" pitchFamily="18" charset="0"/>
              </a:rPr>
              <a:t>Proposed Work</a:t>
            </a:r>
            <a:endParaRPr lang="en-IN" dirty="0"/>
          </a:p>
        </p:txBody>
      </p:sp>
      <p:sp>
        <p:nvSpPr>
          <p:cNvPr id="3" name="Content Placeholder 2">
            <a:extLst>
              <a:ext uri="{FF2B5EF4-FFF2-40B4-BE49-F238E27FC236}">
                <a16:creationId xmlns:a16="http://schemas.microsoft.com/office/drawing/2014/main" id="{094A81BB-B0E4-1870-FE8F-8FE2C061FA7E}"/>
              </a:ext>
            </a:extLst>
          </p:cNvPr>
          <p:cNvSpPr>
            <a:spLocks noGrp="1"/>
          </p:cNvSpPr>
          <p:nvPr>
            <p:ph idx="1"/>
          </p:nvPr>
        </p:nvSpPr>
        <p:spPr>
          <a:xfrm>
            <a:off x="838200" y="1150374"/>
            <a:ext cx="10515600" cy="5026589"/>
          </a:xfrm>
        </p:spPr>
        <p:txBody>
          <a:bodyPr>
            <a:noAutofit/>
          </a:bodyPr>
          <a:lstStyle/>
          <a:p>
            <a:pPr algn="just"/>
            <a:r>
              <a:rPr lang="en-US" dirty="0">
                <a:latin typeface="Times New Roman" panose="02020603050405020304" pitchFamily="18" charset="0"/>
                <a:cs typeface="Times New Roman" panose="02020603050405020304" pitchFamily="18" charset="0"/>
              </a:rPr>
              <a:t>The proposed system predicts early-stage liver cancer in NAFLD patients using machine learning.</a:t>
            </a:r>
          </a:p>
          <a:p>
            <a:pPr algn="just"/>
            <a:r>
              <a:rPr lang="en-US" dirty="0">
                <a:latin typeface="Times New Roman" panose="02020603050405020304" pitchFamily="18" charset="0"/>
                <a:cs typeface="Times New Roman" panose="02020603050405020304" pitchFamily="18" charset="0"/>
              </a:rPr>
              <a:t>It uses a diverse dataset with clinical, demographic, and biomarker features like miRNA and genetic markers.</a:t>
            </a:r>
          </a:p>
          <a:p>
            <a:pPr algn="just"/>
            <a:r>
              <a:rPr lang="en-US" dirty="0">
                <a:latin typeface="Times New Roman" panose="02020603050405020304" pitchFamily="18" charset="0"/>
                <a:cs typeface="Times New Roman" panose="02020603050405020304" pitchFamily="18" charset="0"/>
              </a:rPr>
              <a:t>Advanced techniques such as SMOTE for class balancing and </a:t>
            </a:r>
            <a:r>
              <a:rPr lang="en-US" dirty="0" err="1">
                <a:latin typeface="Times New Roman" panose="02020603050405020304" pitchFamily="18" charset="0"/>
                <a:cs typeface="Times New Roman" panose="02020603050405020304" pitchFamily="18" charset="0"/>
              </a:rPr>
              <a:t>ExtraTreesClassifier</a:t>
            </a:r>
            <a:r>
              <a:rPr lang="en-US" dirty="0">
                <a:latin typeface="Times New Roman" panose="02020603050405020304" pitchFamily="18" charset="0"/>
                <a:cs typeface="Times New Roman" panose="02020603050405020304" pitchFamily="18" charset="0"/>
              </a:rPr>
              <a:t> for feature selection are applied.</a:t>
            </a:r>
          </a:p>
          <a:p>
            <a:pPr algn="just"/>
            <a:r>
              <a:rPr lang="en-US" dirty="0">
                <a:latin typeface="Times New Roman" panose="02020603050405020304" pitchFamily="18" charset="0"/>
                <a:cs typeface="Times New Roman" panose="02020603050405020304" pitchFamily="18" charset="0"/>
              </a:rPr>
              <a:t>The model is built with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supports real-time prediction via user-uploaded data for early intervention.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727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1706</Words>
  <Application>Microsoft Office PowerPoint</Application>
  <PresentationFormat>Widescreen</PresentationFormat>
  <Paragraphs>188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PowerPoint Presentation</vt:lpstr>
      <vt:lpstr>AGENDA</vt:lpstr>
      <vt:lpstr>Abstract</vt:lpstr>
      <vt:lpstr>Introduction</vt:lpstr>
      <vt:lpstr>Literature Review</vt:lpstr>
      <vt:lpstr>Literature Review(Cont…)</vt:lpstr>
      <vt:lpstr>Existing Work</vt:lpstr>
      <vt:lpstr>Disadvantages of existing work</vt:lpstr>
      <vt:lpstr>Proposed Work</vt:lpstr>
      <vt:lpstr>System Architecture</vt:lpstr>
      <vt:lpstr>Modules</vt:lpstr>
      <vt:lpstr>Data Collection</vt:lpstr>
      <vt:lpstr>Data Preprocessing</vt:lpstr>
      <vt:lpstr>Feature Selection</vt:lpstr>
      <vt:lpstr>Model Training</vt:lpstr>
      <vt:lpstr>Model Testing</vt:lpstr>
      <vt:lpstr>Model Evaluation</vt:lpstr>
      <vt:lpstr>Report Generation</vt:lpstr>
      <vt:lpstr>Advantages of Proposed Work</vt:lpstr>
      <vt:lpstr>Tools Required</vt:lpstr>
      <vt:lpstr>PowerPoint Presentation</vt:lpstr>
      <vt:lpstr>Performance Evaluation</vt:lpstr>
      <vt:lpstr>PowerPoint Presentation</vt:lpstr>
      <vt:lpstr>Classification Report</vt:lpstr>
      <vt:lpstr>Classification Report(cont…)</vt:lpstr>
      <vt:lpstr>Result</vt:lpstr>
      <vt:lpstr>PowerPoint Presentation</vt:lpstr>
      <vt:lpstr>Output </vt:lpstr>
      <vt:lpstr>Output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Leena Sekar</dc:creator>
  <cp:lastModifiedBy>Leena Sekar</cp:lastModifiedBy>
  <cp:revision>30</cp:revision>
  <dcterms:created xsi:type="dcterms:W3CDTF">2025-04-24T06:04:58Z</dcterms:created>
  <dcterms:modified xsi:type="dcterms:W3CDTF">2025-05-23T11:02:55Z</dcterms:modified>
</cp:coreProperties>
</file>