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8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B655C-47BC-45B2-9B7C-981D05D4FD4A}" v="3" dt="2025-04-19T05:25:30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2DBE7-170E-4C87-BEE1-6B0E281683BD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E4E20-227E-4294-8A1E-AC2E82F13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0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E4E20-227E-4294-8A1E-AC2E82F133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4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C606-8B3B-7E16-0072-BA9001557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241AF-B131-85AC-0AD1-C8B6A56F5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E9D3-F5B8-83F5-8F5D-903F1259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26CC-C925-F935-E48E-B2807EC9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13B10-0046-A5F8-8026-44DE6763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09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5615-22D9-0EB6-40C1-7FBBE3BC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F77F4-2F73-2D71-DEE0-A2E11B96F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D5E23-E9FC-3F65-947A-DA52E42D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5C1D8-71FE-1D82-5A58-5B26B7EE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39156-9848-A355-4772-1C2669C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0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E5656B-83DC-1BED-FB6C-5C5D8DB06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FD55A-A8AB-A35A-0075-2F412C599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D44C-5DD9-39B4-6359-A5FF268E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0B530-C534-1C22-8B93-256ECA0C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4BB99-B4EC-4A52-1D0A-25AD6D7E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2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1AD8-9AB0-F281-BA8F-A13DF977E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9D19D-E85D-7CC4-EEFC-DF41E2C32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4431A-E50F-4FC6-E094-F428E8FA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11CEF-0A74-4E18-B6F4-98E4091D4F3B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51B5-C54E-B958-2773-526FD560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700A7-380A-7B46-E179-F3A2671A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69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4983-D8E7-B110-F6CC-B6AABE99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1CD7-38C7-8EB0-6D96-9A25D7D7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BAD9-82C4-D5C4-A7CA-E51749EB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49AE-1C89-4D72-AB11-C30EE0E4CE96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942A1-2A22-6761-66D7-E0E999CE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42FB-C546-BB95-0C10-1B9B23F3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39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DFF0-9E99-E2CA-E48A-50524D51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0AE2-6A6F-B867-7654-617D9E029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6316-25A3-064F-FB3F-6F8DE7AE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1BB3-8128-496D-89D9-1CED4A91D2DB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A90-5EEC-4BB3-E7D4-12FF0058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71A3-E55C-89F4-BC88-21D4315C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2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50E9-71BC-CC52-C5D1-CC0C3829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8E539-88EF-442B-449E-069925B9B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D26A7-E38A-217A-1A0E-84D523764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45597-D70F-7FF1-AD62-D5762798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D12D9-2084-48CD-9AD7-270411E61D4A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2A476-D8B3-7C73-FFA2-7EFF78A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6473-8271-4958-E16B-946F2131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6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45F9-EC19-7567-5AF7-F61827BD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B4EB-5E9A-FD2D-7EFC-B3F780B3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AC994-7001-A6FB-5E5B-AEB15FE72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28458-50A2-8B9C-99EE-DFCE1F3E1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DA9E3-6931-BF7B-B9F9-CA4BAAE33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667FD-CDE0-49F3-B707-F50DA4FD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3DB-0F03-4FEE-A94B-9859DF3AD4D8}" type="datetime1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10792-15C6-4DFB-14C7-7436B64A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9678D-4316-1DA3-8CFB-25582B29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57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5389-1372-B0BF-7F19-29DB3170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114AF-178A-19D1-2702-14AE10C4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2E24-FF72-4516-8548-C1CCE02BCF6B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27EB9-2F41-5889-2ED3-321A27CC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45591-4DAD-00D1-BEB4-C414195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2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D4E1C-80D3-BE48-54D0-519C96E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3CCC-6C98-41C5-A656-A82582CF2733}" type="datetime1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02232-ED95-8227-2972-A786E8F1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B3140-1010-86DC-B01C-7648F34D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97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7CF8-456B-30DE-27F4-292D7903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2DE1-EE06-D038-A5E8-A11871A3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265CA-E323-17BB-0916-CEFA1E625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2CF2E-30B3-A53F-613D-816201B6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A4606-D516-4298-A2B4-A80FC5948475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67AA-0A83-027A-2F50-7311A957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CD230-F60B-0544-9DA9-15F3B32E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224D-63E9-6F91-3E0B-AB870BFA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1575-E694-A555-A5AB-7AE675897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7D2CA-C0E4-65EA-061A-254BF15C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E8684-18E8-371B-91AC-B4DBDF38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49BF3-A614-E7B5-DCAB-3F4472A5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96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6D84-1530-EF91-C96C-87F5B21D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EAF80-BC72-1B5A-F149-FF6EBD5A2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84C78-A152-9852-8B26-C9D5175A0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44C35-011A-3410-7AF4-78A3E2A3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4FA6-F813-4605-9D67-21D47FF111AE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C2C9E-7086-CE54-32F9-4093EE35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01D00-7F88-ADFB-40B8-38E77A13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02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316E-243F-C558-8E3F-C59CF7F2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03F7E-56D2-2811-D794-18CA9169C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A71D-C8C6-58F5-33D1-E6222BD4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D88F-2698-4D9C-A972-3CC155763847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170A-21FE-E33E-B0D3-3C7209BB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59F3A-D8C0-104A-AFDE-FCCA5C62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83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3CD22-9012-5E09-BC2F-F72BEC732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A00E4-297D-82CC-9673-B736EA55A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F3381-C287-1F06-4F57-6F3EE80D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F8F6-C324-4779-AC24-44550F0952A6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817BB-7A9D-D2E4-D147-A4ABD8E8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C6B8C-59F8-45B6-3ACC-73B2BDFE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99F3-3F83-F395-E46A-E5743EFF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BD6BA-8955-EB13-0368-B9AA33148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5343B-C1FD-74EA-3CDA-8E5D80D7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957C-3532-A68F-FFFD-ACDB4C04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0833-DE33-13F9-643E-043C2E3B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86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C4D2-9FD4-302E-3B48-A2932246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914E-5677-4C33-B65E-94A2DD954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B39E3-5524-399D-DD5A-9FA53C82E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62EC7-E1F9-8526-37B7-73E2EAEC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C14C7-36A7-5005-EAE6-02538B04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67BE8-AA3D-65E9-3429-C985B05D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4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5D26-DED3-F4D2-7334-FBF0ECE01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BABDF-1BAB-A819-1CCC-4AD71D711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92E82-CA65-EDD0-0407-C0F75E4C3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1D11C-567D-1F20-9DAB-924AD4AAD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4F703-A549-6832-F221-0EA41D755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D1488-AEA0-E26C-7EB0-B8FA1EC5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512B9-998C-8DF8-18D4-1E8CDB34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96651-DC34-8455-C3BB-3297E077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1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A3BC-E4C4-7E2D-D630-B19E2372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9052C-7E96-E811-20C2-87AD06F8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90E69-9425-2357-C84F-D5672E7D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2CE29-D9ED-E20B-7A24-B05F4A08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37ADD-8C48-C5C6-9B8B-CE1362BE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6E5A5-B9C6-C3DE-A4B3-0AD44EE0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3BEB5-144F-A9C2-2381-D8CF55BA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34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D6C3-6BB3-4BA1-09CB-68B5842D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3711-CD03-30C6-7298-C523077A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79010-C91E-2AAB-1434-C63A73BC6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99243-BE10-713C-30C6-A105BE78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2F5B5-3371-26A1-698E-6B582BB5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5DB9D-99D4-0EA0-B263-08AF3E65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9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BD81-AB02-FF87-6A54-A1CD9514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C4E67-7AC8-0307-89C4-E90A1749A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DB10B-D5E7-6921-1458-183FC6CBE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232A4-3F22-AD1A-2E69-646F118D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C1649-B4A4-5D9F-25A2-D86DC0F4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20D1-8953-7AD5-36E2-F001A6BE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F087B-5DF3-533E-9254-EC846384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AF527-2B93-A50E-4D4A-4A0074B3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DE0C-99FA-D75A-AE3D-420D74546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B931B-ED30-42BA-A2B3-193F026A8F1A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ADA24-764C-EC5C-D6FC-9E6D4865C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9A2ED-3CE5-8747-EF34-90D06DE82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5DBE7-7892-4848-A5E5-1E208CBF0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89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7970F-2F1A-E36C-BB26-0DF173F9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1EAB3-5E3C-BFCE-21BC-A7A31EBC4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950F-5979-D767-6682-C12F12CB2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A397C-B2CB-4490-BC14-E9ACD7FEAD77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EA32A-909E-320B-494D-F277AAA72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580E-2BC3-DFED-6105-FC2EFC281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E5461-8FCC-4963-96FC-704400802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2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385FB-7109-4FFC-93E7-9E0201667BDE}"/>
              </a:ext>
            </a:extLst>
          </p:cNvPr>
          <p:cNvSpPr txBox="1"/>
          <p:nvPr/>
        </p:nvSpPr>
        <p:spPr>
          <a:xfrm>
            <a:off x="1" y="384313"/>
            <a:ext cx="12657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UNIVERSITY COLLEGE OF ENGINEERING VILLUPURAM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58402-703C-423A-A21E-6D73F421CBC1}"/>
              </a:ext>
            </a:extLst>
          </p:cNvPr>
          <p:cNvSpPr txBox="1"/>
          <p:nvPr/>
        </p:nvSpPr>
        <p:spPr>
          <a:xfrm>
            <a:off x="0" y="773667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 Constituent College of Anna University, Chennai)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nna University - Wikipedia">
            <a:extLst>
              <a:ext uri="{FF2B5EF4-FFF2-40B4-BE49-F238E27FC236}">
                <a16:creationId xmlns:a16="http://schemas.microsoft.com/office/drawing/2014/main" id="{D2B21BF2-C1A4-F8B3-ADBA-21EFFCBF6E2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00" y="243045"/>
            <a:ext cx="1357617" cy="138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1FDFB0-C340-4377-B852-4359CC5BD9AF}"/>
              </a:ext>
            </a:extLst>
          </p:cNvPr>
          <p:cNvSpPr txBox="1"/>
          <p:nvPr/>
        </p:nvSpPr>
        <p:spPr>
          <a:xfrm>
            <a:off x="0" y="153134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INFORMATION TECHNOLOGY - 2025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6EAF4-9979-4BAD-84C9-65911CE5ADCB}"/>
              </a:ext>
            </a:extLst>
          </p:cNvPr>
          <p:cNvSpPr txBox="1"/>
          <p:nvPr/>
        </p:nvSpPr>
        <p:spPr>
          <a:xfrm>
            <a:off x="736864" y="2249733"/>
            <a:ext cx="110225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RISK AND STAGE CLASSIFICATION OF NAFLD-HCC PATIENTS </a:t>
            </a:r>
            <a:r>
              <a:rPr lang="en-US" sz="2400" b="1" kern="1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XGBOOST MODEL</a:t>
            </a: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FIRST REVIEW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2D8E6-DF28-430B-B1AE-0BB028ECFC7A}"/>
              </a:ext>
            </a:extLst>
          </p:cNvPr>
          <p:cNvSpPr txBox="1"/>
          <p:nvPr/>
        </p:nvSpPr>
        <p:spPr>
          <a:xfrm>
            <a:off x="736865" y="4310997"/>
            <a:ext cx="4865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GUIDED 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MR.SATHEESH KUMAR 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Department of Information Technology,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UCEV 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74F9D-E6F6-4FB0-99E3-FAA3C776C8B2}"/>
              </a:ext>
            </a:extLst>
          </p:cNvPr>
          <p:cNvSpPr txBox="1"/>
          <p:nvPr/>
        </p:nvSpPr>
        <p:spPr>
          <a:xfrm>
            <a:off x="6849774" y="4310997"/>
            <a:ext cx="552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PRESENTED BY: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LEENA S (422521205019),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RITHIKA  MS  (422521205033),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SASANIYA  S (422521205039),</a:t>
            </a: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SWETHA U (422521205044).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4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F4A7-FDBB-213F-DD0D-902BB179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499-6A0C-ECE1-ACD4-84D77209A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Scope in Existing Models</a:t>
            </a:r>
          </a:p>
          <a:p>
            <a:r>
              <a:rPr lang="en-US" dirty="0"/>
              <a:t>Lack of Real-Time, User-Interactive Tools</a:t>
            </a:r>
          </a:p>
          <a:p>
            <a:r>
              <a:rPr lang="en-IN" dirty="0"/>
              <a:t>Minimal Integration of Explainability</a:t>
            </a:r>
            <a:endParaRPr lang="en-US" dirty="0"/>
          </a:p>
          <a:p>
            <a:r>
              <a:rPr lang="en-US" dirty="0"/>
              <a:t>Absence of Imaging and Multimodal Data</a:t>
            </a:r>
          </a:p>
          <a:p>
            <a:r>
              <a:rPr lang="en-IN" dirty="0"/>
              <a:t>Small and Imbalanced Datasets</a:t>
            </a:r>
          </a:p>
          <a:p>
            <a:r>
              <a:rPr lang="en-US" dirty="0"/>
              <a:t>Lack of Deployment and Clinical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47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7E9F-6D32-D0E2-B8D6-163937C0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B77EC-CCC9-BCFA-E38D-D6E32F7F9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302" y="1584250"/>
            <a:ext cx="6815470" cy="4774019"/>
          </a:xfrm>
        </p:spPr>
      </p:pic>
    </p:spTree>
    <p:extLst>
      <p:ext uri="{BB962C8B-B14F-4D97-AF65-F5344CB8AC3E}">
        <p14:creationId xmlns:p14="http://schemas.microsoft.com/office/powerpoint/2010/main" val="326180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055D-633A-B3DD-7E97-A66079FF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78F87-02B6-3497-FD1A-A18AC51ED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0619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6D1A-4A15-7659-A39D-0C74CBF0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 Architecture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BD8FF0-041C-6A6E-FAFC-E4D8AC3B3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1153" y="1531088"/>
            <a:ext cx="5858540" cy="4961787"/>
          </a:xfrm>
        </p:spPr>
      </p:pic>
    </p:spTree>
    <p:extLst>
      <p:ext uri="{BB962C8B-B14F-4D97-AF65-F5344CB8AC3E}">
        <p14:creationId xmlns:p14="http://schemas.microsoft.com/office/powerpoint/2010/main" val="404992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81C7-A773-9374-7693-EAB92501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Idea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AEDF-96C4-C99C-8344-92127B89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Added Disease Stage Prediction</a:t>
            </a:r>
          </a:p>
          <a:p>
            <a:r>
              <a:rPr lang="en-IN" dirty="0"/>
              <a:t>Real-Time Prediction Output</a:t>
            </a:r>
          </a:p>
          <a:p>
            <a:r>
              <a:rPr lang="en-IN" dirty="0"/>
              <a:t>Improved Visualization</a:t>
            </a:r>
          </a:p>
          <a:p>
            <a:r>
              <a:rPr lang="en-IN" dirty="0"/>
              <a:t>Dual ML Models</a:t>
            </a:r>
          </a:p>
          <a:p>
            <a:r>
              <a:rPr lang="en-IN" dirty="0"/>
              <a:t>Interactive ML Tool</a:t>
            </a:r>
          </a:p>
        </p:txBody>
      </p:sp>
    </p:spTree>
    <p:extLst>
      <p:ext uri="{BB962C8B-B14F-4D97-AF65-F5344CB8AC3E}">
        <p14:creationId xmlns:p14="http://schemas.microsoft.com/office/powerpoint/2010/main" val="168472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92DB-30E2-3BE5-63F6-18B7FD4C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6EAB-0FF0-34D3-6EAD-E47344BA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1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96F019-7409-FB8C-743E-5E7AC209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8639D8-BC43-0200-4313-B099C0E1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17713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Domain Introduction</a:t>
            </a:r>
          </a:p>
          <a:p>
            <a:r>
              <a:rPr lang="en-US" dirty="0"/>
              <a:t>Current Issues</a:t>
            </a:r>
          </a:p>
          <a:p>
            <a:r>
              <a:rPr lang="en-US" dirty="0"/>
              <a:t>Issues Planning to address</a:t>
            </a:r>
          </a:p>
          <a:p>
            <a:r>
              <a:rPr lang="en-US" dirty="0"/>
              <a:t>Tools Required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Research Gaps</a:t>
            </a:r>
          </a:p>
          <a:p>
            <a:r>
              <a:rPr lang="en-US" dirty="0"/>
              <a:t>Existing System Architecture </a:t>
            </a:r>
          </a:p>
          <a:p>
            <a:r>
              <a:rPr lang="en-US" dirty="0"/>
              <a:t>Proposed System Architecture</a:t>
            </a:r>
          </a:p>
          <a:p>
            <a:r>
              <a:rPr lang="en-US" dirty="0"/>
              <a:t>Proposed Idea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60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F0A7-7005-950E-BBCA-4C46464C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190-2C91-21F7-3311-9CAB726E7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/>
          <a:lstStyle/>
          <a:p>
            <a:r>
              <a:rPr lang="en-US" sz="2400" b="1" dirty="0"/>
              <a:t>Machine Learning (ML)</a:t>
            </a:r>
            <a:r>
              <a:rPr lang="en-US" sz="2400" dirty="0"/>
              <a:t> is a field of artificial intelligence (AI) that focuses on building systems that can </a:t>
            </a:r>
            <a:r>
              <a:rPr lang="en-US" sz="2400" b="1" dirty="0"/>
              <a:t>learn from data</a:t>
            </a:r>
            <a:r>
              <a:rPr lang="en-US" sz="2400" dirty="0"/>
              <a:t> and make </a:t>
            </a:r>
            <a:r>
              <a:rPr lang="en-US" sz="2400" b="1" dirty="0"/>
              <a:t>predictions or decisions</a:t>
            </a:r>
            <a:r>
              <a:rPr lang="en-US" sz="2400" dirty="0"/>
              <a:t> without being explicitly programmed.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b="1" dirty="0"/>
              <a:t>Types of Machine Learning: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Supervised Learning</a:t>
            </a:r>
            <a:r>
              <a:rPr lang="en-US" sz="2400" dirty="0"/>
              <a:t> – learns from labeled data (e.g., predicting survival based on patient features)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Unsupervised Learning</a:t>
            </a:r>
            <a:r>
              <a:rPr lang="en-US" sz="2400" dirty="0"/>
              <a:t> – finds hidden patterns in unlabeled data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Reinforcement Learning</a:t>
            </a:r>
            <a:r>
              <a:rPr lang="en-US" sz="2400" dirty="0"/>
              <a:t> – learns through trial and error (used in robotics, games)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66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2C9B-5D69-1A87-3037-F91D998D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A8D-2228-8C94-D583-636BB520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mortality prediction was implemented</a:t>
            </a:r>
          </a:p>
          <a:p>
            <a:r>
              <a:rPr lang="en-US" dirty="0"/>
              <a:t>No user interaction or real-time prediction support </a:t>
            </a:r>
          </a:p>
          <a:p>
            <a:r>
              <a:rPr lang="en-IN" dirty="0"/>
              <a:t>Limited model evaluation </a:t>
            </a:r>
            <a:endParaRPr lang="en-US" dirty="0"/>
          </a:p>
          <a:p>
            <a:r>
              <a:rPr lang="en-IN" dirty="0"/>
              <a:t>Basic data handling</a:t>
            </a:r>
            <a:endParaRPr lang="en-US" dirty="0"/>
          </a:p>
          <a:p>
            <a:r>
              <a:rPr lang="en-IN" dirty="0"/>
              <a:t>No dual-model structure </a:t>
            </a:r>
            <a:endParaRPr lang="en-US" dirty="0"/>
          </a:p>
          <a:p>
            <a:r>
              <a:rPr lang="en-IN" dirty="0"/>
              <a:t>Poor explainability for users</a:t>
            </a:r>
          </a:p>
        </p:txBody>
      </p:sp>
    </p:spTree>
    <p:extLst>
      <p:ext uri="{BB962C8B-B14F-4D97-AF65-F5344CB8AC3E}">
        <p14:creationId xmlns:p14="http://schemas.microsoft.com/office/powerpoint/2010/main" val="164365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29FE-B0BA-D1A5-E2F4-8BFDD8FE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planning to 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47328-7F96-7CF7-5666-018135C6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Added </a:t>
            </a:r>
            <a:r>
              <a:rPr lang="en-IN" b="1" dirty="0"/>
              <a:t>stage prediction</a:t>
            </a:r>
          </a:p>
          <a:p>
            <a:r>
              <a:rPr lang="en-US" dirty="0"/>
              <a:t>Enabled </a:t>
            </a:r>
            <a:r>
              <a:rPr lang="en-US" b="1" dirty="0"/>
              <a:t>real-time predictions</a:t>
            </a:r>
            <a:r>
              <a:rPr lang="en-US" dirty="0"/>
              <a:t> using user-uploaded CSV files.</a:t>
            </a:r>
            <a:endParaRPr lang="en-IN" b="1" dirty="0"/>
          </a:p>
          <a:p>
            <a:r>
              <a:rPr lang="en-IN" dirty="0"/>
              <a:t>Included </a:t>
            </a:r>
            <a:r>
              <a:rPr lang="en-IN" b="1" dirty="0"/>
              <a:t>interactive visualizations</a:t>
            </a:r>
            <a:r>
              <a:rPr lang="en-IN" dirty="0"/>
              <a:t> like confusion matrix &amp; classification report.</a:t>
            </a:r>
          </a:p>
          <a:p>
            <a:r>
              <a:rPr lang="en-US" dirty="0"/>
              <a:t>Introduced clear </a:t>
            </a:r>
            <a:r>
              <a:rPr lang="en-US" b="1" dirty="0"/>
              <a:t>data preprocessing, scaling, and stage binning</a:t>
            </a:r>
            <a:r>
              <a:rPr lang="en-US" dirty="0"/>
              <a:t> steps.</a:t>
            </a:r>
            <a:endParaRPr lang="en-IN" dirty="0"/>
          </a:p>
          <a:p>
            <a:r>
              <a:rPr lang="en-US" dirty="0"/>
              <a:t>Made the model suitable for </a:t>
            </a:r>
            <a:r>
              <a:rPr lang="en-US" b="1" dirty="0"/>
              <a:t>clinical research and practical use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0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F9C4-A7F4-910C-E7AB-8B8A569E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DCD0-9A1F-3E37-F75E-9F1EC2F5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– Core language for data processing, model building, and visualization.</a:t>
            </a:r>
          </a:p>
          <a:p>
            <a:pPr>
              <a:buNone/>
            </a:pPr>
            <a:r>
              <a:rPr lang="en-IN" b="1" dirty="0"/>
              <a:t>Libraries and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Pandas</a:t>
            </a:r>
            <a:r>
              <a:rPr lang="en-IN" dirty="0"/>
              <a:t> – For data loading, cleaning, and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 – For numerical operations and array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Matplotlib</a:t>
            </a:r>
            <a:r>
              <a:rPr lang="en-IN" dirty="0"/>
              <a:t> – For data visualization (plots, charts).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Seaborn</a:t>
            </a:r>
            <a:r>
              <a:rPr lang="en-IN" dirty="0"/>
              <a:t> – For enhanced visualizations like heatmaps.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5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251E-368D-77A5-004E-C890B2BE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Required(cont..)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3AED2-6BA1-8C32-DFAE-0A1C6496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scikit-learn (</a:t>
            </a:r>
            <a:r>
              <a:rPr lang="en-IN" sz="2400" b="1" dirty="0" err="1"/>
              <a:t>sklearn</a:t>
            </a:r>
            <a:r>
              <a:rPr lang="en-IN" sz="2400" b="1" dirty="0"/>
              <a:t>)</a:t>
            </a:r>
            <a:r>
              <a:rPr lang="en-IN" sz="2400" dirty="0"/>
              <a:t> </a:t>
            </a:r>
          </a:p>
          <a:p>
            <a:pPr lvl="3"/>
            <a:r>
              <a:rPr lang="en-IN" sz="2400" dirty="0"/>
              <a:t>Data preprocessing</a:t>
            </a:r>
          </a:p>
          <a:p>
            <a:pPr lvl="3"/>
            <a:r>
              <a:rPr lang="en-IN" sz="2400" dirty="0"/>
              <a:t>Model Evaluation</a:t>
            </a:r>
          </a:p>
          <a:p>
            <a:pPr lvl="3"/>
            <a:r>
              <a:rPr lang="en-IN" sz="2400" dirty="0"/>
              <a:t>Train-Test splitting</a:t>
            </a:r>
          </a:p>
          <a:p>
            <a:r>
              <a:rPr lang="en-US" sz="2400" b="1" dirty="0" err="1"/>
              <a:t>XGBoost</a:t>
            </a:r>
            <a:r>
              <a:rPr lang="en-US" sz="2400" dirty="0"/>
              <a:t> – For building high-performance machine learning models (binary and multiclass classification).</a:t>
            </a:r>
          </a:p>
          <a:p>
            <a:r>
              <a:rPr lang="en-US" sz="2400" b="1" dirty="0"/>
              <a:t>FPDF</a:t>
            </a:r>
            <a:r>
              <a:rPr lang="en-US" sz="2400" dirty="0"/>
              <a:t> – To generate automated PDF prediction reports.</a:t>
            </a:r>
          </a:p>
          <a:p>
            <a:r>
              <a:rPr lang="en-US" sz="2400" b="1" dirty="0" err="1"/>
              <a:t>zipfile</a:t>
            </a:r>
            <a:r>
              <a:rPr lang="en-US" sz="2400" b="1" dirty="0"/>
              <a:t> &amp; </a:t>
            </a:r>
            <a:r>
              <a:rPr lang="en-US" sz="2400" b="1" dirty="0" err="1"/>
              <a:t>os</a:t>
            </a:r>
            <a:r>
              <a:rPr lang="en-US" sz="2400" dirty="0"/>
              <a:t> – For file extraction and path handling.</a:t>
            </a:r>
          </a:p>
          <a:p>
            <a:r>
              <a:rPr lang="en-IN" sz="2400" b="1" dirty="0"/>
              <a:t>Google </a:t>
            </a:r>
            <a:r>
              <a:rPr lang="en-IN" sz="2400" b="1" dirty="0" err="1"/>
              <a:t>Colab</a:t>
            </a:r>
            <a:r>
              <a:rPr lang="en-IN" sz="2400" b="1" dirty="0"/>
              <a:t> Tools</a:t>
            </a:r>
            <a:r>
              <a:rPr lang="en-IN" sz="2400" dirty="0"/>
              <a:t> – Files upload() and  file download() for real time interaction with </a:t>
            </a:r>
            <a:r>
              <a:rPr lang="en-IN" sz="2400" dirty="0" err="1"/>
              <a:t>Colab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2205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1B7D-CA1B-BF4E-EF1D-1BC9E5D5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91800" cy="60243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Literature Review</a:t>
            </a:r>
            <a:endParaRPr lang="en-IN" sz="4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BBC9C3-DEDC-A529-A625-72DB35A8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39962"/>
              </p:ext>
            </p:extLst>
          </p:nvPr>
        </p:nvGraphicFramePr>
        <p:xfrm>
          <a:off x="606057" y="967565"/>
          <a:ext cx="11291776" cy="5387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052">
                  <a:extLst>
                    <a:ext uri="{9D8B030D-6E8A-4147-A177-3AD203B41FA5}">
                      <a16:colId xmlns:a16="http://schemas.microsoft.com/office/drawing/2014/main" val="3082996507"/>
                    </a:ext>
                  </a:extLst>
                </a:gridCol>
                <a:gridCol w="2995368">
                  <a:extLst>
                    <a:ext uri="{9D8B030D-6E8A-4147-A177-3AD203B41FA5}">
                      <a16:colId xmlns:a16="http://schemas.microsoft.com/office/drawing/2014/main" val="1358475680"/>
                    </a:ext>
                  </a:extLst>
                </a:gridCol>
                <a:gridCol w="1878589">
                  <a:extLst>
                    <a:ext uri="{9D8B030D-6E8A-4147-A177-3AD203B41FA5}">
                      <a16:colId xmlns:a16="http://schemas.microsoft.com/office/drawing/2014/main" val="1203646790"/>
                    </a:ext>
                  </a:extLst>
                </a:gridCol>
                <a:gridCol w="1878589">
                  <a:extLst>
                    <a:ext uri="{9D8B030D-6E8A-4147-A177-3AD203B41FA5}">
                      <a16:colId xmlns:a16="http://schemas.microsoft.com/office/drawing/2014/main" val="2621223771"/>
                    </a:ext>
                  </a:extLst>
                </a:gridCol>
                <a:gridCol w="1878589">
                  <a:extLst>
                    <a:ext uri="{9D8B030D-6E8A-4147-A177-3AD203B41FA5}">
                      <a16:colId xmlns:a16="http://schemas.microsoft.com/office/drawing/2014/main" val="1003699741"/>
                    </a:ext>
                  </a:extLst>
                </a:gridCol>
                <a:gridCol w="1878589">
                  <a:extLst>
                    <a:ext uri="{9D8B030D-6E8A-4147-A177-3AD203B41FA5}">
                      <a16:colId xmlns:a16="http://schemas.microsoft.com/office/drawing/2014/main" val="1050275533"/>
                    </a:ext>
                  </a:extLst>
                </a:gridCol>
              </a:tblGrid>
              <a:tr h="765542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AUTHOUR &amp;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76846"/>
                  </a:ext>
                </a:extLst>
              </a:tr>
              <a:tr h="1389887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Learning-Based Assessment of Survival and Risk Factors in NAFLD-Related HCC </a:t>
                      </a:r>
                      <a:r>
                        <a:rPr lang="en-US" i="1" dirty="0"/>
                        <a:t>(Base Paper)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Suárez M. et al., 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survival and risk factors in NAFLD-HCC patients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(ML), Clinical Data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Alcohol, obesity, and cirrhosis affect prognosis; 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 had higher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41956"/>
                  </a:ext>
                </a:extLst>
              </a:tr>
              <a:tr h="1687874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Preoperative Prediction for Early Recurrence of HCC Using ML-Based Radiomics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Mao B. et al., 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early recurrence of HCC after surgery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Radiomics (CT), Machine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 radiomics + clinical data improved accuracy (AUC = 0.83)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422038"/>
                  </a:ext>
                </a:extLst>
              </a:tr>
              <a:tr h="1421367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 of Response to DEB-TACE in HCC Using CT Radiomics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Zhang X. et al.,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how patients respond to first DEB-TACE treatment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Regression, CT Radiomics + Clinical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Integrated model achieved best performance (AUC = 0.927)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6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314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CD18-3BBE-3B14-EC95-CA7AB497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2AC937-4363-488C-F7D5-4C4AB7EB54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132789"/>
              </p:ext>
            </p:extLst>
          </p:nvPr>
        </p:nvGraphicFramePr>
        <p:xfrm>
          <a:off x="838200" y="1825625"/>
          <a:ext cx="10515600" cy="4011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316">
                  <a:extLst>
                    <a:ext uri="{9D8B030D-6E8A-4147-A177-3AD203B41FA5}">
                      <a16:colId xmlns:a16="http://schemas.microsoft.com/office/drawing/2014/main" val="4085158011"/>
                    </a:ext>
                  </a:extLst>
                </a:gridCol>
                <a:gridCol w="2737884">
                  <a:extLst>
                    <a:ext uri="{9D8B030D-6E8A-4147-A177-3AD203B41FA5}">
                      <a16:colId xmlns:a16="http://schemas.microsoft.com/office/drawing/2014/main" val="14846841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1909758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49469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597433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92396504"/>
                    </a:ext>
                  </a:extLst>
                </a:gridCol>
              </a:tblGrid>
              <a:tr h="811249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AUTHOURS &amp;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TECHNIQUES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82634"/>
                  </a:ext>
                </a:extLst>
              </a:tr>
              <a:tr h="1177728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of a ML-Based Prognostic Model for AFP-positive HCC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Dong B. et al., 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1-, 3-, and 5-year survival for AFP+ HCC patients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r>
                        <a:rPr lang="en-IN" dirty="0"/>
                        <a:t>, LR, SVM, RF, KNN, ID3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outperformed all other models; 5-year AUC = 0.807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58341"/>
                  </a:ext>
                </a:extLst>
              </a:tr>
              <a:tr h="1177728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Centrosome Amplification Signature Predicts Prognosis &amp; Drug Response in HCC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Liu Y. et al., 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CARGs to improve HCC diagnosis and therapy prediction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LASSO-Cox Regression, Single-cell RNA-</a:t>
                      </a:r>
                      <a:r>
                        <a:rPr lang="en-IN" dirty="0" err="1"/>
                        <a:t>seq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6-gene signature linked to recurrence, immune evasion &amp; drug sensitivity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6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83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710</Words>
  <Application>Microsoft Office PowerPoint</Application>
  <PresentationFormat>Widescreen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PowerPoint Presentation</vt:lpstr>
      <vt:lpstr>AGENDA</vt:lpstr>
      <vt:lpstr>Domain Introduction</vt:lpstr>
      <vt:lpstr>Current Issues</vt:lpstr>
      <vt:lpstr>Issues planning to address</vt:lpstr>
      <vt:lpstr>Tools Required</vt:lpstr>
      <vt:lpstr>Tools Required(cont..)</vt:lpstr>
      <vt:lpstr>Literature Review</vt:lpstr>
      <vt:lpstr>Literature Review(Cont…)</vt:lpstr>
      <vt:lpstr>Research Gaps</vt:lpstr>
      <vt:lpstr>Research gaps</vt:lpstr>
      <vt:lpstr>Existing System Architecture</vt:lpstr>
      <vt:lpstr>Proposed System Architecture</vt:lpstr>
      <vt:lpstr>Proposed Idea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Rithika M.S</dc:creator>
  <cp:lastModifiedBy>Leena Sekar</cp:lastModifiedBy>
  <cp:revision>5</cp:revision>
  <dcterms:created xsi:type="dcterms:W3CDTF">2025-04-19T03:53:34Z</dcterms:created>
  <dcterms:modified xsi:type="dcterms:W3CDTF">2025-05-23T10:55:14Z</dcterms:modified>
</cp:coreProperties>
</file>