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77" r:id="rId6"/>
    <p:sldId id="276" r:id="rId7"/>
    <p:sldId id="257" r:id="rId8"/>
    <p:sldId id="278" r:id="rId9"/>
    <p:sldId id="279" r:id="rId10"/>
    <p:sldId id="280" r:id="rId11"/>
    <p:sldId id="281" r:id="rId12"/>
    <p:sldId id="283" r:id="rId13"/>
    <p:sldId id="282" r:id="rId14"/>
    <p:sldId id="284" r:id="rId15"/>
    <p:sldId id="285"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0319E-E33F-4E56-A0B3-54F0D7BE94EB}" v="8" dt="2024-08-28T15:02:45.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718"/>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sorterViewPr>
    <p:cViewPr>
      <p:scale>
        <a:sx n="126" d="100"/>
        <a:sy n="12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9/5/2024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9/5/2024</a:t>
            </a:fld>
            <a:endParaRPr lang="en-US" dirty="0"/>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9/5/2024</a:t>
            </a:fld>
            <a:endParaRPr lang="en-US" dirty="0"/>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9/5/2024</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9/5/2024</a:t>
            </a:fld>
            <a:endParaRPr lang="en-US" dirty="0"/>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9/5/2024</a:t>
            </a:fld>
            <a:endParaRPr lang="en-US" dirty="0"/>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9/5/2024</a:t>
            </a:fld>
            <a:endParaRPr lang="en-US" dirty="0"/>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mode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096472" y="0"/>
            <a:ext cx="7133128" cy="923277"/>
          </a:xfrm>
        </p:spPr>
        <p:txBody>
          <a:bodyPr/>
          <a:lstStyle/>
          <a:p>
            <a:r>
              <a:rPr lang="en-US" sz="2800" dirty="0">
                <a:latin typeface="Times New Roman" panose="02020603050405020304" pitchFamily="18" charset="0"/>
                <a:cs typeface="Times New Roman" panose="02020603050405020304" pitchFamily="18" charset="0"/>
              </a:rPr>
              <a:t>Employee performance scorecard in excel</a:t>
            </a:r>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461639" y="1509204"/>
            <a:ext cx="11461072" cy="3639845"/>
          </a:xfrm>
        </p:spPr>
        <p:txBody>
          <a:bodyPr/>
          <a:lstStyle/>
          <a:p>
            <a:r>
              <a:rPr lang="en-US" sz="2800" b="1" dirty="0">
                <a:latin typeface="Times New Roman" panose="02020603050405020304" pitchFamily="18" charset="0"/>
                <a:cs typeface="Times New Roman" panose="02020603050405020304" pitchFamily="18" charset="0"/>
              </a:rPr>
              <a:t>STUDENT NAME         </a:t>
            </a:r>
            <a:r>
              <a:rPr lang="en-US" b="1" dirty="0"/>
              <a:t>:</a:t>
            </a:r>
            <a:r>
              <a:rPr lang="en-US" dirty="0"/>
              <a:t>  </a:t>
            </a:r>
            <a:r>
              <a:rPr lang="en-US" sz="2800" dirty="0">
                <a:latin typeface="Times New Roman" panose="02020603050405020304" pitchFamily="18" charset="0"/>
                <a:cs typeface="Times New Roman" panose="02020603050405020304" pitchFamily="18" charset="0"/>
              </a:rPr>
              <a:t>S. Rithika</a:t>
            </a:r>
          </a:p>
          <a:p>
            <a:r>
              <a:rPr lang="en-US" sz="2800" b="1" dirty="0">
                <a:latin typeface="Times New Roman" panose="02020603050405020304" pitchFamily="18" charset="0"/>
                <a:cs typeface="Times New Roman" panose="02020603050405020304" pitchFamily="18" charset="0"/>
              </a:rPr>
              <a:t>REGISTER NUMBER  </a:t>
            </a:r>
            <a:r>
              <a:rPr lang="en-US" b="1" dirty="0"/>
              <a:t>: </a:t>
            </a:r>
            <a:r>
              <a:rPr lang="en-US" dirty="0"/>
              <a:t> </a:t>
            </a:r>
            <a:r>
              <a:rPr lang="en-US" sz="2400" dirty="0">
                <a:latin typeface="Times New Roman" panose="02020603050405020304" pitchFamily="18" charset="0"/>
                <a:cs typeface="Times New Roman" panose="02020603050405020304" pitchFamily="18" charset="0"/>
              </a:rPr>
              <a:t>312209132</a:t>
            </a:r>
          </a:p>
          <a:p>
            <a:r>
              <a:rPr lang="en-US" sz="2800" b="1" dirty="0">
                <a:latin typeface="Times New Roman" panose="02020603050405020304" pitchFamily="18" charset="0"/>
                <a:cs typeface="Times New Roman" panose="02020603050405020304" pitchFamily="18" charset="0"/>
              </a:rPr>
              <a:t>NM ID                             </a:t>
            </a:r>
            <a:r>
              <a:rPr lang="en-US" b="1" dirty="0"/>
              <a:t>:  </a:t>
            </a:r>
            <a:r>
              <a:rPr lang="en-US" sz="2400" dirty="0">
                <a:latin typeface="Times New Roman" panose="02020603050405020304" pitchFamily="18" charset="0"/>
                <a:cs typeface="Times New Roman" panose="02020603050405020304" pitchFamily="18" charset="0"/>
              </a:rPr>
              <a:t>5CC6B209D4C6F148EB4489C298D35985</a:t>
            </a:r>
          </a:p>
          <a:p>
            <a:r>
              <a:rPr lang="en-US" sz="2800" b="1" dirty="0">
                <a:latin typeface="Times New Roman" panose="02020603050405020304" pitchFamily="18" charset="0"/>
                <a:cs typeface="Times New Roman" panose="02020603050405020304" pitchFamily="18" charset="0"/>
              </a:rPr>
              <a:t>DEPARTMENT</a:t>
            </a:r>
            <a:r>
              <a:rPr lang="en-US" dirty="0"/>
              <a:t>           </a:t>
            </a:r>
            <a:r>
              <a:rPr lang="en-US" b="1" dirty="0"/>
              <a:t>: </a:t>
            </a:r>
            <a:r>
              <a:rPr lang="en-US" dirty="0"/>
              <a:t> </a:t>
            </a:r>
            <a:r>
              <a:rPr lang="en-US" sz="2400" dirty="0">
                <a:latin typeface="Times New Roman" panose="02020603050405020304" pitchFamily="18" charset="0"/>
                <a:cs typeface="Times New Roman" panose="02020603050405020304" pitchFamily="18" charset="0"/>
              </a:rPr>
              <a:t>B.COM ( Accounting &amp;Finance)</a:t>
            </a:r>
          </a:p>
          <a:p>
            <a:r>
              <a:rPr lang="en-US" sz="2800" b="1" dirty="0">
                <a:latin typeface="Times New Roman" panose="02020603050405020304" pitchFamily="18" charset="0"/>
                <a:cs typeface="Times New Roman" panose="02020603050405020304" pitchFamily="18" charset="0"/>
              </a:rPr>
              <a:t>COLLEGE </a:t>
            </a:r>
            <a:r>
              <a:rPr lang="en-US" dirty="0"/>
              <a:t>                 </a:t>
            </a:r>
            <a:r>
              <a:rPr lang="en-US" b="1" dirty="0"/>
              <a:t>:</a:t>
            </a:r>
            <a:r>
              <a:rPr lang="en-US" dirty="0"/>
              <a:t>  </a:t>
            </a:r>
            <a:r>
              <a:rPr lang="en-US" sz="2400" dirty="0">
                <a:latin typeface="Times New Roman" panose="02020603050405020304" pitchFamily="18" charset="0"/>
                <a:cs typeface="Times New Roman" panose="02020603050405020304" pitchFamily="18" charset="0"/>
              </a:rPr>
              <a:t>Anna Adarsh College For Women</a:t>
            </a:r>
          </a:p>
        </p:txBody>
      </p:sp>
    </p:spTree>
    <p:extLst>
      <p:ext uri="{BB962C8B-B14F-4D97-AF65-F5344CB8AC3E}">
        <p14:creationId xmlns=""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553818-3952-5346-9899-833C2CF64BFA}"/>
              </a:ext>
            </a:extLst>
          </p:cNvPr>
          <p:cNvSpPr>
            <a:spLocks noGrp="1"/>
          </p:cNvSpPr>
          <p:nvPr>
            <p:ph idx="1"/>
          </p:nvPr>
        </p:nvSpPr>
        <p:spPr>
          <a:xfrm>
            <a:off x="224903" y="170356"/>
            <a:ext cx="11904954" cy="6517288"/>
          </a:xfrm>
        </p:spPr>
        <p:txBody>
          <a:bodyPr/>
          <a:lstStyle/>
          <a:p>
            <a:r>
              <a:rPr lang="en-IN" sz="3200" b="1" dirty="0">
                <a:latin typeface="Times New Roman" panose="02020603050405020304" pitchFamily="18" charset="0"/>
                <a:cs typeface="Times New Roman" panose="02020603050405020304" pitchFamily="18" charset="0"/>
              </a:rPr>
              <a:t>MODELLING :</a:t>
            </a:r>
          </a:p>
          <a:p>
            <a:r>
              <a:rPr lang="en-IN" dirty="0"/>
              <a:t>       </a:t>
            </a:r>
            <a:r>
              <a:rPr lang="en-IN" dirty="0">
                <a:latin typeface="Times New Roman" panose="02020603050405020304" pitchFamily="18" charset="0"/>
                <a:cs typeface="Times New Roman" panose="02020603050405020304" pitchFamily="18" charset="0"/>
              </a:rPr>
              <a:t>Step 1:  Set up data set</a:t>
            </a:r>
          </a:p>
          <a:p>
            <a:r>
              <a:rPr lang="en-IN" dirty="0">
                <a:latin typeface="Times New Roman" panose="02020603050405020304" pitchFamily="18" charset="0"/>
                <a:cs typeface="Times New Roman" panose="02020603050405020304" pitchFamily="18" charset="0"/>
              </a:rPr>
              <a:t>                    1. Open excel : start with a blank sheet excel workbook.</a:t>
            </a:r>
          </a:p>
          <a:p>
            <a:r>
              <a:rPr lang="en-IN" dirty="0">
                <a:latin typeface="Times New Roman" panose="02020603050405020304" pitchFamily="18" charset="0"/>
                <a:cs typeface="Times New Roman" panose="02020603050405020304" pitchFamily="18" charset="0"/>
              </a:rPr>
              <a:t>                    2. create headers: Employee id, employee name, division, performance score, gender.</a:t>
            </a:r>
          </a:p>
          <a:p>
            <a:r>
              <a:rPr lang="en-IN" dirty="0">
                <a:latin typeface="Times New Roman" panose="02020603050405020304" pitchFamily="18" charset="0"/>
                <a:cs typeface="Times New Roman" panose="02020603050405020304" pitchFamily="18" charset="0"/>
              </a:rPr>
              <a:t>        Step 2: Enter data : enter the following details of the employee data under corresponding header.</a:t>
            </a:r>
          </a:p>
          <a:p>
            <a:r>
              <a:rPr lang="en-IN" dirty="0">
                <a:latin typeface="Times New Roman" panose="02020603050405020304" pitchFamily="18" charset="0"/>
                <a:cs typeface="Times New Roman" panose="02020603050405020304" pitchFamily="18" charset="0"/>
              </a:rPr>
              <a:t>         Step 3: enter the performance score</a:t>
            </a:r>
          </a:p>
          <a:p>
            <a:r>
              <a:rPr lang="en-IN" dirty="0">
                <a:latin typeface="Times New Roman" panose="02020603050405020304" pitchFamily="18" charset="0"/>
                <a:cs typeface="Times New Roman" panose="02020603050405020304" pitchFamily="18" charset="0"/>
              </a:rPr>
              <a:t>         Step 4: apply conditional formatting in this choose data bars. Select the style to visually represent performance within each metric.</a:t>
            </a:r>
          </a:p>
          <a:p>
            <a:r>
              <a:rPr lang="en-IN" dirty="0">
                <a:latin typeface="Times New Roman" panose="02020603050405020304" pitchFamily="18" charset="0"/>
                <a:cs typeface="Times New Roman" panose="02020603050405020304" pitchFamily="18" charset="0"/>
              </a:rPr>
              <a:t>         step 5: Go to the insert tab and choose pie chart, format the chart by adding a title and label each slice with department names and percentages</a:t>
            </a:r>
            <a:r>
              <a:rPr lang="en-IN" dirty="0"/>
              <a:t>.</a:t>
            </a:r>
          </a:p>
        </p:txBody>
      </p:sp>
      <p:sp>
        <p:nvSpPr>
          <p:cNvPr id="4" name="Footer Placeholder 3">
            <a:extLst>
              <a:ext uri="{FF2B5EF4-FFF2-40B4-BE49-F238E27FC236}">
                <a16:creationId xmlns="" xmlns:a16="http://schemas.microsoft.com/office/drawing/2014/main" id="{9C681FB1-6041-67B0-3141-27B34B88E7D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4C1D78E4-EDC1-FB25-C4B1-D05EF30FE6E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 xmlns:p14="http://schemas.microsoft.com/office/powerpoint/2010/main" val="415687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8BAECC-CF0C-D74D-ECFA-58BDDC812ECF}"/>
              </a:ext>
            </a:extLst>
          </p:cNvPr>
          <p:cNvSpPr>
            <a:spLocks noGrp="1"/>
          </p:cNvSpPr>
          <p:nvPr>
            <p:ph idx="1"/>
          </p:nvPr>
        </p:nvSpPr>
        <p:spPr>
          <a:xfrm>
            <a:off x="106532" y="257452"/>
            <a:ext cx="11603115" cy="6249879"/>
          </a:xfrm>
        </p:spPr>
        <p:txBody>
          <a:bodyPr/>
          <a:lstStyle/>
          <a:p>
            <a:r>
              <a:rPr lang="en-IN" dirty="0">
                <a:latin typeface="Times New Roman" panose="02020603050405020304" pitchFamily="18" charset="0"/>
                <a:cs typeface="Times New Roman" panose="02020603050405020304" pitchFamily="18" charset="0"/>
              </a:rPr>
              <a:t>Step 5: go to the insert tab and select pivot table. Choose where to place the pivot table , drag each header and select all rows and columns.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Step 6: This step –by-step process allows you to build a comprehensive employee performance scorecard in excel that is both visually engaging and analytical robust.</a:t>
            </a:r>
          </a:p>
        </p:txBody>
      </p:sp>
    </p:spTree>
    <p:extLst>
      <p:ext uri="{BB962C8B-B14F-4D97-AF65-F5344CB8AC3E}">
        <p14:creationId xmlns="" xmlns:p14="http://schemas.microsoft.com/office/powerpoint/2010/main" val="265193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E4583-B717-4DCA-06D9-8C04620FED13}"/>
              </a:ext>
            </a:extLst>
          </p:cNvPr>
          <p:cNvSpPr>
            <a:spLocks noGrp="1"/>
          </p:cNvSpPr>
          <p:nvPr>
            <p:ph type="title"/>
          </p:nvPr>
        </p:nvSpPr>
        <p:spPr>
          <a:xfrm>
            <a:off x="954428" y="292451"/>
            <a:ext cx="9779183" cy="764219"/>
          </a:xfrm>
        </p:spPr>
        <p:txBody>
          <a:bodyPr/>
          <a:lstStyle/>
          <a:p>
            <a:r>
              <a:rPr lang="en-IN" dirty="0">
                <a:latin typeface="Times New Roman" panose="02020603050405020304" pitchFamily="18" charset="0"/>
                <a:cs typeface="Times New Roman" panose="02020603050405020304" pitchFamily="18" charset="0"/>
              </a:rPr>
              <a:t>RESULT:</a:t>
            </a:r>
          </a:p>
        </p:txBody>
      </p:sp>
      <p:pic>
        <p:nvPicPr>
          <p:cNvPr id="11" name="Picture 10">
            <a:extLst>
              <a:ext uri="{FF2B5EF4-FFF2-40B4-BE49-F238E27FC236}">
                <a16:creationId xmlns="" xmlns:a16="http://schemas.microsoft.com/office/drawing/2014/main" id="{8E930577-7C2D-4A7C-94F4-FB0BCC7DBCB0}"/>
              </a:ext>
            </a:extLst>
          </p:cNvPr>
          <p:cNvPicPr>
            <a:picLocks noChangeAspect="1"/>
          </p:cNvPicPr>
          <p:nvPr/>
        </p:nvPicPr>
        <p:blipFill>
          <a:blip r:embed="rId2"/>
          <a:stretch>
            <a:fillRect/>
          </a:stretch>
        </p:blipFill>
        <p:spPr>
          <a:xfrm>
            <a:off x="7492753" y="2754765"/>
            <a:ext cx="3662778" cy="3966709"/>
          </a:xfrm>
          <a:prstGeom prst="rect">
            <a:avLst/>
          </a:prstGeom>
        </p:spPr>
      </p:pic>
      <p:pic>
        <p:nvPicPr>
          <p:cNvPr id="15" name="Content Placeholder 14">
            <a:extLst>
              <a:ext uri="{FF2B5EF4-FFF2-40B4-BE49-F238E27FC236}">
                <a16:creationId xmlns="" xmlns:a16="http://schemas.microsoft.com/office/drawing/2014/main" id="{01850FBC-7DE7-FDB8-77D7-F1A142B412AB}"/>
              </a:ext>
            </a:extLst>
          </p:cNvPr>
          <p:cNvPicPr>
            <a:picLocks noGrp="1" noChangeAspect="1"/>
          </p:cNvPicPr>
          <p:nvPr>
            <p:ph idx="1"/>
          </p:nvPr>
        </p:nvPicPr>
        <p:blipFill>
          <a:blip r:embed="rId3"/>
          <a:stretch>
            <a:fillRect/>
          </a:stretch>
        </p:blipFill>
        <p:spPr>
          <a:xfrm>
            <a:off x="1336089" y="3320502"/>
            <a:ext cx="4114800" cy="2895600"/>
          </a:xfrm>
        </p:spPr>
      </p:pic>
      <p:sp>
        <p:nvSpPr>
          <p:cNvPr id="16" name="TextBox 15">
            <a:extLst>
              <a:ext uri="{FF2B5EF4-FFF2-40B4-BE49-F238E27FC236}">
                <a16:creationId xmlns="" xmlns:a16="http://schemas.microsoft.com/office/drawing/2014/main" id="{FA561FA8-948A-E55F-E7B5-7BC5E79AABFC}"/>
              </a:ext>
            </a:extLst>
          </p:cNvPr>
          <p:cNvSpPr txBox="1"/>
          <p:nvPr/>
        </p:nvSpPr>
        <p:spPr>
          <a:xfrm>
            <a:off x="2210539" y="1983562"/>
            <a:ext cx="2216636" cy="369332"/>
          </a:xfrm>
          <a:prstGeom prst="rect">
            <a:avLst/>
          </a:prstGeom>
          <a:noFill/>
        </p:spPr>
        <p:txBody>
          <a:bodyPr wrap="square" rtlCol="0">
            <a:spAutoFit/>
          </a:bodyPr>
          <a:lstStyle/>
          <a:p>
            <a:r>
              <a:rPr lang="en-IN" dirty="0">
                <a:highlight>
                  <a:srgbClr val="00FF00"/>
                </a:highlight>
              </a:rPr>
              <a:t>PIVOT TABLE</a:t>
            </a:r>
          </a:p>
        </p:txBody>
      </p:sp>
      <p:sp>
        <p:nvSpPr>
          <p:cNvPr id="18" name="TextBox 17">
            <a:extLst>
              <a:ext uri="{FF2B5EF4-FFF2-40B4-BE49-F238E27FC236}">
                <a16:creationId xmlns="" xmlns:a16="http://schemas.microsoft.com/office/drawing/2014/main" id="{D437DDC3-EC3C-6FFC-5F18-89A4C2D6D6F8}"/>
              </a:ext>
            </a:extLst>
          </p:cNvPr>
          <p:cNvSpPr txBox="1"/>
          <p:nvPr/>
        </p:nvSpPr>
        <p:spPr>
          <a:xfrm>
            <a:off x="7492753" y="1706563"/>
            <a:ext cx="3453922" cy="646331"/>
          </a:xfrm>
          <a:prstGeom prst="rect">
            <a:avLst/>
          </a:prstGeom>
          <a:noFill/>
        </p:spPr>
        <p:txBody>
          <a:bodyPr wrap="square" rtlCol="0">
            <a:spAutoFit/>
          </a:bodyPr>
          <a:lstStyle/>
          <a:p>
            <a:r>
              <a:rPr lang="en-IN" dirty="0">
                <a:highlight>
                  <a:srgbClr val="FF0000"/>
                </a:highlight>
              </a:rPr>
              <a:t>CONDITIONAL FORMATTING &amp; PIE CHART</a:t>
            </a:r>
          </a:p>
        </p:txBody>
      </p:sp>
    </p:spTree>
    <p:extLst>
      <p:ext uri="{BB962C8B-B14F-4D97-AF65-F5344CB8AC3E}">
        <p14:creationId xmlns="" xmlns:p14="http://schemas.microsoft.com/office/powerpoint/2010/main" val="271004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830141" y="443606"/>
            <a:ext cx="9779183" cy="58420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idx="1"/>
          </p:nvPr>
        </p:nvSpPr>
        <p:spPr>
          <a:xfrm>
            <a:off x="368343" y="1100831"/>
            <a:ext cx="11442657" cy="5255519"/>
          </a:xfrm>
        </p:spPr>
        <p:txBody>
          <a:bodyPr vert="horz" lIns="91440" tIns="45720" rIns="91440" bIns="45720" rtlCol="0" anchor="t">
            <a:normAutofit/>
          </a:bodyPr>
          <a:lstStyle/>
          <a:p>
            <a:r>
              <a:rPr lang="en-US" dirty="0"/>
              <a:t>.</a:t>
            </a:r>
          </a:p>
        </p:txBody>
      </p:sp>
      <p:sp>
        <p:nvSpPr>
          <p:cNvPr id="4" name="TextBox 3">
            <a:extLst>
              <a:ext uri="{FF2B5EF4-FFF2-40B4-BE49-F238E27FC236}">
                <a16:creationId xmlns="" xmlns:a16="http://schemas.microsoft.com/office/drawing/2014/main" id="{03108FBE-FC87-333A-8E47-B9B06EEF00CF}"/>
              </a:ext>
            </a:extLst>
          </p:cNvPr>
          <p:cNvSpPr txBox="1"/>
          <p:nvPr/>
        </p:nvSpPr>
        <p:spPr>
          <a:xfrm>
            <a:off x="301842" y="1748900"/>
            <a:ext cx="11521816" cy="2677656"/>
          </a:xfrm>
          <a:prstGeom prst="rect">
            <a:avLst/>
          </a:prstGeom>
          <a:noFill/>
        </p:spPr>
        <p:txBody>
          <a:bodyPr wrap="square" rtlCol="0">
            <a:spAutoFit/>
          </a:bodyPr>
          <a:lstStyle/>
          <a:p>
            <a:r>
              <a:rPr lang="en-IN" dirty="0"/>
              <a:t> </a:t>
            </a:r>
            <a:r>
              <a:rPr lang="en-IN" sz="2400" dirty="0">
                <a:latin typeface="Times New Roman" panose="02020603050405020304" pitchFamily="18" charset="0"/>
                <a:cs typeface="Times New Roman" panose="02020603050405020304" pitchFamily="18" charset="0"/>
              </a:rPr>
              <a:t>Creating an employee performance scorecard in Xcel offers a powerful and accessible way to evaluate and manage employee performance. By integrating conditional formatting , pir e chart and pivot tables, you can transform raw performance data into clear, actionable insights.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Overall, this approach not only enhances the effectiveness of performance reviews but also promotes data – driven decision – making.</a:t>
            </a:r>
          </a:p>
        </p:txBody>
      </p:sp>
    </p:spTree>
    <p:extLst>
      <p:ext uri="{BB962C8B-B14F-4D97-AF65-F5344CB8AC3E}">
        <p14:creationId xmlns="" xmlns:p14="http://schemas.microsoft.com/office/powerpoint/2010/main" val="16397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519424" y="905523"/>
            <a:ext cx="7133128" cy="806675"/>
          </a:xfrm>
        </p:spPr>
        <p:txBody>
          <a:bodyPr/>
          <a:lstStyle/>
          <a:p>
            <a:r>
              <a:rPr lang="en-US" sz="4400" dirty="0">
                <a:solidFill>
                  <a:schemeClr val="accent1">
                    <a:lumMod val="50000"/>
                  </a:schemeClr>
                </a:solidFill>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798990" y="3284737"/>
            <a:ext cx="9682579" cy="1748901"/>
          </a:xfrm>
        </p:spPr>
        <p:txBody>
          <a:bodyPr/>
          <a:lstStyle/>
          <a:p>
            <a:r>
              <a:rPr lang="en-US" sz="2800" b="1" i="1" dirty="0">
                <a:solidFill>
                  <a:srgbClr val="FF0000"/>
                </a:solidFill>
                <a:latin typeface="Times New Roman" panose="02020603050405020304" pitchFamily="18" charset="0"/>
                <a:cs typeface="Times New Roman" panose="02020603050405020304" pitchFamily="18" charset="0"/>
              </a:rPr>
              <a:t>CREATING AN EMPLOYEE PERFORMANCE SCORECARD</a:t>
            </a:r>
          </a:p>
          <a:p>
            <a:r>
              <a:rPr lang="en-US" sz="2800" b="1" i="1" dirty="0">
                <a:solidFill>
                  <a:srgbClr val="FF0000"/>
                </a:solidFill>
                <a:latin typeface="Times New Roman" panose="02020603050405020304" pitchFamily="18" charset="0"/>
                <a:cs typeface="Times New Roman" panose="02020603050405020304" pitchFamily="18" charset="0"/>
              </a:rPr>
              <a:t>IN EXCEL</a:t>
            </a:r>
          </a:p>
        </p:txBody>
      </p:sp>
    </p:spTree>
    <p:extLst>
      <p:ext uri="{BB962C8B-B14F-4D97-AF65-F5344CB8AC3E}">
        <p14:creationId xmlns="" xmlns:p14="http://schemas.microsoft.com/office/powerpoint/2010/main" val="205653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37904-C0A9-CA3E-9C21-C905B23BED93}"/>
              </a:ext>
            </a:extLst>
          </p:cNvPr>
          <p:cNvSpPr>
            <a:spLocks noGrp="1"/>
          </p:cNvSpPr>
          <p:nvPr>
            <p:ph type="ctrTitle"/>
          </p:nvPr>
        </p:nvSpPr>
        <p:spPr>
          <a:xfrm>
            <a:off x="328475" y="148591"/>
            <a:ext cx="10339526" cy="1262960"/>
          </a:xfrm>
        </p:spPr>
        <p:txBody>
          <a:bodyPr/>
          <a:lstStyle/>
          <a:p>
            <a:r>
              <a:rPr lang="en-IN" sz="4800" dirty="0">
                <a:solidFill>
                  <a:schemeClr val="accent6">
                    <a:lumMod val="75000"/>
                  </a:schemeClr>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 xmlns:a16="http://schemas.microsoft.com/office/drawing/2014/main" id="{A9B32C7A-8DC0-540C-BE48-F6D3764334A5}"/>
              </a:ext>
            </a:extLst>
          </p:cNvPr>
          <p:cNvSpPr>
            <a:spLocks noGrp="1"/>
          </p:cNvSpPr>
          <p:nvPr>
            <p:ph type="subTitle" idx="1"/>
          </p:nvPr>
        </p:nvSpPr>
        <p:spPr>
          <a:xfrm>
            <a:off x="328475" y="1553592"/>
            <a:ext cx="10339525" cy="4660777"/>
          </a:xfrm>
        </p:spPr>
        <p:txBody>
          <a:bodyPr/>
          <a:lstStyle/>
          <a:p>
            <a:r>
              <a:rPr lang="en-IN" dirty="0"/>
              <a:t>       1</a:t>
            </a:r>
            <a:r>
              <a:rPr lang="en-IN" sz="2800" dirty="0">
                <a:latin typeface="Times New Roman" panose="02020603050405020304" pitchFamily="18" charset="0"/>
                <a:cs typeface="Times New Roman" panose="02020603050405020304" pitchFamily="18" charset="0"/>
              </a:rPr>
              <a:t>. Problem Statement</a:t>
            </a:r>
          </a:p>
          <a:p>
            <a:r>
              <a:rPr lang="en-IN" sz="2800" dirty="0">
                <a:latin typeface="Times New Roman" panose="02020603050405020304" pitchFamily="18" charset="0"/>
                <a:cs typeface="Times New Roman" panose="02020603050405020304" pitchFamily="18" charset="0"/>
              </a:rPr>
              <a:t>        2. Project Overview</a:t>
            </a:r>
          </a:p>
          <a:p>
            <a:r>
              <a:rPr lang="en-IN" sz="2800" dirty="0">
                <a:latin typeface="Times New Roman" panose="02020603050405020304" pitchFamily="18" charset="0"/>
                <a:cs typeface="Times New Roman" panose="02020603050405020304" pitchFamily="18" charset="0"/>
              </a:rPr>
              <a:t>        3. End Users</a:t>
            </a:r>
          </a:p>
          <a:p>
            <a:r>
              <a:rPr lang="en-IN" sz="2800" dirty="0">
                <a:latin typeface="Times New Roman" panose="02020603050405020304" pitchFamily="18" charset="0"/>
                <a:cs typeface="Times New Roman" panose="02020603050405020304" pitchFamily="18" charset="0"/>
              </a:rPr>
              <a:t>        4. Our Solution and Proposition</a:t>
            </a:r>
          </a:p>
          <a:p>
            <a:r>
              <a:rPr lang="en-IN" sz="2800" dirty="0">
                <a:latin typeface="Times New Roman" panose="02020603050405020304" pitchFamily="18" charset="0"/>
                <a:cs typeface="Times New Roman" panose="02020603050405020304" pitchFamily="18" charset="0"/>
              </a:rPr>
              <a:t>        5. Dataset Description</a:t>
            </a:r>
          </a:p>
          <a:p>
            <a:r>
              <a:rPr lang="en-IN" sz="2800" dirty="0">
                <a:latin typeface="Times New Roman" panose="02020603050405020304" pitchFamily="18" charset="0"/>
                <a:cs typeface="Times New Roman" panose="02020603050405020304" pitchFamily="18" charset="0"/>
              </a:rPr>
              <a:t>        6. Modelling Approach</a:t>
            </a:r>
          </a:p>
          <a:p>
            <a:r>
              <a:rPr lang="en-IN" sz="2800" dirty="0">
                <a:latin typeface="Times New Roman" panose="02020603050405020304" pitchFamily="18" charset="0"/>
                <a:cs typeface="Times New Roman" panose="02020603050405020304" pitchFamily="18" charset="0"/>
              </a:rPr>
              <a:t>        7. Results and Discussion</a:t>
            </a:r>
          </a:p>
          <a:p>
            <a:r>
              <a:rPr lang="en-IN" sz="2800" dirty="0">
                <a:latin typeface="Times New Roman" panose="02020603050405020304" pitchFamily="18" charset="0"/>
                <a:cs typeface="Times New Roman" panose="02020603050405020304" pitchFamily="18" charset="0"/>
              </a:rPr>
              <a:t>        8. Conclusion</a:t>
            </a:r>
          </a:p>
        </p:txBody>
      </p:sp>
    </p:spTree>
    <p:extLst>
      <p:ext uri="{BB962C8B-B14F-4D97-AF65-F5344CB8AC3E}">
        <p14:creationId xmlns="" xmlns:p14="http://schemas.microsoft.com/office/powerpoint/2010/main" val="259330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3" y="136525"/>
            <a:ext cx="9779183" cy="813387"/>
          </a:xfrm>
        </p:spPr>
        <p:txBody>
          <a:bodyPr/>
          <a:lstStyle/>
          <a:p>
            <a:r>
              <a:rPr lang="en-US" sz="4000" dirty="0">
                <a:solidFill>
                  <a:srgbClr val="7030A0"/>
                </a:solidFill>
                <a:latin typeface="Times New Roman" panose="02020603050405020304" pitchFamily="18" charset="0"/>
                <a:cs typeface="Times New Roman" panose="02020603050405020304" pitchFamily="18" charset="0"/>
              </a:rPr>
              <a:t>Problem statement </a:t>
            </a:r>
            <a:r>
              <a:rPr lang="en-US" dirty="0">
                <a:solidFill>
                  <a:srgbClr val="7030A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1047564" y="1260629"/>
            <a:ext cx="10884023" cy="5344357"/>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 growing workforce, manually tracking employee performance becomes increasingly complex and prone to  errors. The absence of a standardized performance scorecard leads to inconsistencies in evaluations, making it difficult to ensure fairness and transparency.</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Develop an Excel-based employee performance scorecard </a:t>
            </a:r>
            <a:r>
              <a:rPr lang="en-US" dirty="0" err="1">
                <a:latin typeface="Times New Roman" panose="02020603050405020304" pitchFamily="18" charset="0"/>
                <a:cs typeface="Times New Roman" panose="02020603050405020304" pitchFamily="18" charset="0"/>
              </a:rPr>
              <a:t>tht</a:t>
            </a:r>
            <a:r>
              <a:rPr lang="en-US" dirty="0">
                <a:latin typeface="Times New Roman" panose="02020603050405020304" pitchFamily="18" charset="0"/>
                <a:cs typeface="Times New Roman" panose="02020603050405020304" pitchFamily="18" charset="0"/>
              </a:rPr>
              <a:t> standardizes the evaluation process, providing clear and consistent performance metrics for employees.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By implementing this performance scorecard, the organization will benefit from a streamlined and transparent performance evaluation process.</a:t>
            </a:r>
          </a:p>
        </p:txBody>
      </p:sp>
    </p:spTree>
    <p:extLst>
      <p:ext uri="{BB962C8B-B14F-4D97-AF65-F5344CB8AC3E}">
        <p14:creationId xmlns=""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A0572B-2491-DB1B-7206-A4B96AEB0BA3}"/>
              </a:ext>
            </a:extLst>
          </p:cNvPr>
          <p:cNvSpPr>
            <a:spLocks noGrp="1"/>
          </p:cNvSpPr>
          <p:nvPr>
            <p:ph type="ctrTitle"/>
          </p:nvPr>
        </p:nvSpPr>
        <p:spPr>
          <a:xfrm>
            <a:off x="692457" y="0"/>
            <a:ext cx="11319029" cy="798990"/>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PROJECT VIEW </a:t>
            </a:r>
            <a:r>
              <a:rPr lang="en-IN" dirty="0">
                <a:solidFill>
                  <a:srgbClr val="C00000"/>
                </a:solidFill>
              </a:rPr>
              <a:t>:</a:t>
            </a:r>
          </a:p>
        </p:txBody>
      </p:sp>
      <p:sp>
        <p:nvSpPr>
          <p:cNvPr id="3" name="Subtitle 2">
            <a:extLst>
              <a:ext uri="{FF2B5EF4-FFF2-40B4-BE49-F238E27FC236}">
                <a16:creationId xmlns="" xmlns:a16="http://schemas.microsoft.com/office/drawing/2014/main" id="{B73C99F7-EA51-E9DA-23D5-A1AE327BB63D}"/>
              </a:ext>
            </a:extLst>
          </p:cNvPr>
          <p:cNvSpPr>
            <a:spLocks noGrp="1"/>
          </p:cNvSpPr>
          <p:nvPr>
            <p:ph type="subTitle" idx="1"/>
          </p:nvPr>
        </p:nvSpPr>
        <p:spPr>
          <a:xfrm>
            <a:off x="195309" y="1181781"/>
            <a:ext cx="11816177" cy="5227897"/>
          </a:xfrm>
        </p:spPr>
        <p:txBody>
          <a:bodyPr/>
          <a:lstStyle/>
          <a:p>
            <a:r>
              <a:rPr lang="en-IN" dirty="0"/>
              <a:t>            </a:t>
            </a:r>
            <a:r>
              <a:rPr lang="en-IN" dirty="0">
                <a:latin typeface="Times New Roman" panose="02020603050405020304" pitchFamily="18" charset="0"/>
                <a:cs typeface="Times New Roman" panose="02020603050405020304" pitchFamily="18" charset="0"/>
              </a:rPr>
              <a:t>Employee Performance Evaluation is a critical component of organizational success, directly influencing workforce productivity, employee morale and overall  business outcomes. In today’s competitive environment ,it is essential for organizations to implement robust systems that accurately assess and monitor individual performance.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performance scorecard integrates key features to highlight performance such as conditional formatting , to highlight performance levels, pivot table  for data summarization and pie chart to visualize employees distribution.</a:t>
            </a:r>
          </a:p>
        </p:txBody>
      </p:sp>
    </p:spTree>
    <p:extLst>
      <p:ext uri="{BB962C8B-B14F-4D97-AF65-F5344CB8AC3E}">
        <p14:creationId xmlns="" xmlns:p14="http://schemas.microsoft.com/office/powerpoint/2010/main" val="174729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B47B0-9970-7113-73DA-B21BDDBC7992}"/>
              </a:ext>
            </a:extLst>
          </p:cNvPr>
          <p:cNvSpPr>
            <a:spLocks noGrp="1"/>
          </p:cNvSpPr>
          <p:nvPr>
            <p:ph type="title"/>
          </p:nvPr>
        </p:nvSpPr>
        <p:spPr>
          <a:xfrm>
            <a:off x="1167493" y="0"/>
            <a:ext cx="9779182" cy="941033"/>
          </a:xfrm>
        </p:spPr>
        <p:txBody>
          <a:bodyPr/>
          <a:lstStyle/>
          <a:p>
            <a:r>
              <a:rPr lang="en-IN" dirty="0"/>
              <a:t>WHO ARE THE END USERS?</a:t>
            </a:r>
          </a:p>
        </p:txBody>
      </p:sp>
      <p:sp>
        <p:nvSpPr>
          <p:cNvPr id="3" name="Content Placeholder 2">
            <a:extLst>
              <a:ext uri="{FF2B5EF4-FFF2-40B4-BE49-F238E27FC236}">
                <a16:creationId xmlns="" xmlns:a16="http://schemas.microsoft.com/office/drawing/2014/main" id="{A94E0C25-5DC4-6F46-4B29-FC9BEDC460EB}"/>
              </a:ext>
            </a:extLst>
          </p:cNvPr>
          <p:cNvSpPr>
            <a:spLocks noGrp="1"/>
          </p:cNvSpPr>
          <p:nvPr>
            <p:ph idx="1"/>
          </p:nvPr>
        </p:nvSpPr>
        <p:spPr>
          <a:xfrm>
            <a:off x="0" y="1242875"/>
            <a:ext cx="12192000" cy="5478600"/>
          </a:xfrm>
        </p:spPr>
        <p:txBody>
          <a:bodyPr/>
          <a:lstStyle/>
          <a:p>
            <a:r>
              <a:rPr lang="en-IN" dirty="0">
                <a:latin typeface="Times New Roman" panose="02020603050405020304" pitchFamily="18" charset="0"/>
                <a:cs typeface="Times New Roman" panose="02020603050405020304" pitchFamily="18" charset="0"/>
              </a:rPr>
              <a:t>The end users of the employee performance scorecard are:</a:t>
            </a:r>
          </a:p>
          <a:p>
            <a:pPr marL="514350" indent="-514350">
              <a:buAutoNum type="arabicPeriod"/>
            </a:pPr>
            <a:r>
              <a:rPr lang="en-IN" dirty="0">
                <a:latin typeface="Times New Roman" panose="02020603050405020304" pitchFamily="18" charset="0"/>
                <a:cs typeface="Times New Roman" panose="02020603050405020304" pitchFamily="18" charset="0"/>
              </a:rPr>
              <a:t>Managers and supervisors:</a:t>
            </a:r>
          </a:p>
          <a:p>
            <a:r>
              <a:rPr lang="en-IN" dirty="0">
                <a:latin typeface="Times New Roman" panose="02020603050405020304" pitchFamily="18" charset="0"/>
                <a:cs typeface="Times New Roman" panose="02020603050405020304" pitchFamily="18" charset="0"/>
              </a:rPr>
              <a:t>               They are the primary users responsible for evaluating employee performance . Managers  use the scorecard to assess individual contributions, identify top performers etc.</a:t>
            </a:r>
          </a:p>
          <a:p>
            <a:r>
              <a:rPr lang="en-IN" dirty="0">
                <a:latin typeface="Times New Roman" panose="02020603050405020304" pitchFamily="18" charset="0"/>
                <a:cs typeface="Times New Roman" panose="02020603050405020304" pitchFamily="18" charset="0"/>
              </a:rPr>
              <a:t>2. Human Resources ( HR):</a:t>
            </a:r>
          </a:p>
          <a:p>
            <a:r>
              <a:rPr lang="en-IN" dirty="0">
                <a:latin typeface="Times New Roman" panose="02020603050405020304" pitchFamily="18" charset="0"/>
                <a:cs typeface="Times New Roman" panose="02020603050405020304" pitchFamily="18" charset="0"/>
              </a:rPr>
              <a:t>                HR professionals use the scorecard to ensure consistency and fairness in the performance evaluation process across the organization.</a:t>
            </a:r>
          </a:p>
          <a:p>
            <a:r>
              <a:rPr lang="en-IN" dirty="0">
                <a:latin typeface="Times New Roman" panose="02020603050405020304" pitchFamily="18" charset="0"/>
                <a:cs typeface="Times New Roman" panose="02020603050405020304" pitchFamily="18" charset="0"/>
              </a:rPr>
              <a:t>3. Employees :</a:t>
            </a:r>
          </a:p>
          <a:p>
            <a:r>
              <a:rPr lang="en-IN" dirty="0">
                <a:latin typeface="Times New Roman" panose="02020603050405020304" pitchFamily="18" charset="0"/>
                <a:cs typeface="Times New Roman" panose="02020603050405020304" pitchFamily="18" charset="0"/>
              </a:rPr>
              <a:t>                 employees themselves can be secondary end users of the scorecard when they are given access to their own performance data.</a:t>
            </a:r>
          </a:p>
        </p:txBody>
      </p:sp>
    </p:spTree>
    <p:extLst>
      <p:ext uri="{BB962C8B-B14F-4D97-AF65-F5344CB8AC3E}">
        <p14:creationId xmlns="" xmlns:p14="http://schemas.microsoft.com/office/powerpoint/2010/main" val="246179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4E8126-C374-BFFE-A0BC-83173B08726F}"/>
              </a:ext>
            </a:extLst>
          </p:cNvPr>
          <p:cNvSpPr>
            <a:spLocks noGrp="1"/>
          </p:cNvSpPr>
          <p:nvPr>
            <p:ph idx="1"/>
          </p:nvPr>
        </p:nvSpPr>
        <p:spPr>
          <a:xfrm>
            <a:off x="284085" y="136525"/>
            <a:ext cx="10662590" cy="6584950"/>
          </a:xfrm>
        </p:spPr>
        <p:txBody>
          <a:bodyPr/>
          <a:lstStyle/>
          <a:p>
            <a:r>
              <a:rPr lang="en-IN" dirty="0"/>
              <a:t> 4. Executives and senior leadership :</a:t>
            </a:r>
          </a:p>
          <a:p>
            <a:r>
              <a:rPr lang="en-IN" dirty="0"/>
              <a:t>                   While not directly involved in day –to- day use, executives and senior leaders may review summarized performance data from the scorecard to inform strategic  decisions, such as workforce planning, Talent management, and identifying leadership potential with in the organization.</a:t>
            </a:r>
          </a:p>
          <a:p>
            <a:endParaRPr lang="en-IN" dirty="0"/>
          </a:p>
          <a:p>
            <a:r>
              <a:rPr lang="en-IN" dirty="0"/>
              <a:t>5. Training and Development teams:</a:t>
            </a:r>
          </a:p>
          <a:p>
            <a:r>
              <a:rPr lang="en-IN" dirty="0"/>
              <a:t>                    These teams may use the performance data to design</a:t>
            </a:r>
          </a:p>
          <a:p>
            <a:r>
              <a:rPr lang="en-IN" dirty="0"/>
              <a:t>Targeted training programs that addresses specific gaps or enhance particular skills with in the workforce. The scorecard helps them to identify trends in employee performance that can inform their development   strategies.</a:t>
            </a:r>
          </a:p>
        </p:txBody>
      </p:sp>
    </p:spTree>
    <p:extLst>
      <p:ext uri="{BB962C8B-B14F-4D97-AF65-F5344CB8AC3E}">
        <p14:creationId xmlns="" xmlns:p14="http://schemas.microsoft.com/office/powerpoint/2010/main" val="418496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80A6C-93A4-0E59-05AE-8DE8E43F6F9C}"/>
              </a:ext>
            </a:extLst>
          </p:cNvPr>
          <p:cNvSpPr>
            <a:spLocks noGrp="1"/>
          </p:cNvSpPr>
          <p:nvPr>
            <p:ph type="title"/>
          </p:nvPr>
        </p:nvSpPr>
        <p:spPr>
          <a:xfrm>
            <a:off x="1100832" y="0"/>
            <a:ext cx="9845844" cy="1473718"/>
          </a:xfrm>
        </p:spPr>
        <p:txBody>
          <a:bodyPr/>
          <a:lstStyle/>
          <a:p>
            <a:r>
              <a:rPr lang="en-IN" dirty="0">
                <a:solidFill>
                  <a:srgbClr val="92D050"/>
                </a:solidFill>
              </a:rPr>
              <a:t>ONE SOLUTION AND ITS VALUE PROPOSITION:</a:t>
            </a:r>
          </a:p>
        </p:txBody>
      </p:sp>
      <p:sp>
        <p:nvSpPr>
          <p:cNvPr id="3" name="Content Placeholder 2">
            <a:extLst>
              <a:ext uri="{FF2B5EF4-FFF2-40B4-BE49-F238E27FC236}">
                <a16:creationId xmlns="" xmlns:a16="http://schemas.microsoft.com/office/drawing/2014/main" id="{B1E2A159-BCCB-24AB-46BE-6EAF95C3A98B}"/>
              </a:ext>
            </a:extLst>
          </p:cNvPr>
          <p:cNvSpPr>
            <a:spLocks noGrp="1"/>
          </p:cNvSpPr>
          <p:nvPr>
            <p:ph idx="1"/>
          </p:nvPr>
        </p:nvSpPr>
        <p:spPr>
          <a:xfrm>
            <a:off x="1167492" y="2017467"/>
            <a:ext cx="10116025" cy="4010471"/>
          </a:xfrm>
        </p:spPr>
        <p:txBody>
          <a:bodyPr/>
          <a:lstStyle/>
          <a:p>
            <a:r>
              <a:rPr lang="en-IN" dirty="0">
                <a:latin typeface="Times New Roman" panose="02020603050405020304" pitchFamily="18" charset="0"/>
                <a:cs typeface="Times New Roman" panose="02020603050405020304" pitchFamily="18" charset="0"/>
              </a:rPr>
              <a:t>The methods implemented in Creating an Employee performance scoreboard excel are:</a:t>
            </a:r>
          </a:p>
          <a:p>
            <a:pPr marL="514350" indent="-514350">
              <a:buAutoNum type="arabicPeriod"/>
            </a:pPr>
            <a:r>
              <a:rPr lang="en-IN" dirty="0">
                <a:latin typeface="Times New Roman" panose="02020603050405020304" pitchFamily="18" charset="0"/>
                <a:cs typeface="Times New Roman" panose="02020603050405020304" pitchFamily="18" charset="0"/>
              </a:rPr>
              <a:t>Conditional Formatting : highlighted the employee names and performance score. In this showing the highest score , medium and low score using bar .</a:t>
            </a:r>
          </a:p>
          <a:p>
            <a:pPr marL="514350" indent="-514350">
              <a:buAutoNum type="arabicPeriod"/>
            </a:pPr>
            <a:r>
              <a:rPr lang="en-IN" dirty="0">
                <a:latin typeface="Times New Roman" panose="02020603050405020304" pitchFamily="18" charset="0"/>
                <a:cs typeface="Times New Roman" panose="02020603050405020304" pitchFamily="18" charset="0"/>
              </a:rPr>
              <a:t> pivot table                    : summarize and analysis of employee performance score</a:t>
            </a:r>
          </a:p>
          <a:p>
            <a:pPr marL="514350" indent="-514350">
              <a:buAutoNum type="arabicPeriod"/>
            </a:pPr>
            <a:r>
              <a:rPr lang="en-IN" dirty="0">
                <a:latin typeface="Times New Roman" panose="02020603050405020304" pitchFamily="18" charset="0"/>
                <a:cs typeface="Times New Roman" panose="02020603050405020304" pitchFamily="18" charset="0"/>
              </a:rPr>
              <a:t>Pie chart                        : chart shows the distribution of overall performance scores across different departments</a:t>
            </a:r>
            <a:r>
              <a:rPr lang="en-IN" dirty="0"/>
              <a:t>.</a:t>
            </a:r>
          </a:p>
        </p:txBody>
      </p:sp>
    </p:spTree>
    <p:extLst>
      <p:ext uri="{BB962C8B-B14F-4D97-AF65-F5344CB8AC3E}">
        <p14:creationId xmlns="" xmlns:p14="http://schemas.microsoft.com/office/powerpoint/2010/main" val="174098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BAD824-459D-194C-924E-47FE0FAE4674}"/>
              </a:ext>
            </a:extLst>
          </p:cNvPr>
          <p:cNvSpPr>
            <a:spLocks noGrp="1"/>
          </p:cNvSpPr>
          <p:nvPr>
            <p:ph type="title"/>
          </p:nvPr>
        </p:nvSpPr>
        <p:spPr>
          <a:xfrm>
            <a:off x="1167492" y="381000"/>
            <a:ext cx="9779183" cy="302581"/>
          </a:xfrm>
        </p:spPr>
        <p:txBody>
          <a:bodyPr/>
          <a:lstStyle/>
          <a:p>
            <a:r>
              <a:rPr lang="en-IN" dirty="0">
                <a:solidFill>
                  <a:srgbClr val="FFC000"/>
                </a:solidFill>
              </a:rPr>
              <a:t>DATASET DESCRIPTION:</a:t>
            </a:r>
          </a:p>
        </p:txBody>
      </p:sp>
      <p:sp>
        <p:nvSpPr>
          <p:cNvPr id="3" name="Content Placeholder 2">
            <a:extLst>
              <a:ext uri="{FF2B5EF4-FFF2-40B4-BE49-F238E27FC236}">
                <a16:creationId xmlns="" xmlns:a16="http://schemas.microsoft.com/office/drawing/2014/main" id="{EF62227A-CEC4-F65F-C653-FE7BF5CA82EB}"/>
              </a:ext>
            </a:extLst>
          </p:cNvPr>
          <p:cNvSpPr>
            <a:spLocks noGrp="1"/>
          </p:cNvSpPr>
          <p:nvPr>
            <p:ph idx="1"/>
          </p:nvPr>
        </p:nvSpPr>
        <p:spPr>
          <a:xfrm>
            <a:off x="363984" y="1062562"/>
            <a:ext cx="11594237" cy="4732876"/>
          </a:xfrm>
        </p:spPr>
        <p:txBody>
          <a:bodyPr/>
          <a:lstStyle/>
          <a:p>
            <a:r>
              <a:rPr lang="en-IN" dirty="0">
                <a:latin typeface="Times New Roman" panose="02020603050405020304" pitchFamily="18" charset="0"/>
                <a:cs typeface="Times New Roman" panose="02020603050405020304" pitchFamily="18" charset="0"/>
                <a:hlinkClick r:id="rId2"/>
              </a:rPr>
              <a:t>Https://www.Kaggle.com/models</a:t>
            </a:r>
            <a:r>
              <a:rPr lang="en-IN" dirty="0">
                <a:latin typeface="Times New Roman" panose="02020603050405020304" pitchFamily="18" charset="0"/>
                <a:cs typeface="Times New Roman" panose="02020603050405020304" pitchFamily="18" charset="0"/>
              </a:rPr>
              <a:t> form this link the data set as been taken.</a:t>
            </a:r>
          </a:p>
          <a:p>
            <a:pPr marL="514350" indent="-514350">
              <a:buAutoNum type="arabicPeriod"/>
            </a:pPr>
            <a:r>
              <a:rPr lang="en-IN" dirty="0">
                <a:latin typeface="Times New Roman" panose="02020603050405020304" pitchFamily="18" charset="0"/>
                <a:cs typeface="Times New Roman" panose="02020603050405020304" pitchFamily="18" charset="0"/>
              </a:rPr>
              <a:t>Data Set Description :</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ID :A unique identifier  for each employee (eg.3427)</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name : Full name of the employee</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Job title: The role of the employee with in the employee works ( </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Engineer)</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Performance metrics : employee performance based of attendance, task completion, quality of work etc.</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Overall performance score: A weighted average of all the performance metrics, giving a final score ( e.g., out of 5)               </a:t>
            </a:r>
          </a:p>
        </p:txBody>
      </p:sp>
    </p:spTree>
    <p:extLst>
      <p:ext uri="{BB962C8B-B14F-4D97-AF65-F5344CB8AC3E}">
        <p14:creationId xmlns="" xmlns:p14="http://schemas.microsoft.com/office/powerpoint/2010/main" val="409107162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200</TotalTime>
  <Words>893</Words>
  <Application>Microsoft Office PowerPoint</Application>
  <PresentationFormat>Custom</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performance scorecard in excel</vt:lpstr>
      <vt:lpstr>PROJECT TITLE</vt:lpstr>
      <vt:lpstr>AGENDA</vt:lpstr>
      <vt:lpstr>Problem statement :</vt:lpstr>
      <vt:lpstr>PROJECT VIEW :</vt:lpstr>
      <vt:lpstr>WHO ARE THE END USERS?</vt:lpstr>
      <vt:lpstr>Slide 7</vt:lpstr>
      <vt:lpstr>ONE SOLUTION AND ITS VALUE PROPOSITION:</vt:lpstr>
      <vt:lpstr>DATASET DESCRIPTION:</vt:lpstr>
      <vt:lpstr>Slide 10</vt:lpstr>
      <vt:lpstr>Slide 11</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scorecard in excel</dc:title>
  <dc:creator>rithika srinivasan</dc:creator>
  <cp:lastModifiedBy>ABCD</cp:lastModifiedBy>
  <cp:revision>3</cp:revision>
  <dcterms:created xsi:type="dcterms:W3CDTF">2024-08-28T09:12:33Z</dcterms:created>
  <dcterms:modified xsi:type="dcterms:W3CDTF">2024-09-05T06:31:37Z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