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Rithika-tech-projects/Steganog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AI-Enhanced SECURING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943897" y="4586365"/>
            <a:ext cx="1085481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Rithika Sadeesh</a:t>
            </a:r>
          </a:p>
          <a:p>
            <a:r>
              <a:rPr lang="en-US" sz="2000" b="1" dirty="0">
                <a:solidFill>
                  <a:schemeClr val="accent1">
                    <a:lumMod val="75000"/>
                  </a:schemeClr>
                </a:solidFill>
                <a:latin typeface="Arial"/>
                <a:cs typeface="Arial"/>
              </a:rPr>
              <a:t>College Name  : PANIMALAR  ENGINEERING COLLEGE</a:t>
            </a:r>
          </a:p>
          <a:p>
            <a:r>
              <a:rPr lang="en-US" sz="2000" b="1" dirty="0">
                <a:solidFill>
                  <a:schemeClr val="accent1">
                    <a:lumMod val="75000"/>
                  </a:schemeClr>
                </a:solidFill>
                <a:latin typeface="Arial"/>
                <a:cs typeface="Arial"/>
              </a:rPr>
              <a:t>DEPARTMENT : Artificial Intelligence and Machine Learning</a:t>
            </a:r>
          </a:p>
          <a:p>
            <a:r>
              <a:rPr lang="en-US" sz="2000" b="1" dirty="0">
                <a:solidFill>
                  <a:schemeClr val="accent1">
                    <a:lumMod val="75000"/>
                  </a:schemeClr>
                </a:solidFill>
                <a:latin typeface="Arial"/>
                <a:cs typeface="Arial"/>
              </a:rPr>
              <a:t>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Content Placeholder 1">
            <a:extLst>
              <a:ext uri="{FF2B5EF4-FFF2-40B4-BE49-F238E27FC236}">
                <a16:creationId xmlns:a16="http://schemas.microsoft.com/office/drawing/2014/main" id="{C8146FF4-EC53-FAB3-86A2-2B71502152CC}"/>
              </a:ext>
            </a:extLst>
          </p:cNvPr>
          <p:cNvSpPr>
            <a:spLocks noGrp="1" noChangeArrowheads="1"/>
          </p:cNvSpPr>
          <p:nvPr>
            <p:ph idx="1"/>
          </p:nvPr>
        </p:nvSpPr>
        <p:spPr bwMode="auto">
          <a:xfrm>
            <a:off x="581192" y="1605666"/>
            <a:ext cx="1083373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AI-Driven Adaptive Steganography</a:t>
            </a:r>
            <a:r>
              <a:rPr kumimoji="0" lang="en-US" altLang="en-US" sz="2400" b="0" i="0" u="none" strike="noStrike" cap="none" normalizeH="0" baseline="0" dirty="0">
                <a:ln>
                  <a:noFill/>
                </a:ln>
                <a:solidFill>
                  <a:schemeClr val="tx1"/>
                </a:solidFill>
                <a:effectLst/>
                <a:latin typeface="Arial" panose="020B0604020202020204" pitchFamily="34" charset="0"/>
              </a:rPr>
              <a:t> – Developing AI models that dynamically select the best embedding techniques based on image characteristics.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Steganalysis Resistance</a:t>
            </a:r>
            <a:r>
              <a:rPr kumimoji="0" lang="en-US" altLang="en-US" sz="2400" b="0" i="0" u="none" strike="noStrike" cap="none" normalizeH="0" baseline="0" dirty="0">
                <a:ln>
                  <a:noFill/>
                </a:ln>
                <a:solidFill>
                  <a:schemeClr val="tx1"/>
                </a:solidFill>
                <a:effectLst/>
                <a:latin typeface="Arial" panose="020B0604020202020204" pitchFamily="34" charset="0"/>
              </a:rPr>
              <a:t> – Enhancing security to make hidden data undetectable against advanced detection algorithms.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Cross-Media Steganography</a:t>
            </a:r>
            <a:r>
              <a:rPr kumimoji="0" lang="en-US" altLang="en-US" sz="2400" b="0" i="0" u="none" strike="noStrike" cap="none" normalizeH="0" baseline="0" dirty="0">
                <a:ln>
                  <a:noFill/>
                </a:ln>
                <a:solidFill>
                  <a:schemeClr val="tx1"/>
                </a:solidFill>
                <a:effectLst/>
                <a:latin typeface="Arial" panose="020B0604020202020204" pitchFamily="34" charset="0"/>
              </a:rPr>
              <a:t> – Expanding AI-based steganography to audio, video, and 3D media for broader applications. </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600" b="1" dirty="0">
                <a:solidFill>
                  <a:srgbClr val="002060"/>
                </a:solidFill>
                <a:latin typeface="Aptos Display" panose="020B0004020202020204" pitchFamily="34" charset="0"/>
                <a:cs typeface="Arial" panose="020B0604020202020204" pitchFamily="34" charset="0"/>
              </a:rPr>
              <a:t>THANK YOU</a:t>
            </a:r>
            <a:endParaRPr lang="en-US" sz="36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ptos Display" panose="020B0004020202020204" pitchFamily="34" charset="0"/>
                <a:ea typeface="+mn-lt"/>
                <a:cs typeface="Arial"/>
              </a:rPr>
              <a:t>  </a:t>
            </a:r>
            <a:endParaRPr lang="en-US" dirty="0">
              <a:latin typeface="Aptos Display" panose="020B0004020202020204" pitchFamily="34" charset="0"/>
              <a:cs typeface="Arial"/>
            </a:endParaRPr>
          </a:p>
          <a:p>
            <a:pPr marL="305435" indent="-305435"/>
            <a:r>
              <a:rPr lang="en-US" sz="2000" b="1" dirty="0">
                <a:latin typeface="Aptos Display" panose="020B0004020202020204" pitchFamily="34" charset="0"/>
                <a:ea typeface="+mn-lt"/>
                <a:cs typeface="Arial"/>
              </a:rPr>
              <a:t>Problem Statement </a:t>
            </a:r>
          </a:p>
          <a:p>
            <a:pPr marL="305435" indent="-305435"/>
            <a:r>
              <a:rPr lang="en-US" sz="2000" b="1" dirty="0">
                <a:latin typeface="Aptos Display" panose="020B0004020202020204" pitchFamily="34" charset="0"/>
                <a:ea typeface="+mn-lt"/>
                <a:cs typeface="Arial"/>
              </a:rPr>
              <a:t>Technology used</a:t>
            </a:r>
            <a:endParaRPr lang="en-US" dirty="0">
              <a:latin typeface="Aptos Display" panose="020B0004020202020204" pitchFamily="34" charset="0"/>
              <a:cs typeface="Arial"/>
            </a:endParaRPr>
          </a:p>
          <a:p>
            <a:pPr marL="305435" indent="-305435"/>
            <a:r>
              <a:rPr lang="en-US" sz="2000" b="1" dirty="0">
                <a:latin typeface="Aptos Display" panose="020B0004020202020204" pitchFamily="34" charset="0"/>
                <a:ea typeface="+mn-lt"/>
                <a:cs typeface="+mn-lt"/>
              </a:rPr>
              <a:t>Wow factor </a:t>
            </a:r>
            <a:endParaRPr lang="en-US" sz="2000" dirty="0">
              <a:latin typeface="Aptos Display" panose="020B0004020202020204" pitchFamily="34" charset="0"/>
              <a:ea typeface="+mn-lt"/>
              <a:cs typeface="+mn-lt"/>
            </a:endParaRPr>
          </a:p>
          <a:p>
            <a:pPr marL="305435" indent="-305435"/>
            <a:r>
              <a:rPr lang="en-US" sz="2000" b="1" dirty="0">
                <a:latin typeface="Aptos Display" panose="020B0004020202020204" pitchFamily="34" charset="0"/>
                <a:ea typeface="+mn-lt"/>
                <a:cs typeface="+mn-lt"/>
              </a:rPr>
              <a:t>End users</a:t>
            </a:r>
          </a:p>
          <a:p>
            <a:pPr marL="305435" indent="-305435"/>
            <a:r>
              <a:rPr lang="en-US" sz="2000" b="1" dirty="0">
                <a:latin typeface="Aptos Display" panose="020B0004020202020204" pitchFamily="34" charset="0"/>
                <a:ea typeface="+mn-lt"/>
                <a:cs typeface="+mn-lt"/>
              </a:rPr>
              <a:t>Result</a:t>
            </a:r>
          </a:p>
          <a:p>
            <a:pPr marL="305435" indent="-305435"/>
            <a:r>
              <a:rPr lang="en-US" sz="2000" b="1" dirty="0">
                <a:latin typeface="Aptos Display" panose="020B0004020202020204" pitchFamily="34" charset="0"/>
                <a:ea typeface="+mn-lt"/>
                <a:cs typeface="+mn-lt"/>
              </a:rPr>
              <a:t>Conclusion</a:t>
            </a:r>
          </a:p>
          <a:p>
            <a:pPr marL="305435" indent="-305435"/>
            <a:r>
              <a:rPr lang="en-US" sz="2000" b="1" dirty="0">
                <a:latin typeface="Aptos Display" panose="020B0004020202020204" pitchFamily="34" charset="0"/>
                <a:ea typeface="+mn-lt"/>
                <a:cs typeface="+mn-lt"/>
              </a:rPr>
              <a:t>Git-hub Link</a:t>
            </a:r>
          </a:p>
          <a:p>
            <a:pPr marL="305435" indent="-305435"/>
            <a:r>
              <a:rPr lang="en-US" sz="2000" b="1" dirty="0">
                <a:latin typeface="Aptos Display" panose="020B0004020202020204" pitchFamily="34" charset="0"/>
                <a:ea typeface="+mn-lt"/>
                <a:cs typeface="+mn-lt"/>
              </a:rPr>
              <a:t>Future scope</a:t>
            </a:r>
          </a:p>
          <a:p>
            <a:pPr marL="0" indent="0">
              <a:buNone/>
            </a:pPr>
            <a:endParaRPr lang="en-US" sz="2000" b="1" dirty="0">
              <a:latin typeface="Aptos Display" panose="020B0004020202020204" pitchFamily="34" charset="0"/>
              <a:ea typeface="+mn-lt"/>
              <a:cs typeface="+mn-lt"/>
            </a:endParaRPr>
          </a:p>
          <a:p>
            <a:pPr marL="305435" indent="-305435"/>
            <a:endParaRPr lang="en-US" sz="2000" b="1" dirty="0">
              <a:latin typeface="Aptos Display" panose="020B0004020202020204" pitchFamily="34" charset="0"/>
              <a:ea typeface="+mn-lt"/>
              <a:cs typeface="+mn-lt"/>
            </a:endParaRPr>
          </a:p>
          <a:p>
            <a:pPr marL="305435" indent="-305435"/>
            <a:endParaRPr lang="en-US" dirty="0">
              <a:latin typeface="Aptos Display" panose="020B0004020202020204" pitchFamily="34" charset="0"/>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5"/>
            <a:ext cx="11029616" cy="1018489"/>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3" name="Rectangle 1">
            <a:extLst>
              <a:ext uri="{FF2B5EF4-FFF2-40B4-BE49-F238E27FC236}">
                <a16:creationId xmlns:a16="http://schemas.microsoft.com/office/drawing/2014/main" id="{0BB51462-DD5D-1C90-2E9B-AF77193003C1}"/>
              </a:ext>
            </a:extLst>
          </p:cNvPr>
          <p:cNvSpPr>
            <a:spLocks noGrp="1" noChangeArrowheads="1"/>
          </p:cNvSpPr>
          <p:nvPr>
            <p:ph idx="1"/>
          </p:nvPr>
        </p:nvSpPr>
        <p:spPr bwMode="auto">
          <a:xfrm>
            <a:off x="581192" y="1943742"/>
            <a:ext cx="1179762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Manual image selection in steganography is inefficient and prone to human error.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Identifying an optimal image requires analyzing complex factors like texture and color distribution.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Lack of a standardized method leads to suboptimal data hiding and security risks.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 need exists for an automated approach to ensure optimal image selection for steganography.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884904"/>
            <a:ext cx="11613485" cy="5766448"/>
          </a:xfrm>
        </p:spPr>
        <p:txBody>
          <a:bodyPr vert="horz" lIns="91440" tIns="45720" rIns="91440" bIns="45720" rtlCol="0" anchor="ctr">
            <a:noAutofit/>
          </a:bodyPr>
          <a:lstStyle/>
          <a:p>
            <a:r>
              <a:rPr lang="en-IN" sz="1800" b="1" dirty="0">
                <a:latin typeface="Aptos Display" panose="020B0004020202020204" pitchFamily="34" charset="0"/>
              </a:rPr>
              <a:t>1. Programming Language:</a:t>
            </a:r>
          </a:p>
          <a:p>
            <a:pPr>
              <a:buFont typeface="Arial" panose="020B0604020202020204" pitchFamily="34" charset="0"/>
              <a:buChar char="•"/>
            </a:pPr>
            <a:r>
              <a:rPr lang="en-IN" sz="1800" b="1" dirty="0">
                <a:latin typeface="Aptos Display" panose="020B0004020202020204" pitchFamily="34" charset="0"/>
              </a:rPr>
              <a:t>Python 3.x</a:t>
            </a:r>
            <a:r>
              <a:rPr lang="en-IN" sz="1800" dirty="0">
                <a:latin typeface="Aptos Display" panose="020B0004020202020204" pitchFamily="34" charset="0"/>
              </a:rPr>
              <a:t> – The core language used for AI, image processing, and steganography implementation.</a:t>
            </a:r>
          </a:p>
          <a:p>
            <a:r>
              <a:rPr lang="en-IN" sz="1800" b="1" dirty="0">
                <a:latin typeface="Aptos Display" panose="020B0004020202020204" pitchFamily="34" charset="0"/>
              </a:rPr>
              <a:t>2. Development Environment:</a:t>
            </a:r>
          </a:p>
          <a:p>
            <a:pPr marL="0" indent="0">
              <a:buNone/>
            </a:pPr>
            <a:r>
              <a:rPr lang="en-IN" sz="1800" b="1" dirty="0">
                <a:latin typeface="Aptos Display" panose="020B0004020202020204" pitchFamily="34" charset="0"/>
              </a:rPr>
              <a:t>       JUPYTER  NOTEBOOK </a:t>
            </a:r>
            <a:r>
              <a:rPr lang="en-IN" sz="1800" dirty="0">
                <a:latin typeface="Aptos Display" panose="020B0004020202020204" pitchFamily="34" charset="0"/>
              </a:rPr>
              <a:t> – An interactive environment for writing, testing, and visualizing Python code.</a:t>
            </a:r>
          </a:p>
          <a:p>
            <a:r>
              <a:rPr lang="en-IN" sz="1800" b="1" dirty="0">
                <a:latin typeface="Aptos Display" panose="020B0004020202020204" pitchFamily="34" charset="0"/>
              </a:rPr>
              <a:t>3. Machine Learning &amp; AI:</a:t>
            </a:r>
          </a:p>
          <a:p>
            <a:pPr>
              <a:buFont typeface="Arial" panose="020B0604020202020204" pitchFamily="34" charset="0"/>
              <a:buChar char="•"/>
            </a:pPr>
            <a:r>
              <a:rPr lang="en-IN" sz="1800" b="1" dirty="0">
                <a:latin typeface="Aptos Display" panose="020B0004020202020204" pitchFamily="34" charset="0"/>
              </a:rPr>
              <a:t>TensorFlow</a:t>
            </a:r>
            <a:r>
              <a:rPr lang="en-IN" sz="1800" dirty="0">
                <a:latin typeface="Aptos Display" panose="020B0004020202020204" pitchFamily="34" charset="0"/>
              </a:rPr>
              <a:t> – Used for training and deploying AI models to analyses  images and optimize selection.</a:t>
            </a:r>
          </a:p>
          <a:p>
            <a:r>
              <a:rPr lang="en-IN" sz="1800" b="1" dirty="0">
                <a:latin typeface="Aptos Display" panose="020B0004020202020204" pitchFamily="34" charset="0"/>
              </a:rPr>
              <a:t>4. Image Processing:</a:t>
            </a:r>
          </a:p>
          <a:p>
            <a:pPr>
              <a:buFont typeface="Arial" panose="020B0604020202020204" pitchFamily="34" charset="0"/>
              <a:buChar char="•"/>
            </a:pPr>
            <a:r>
              <a:rPr lang="en-IN" sz="1800" b="1" dirty="0">
                <a:latin typeface="Aptos Display" panose="020B0004020202020204" pitchFamily="34" charset="0"/>
              </a:rPr>
              <a:t>OpenCV</a:t>
            </a:r>
            <a:r>
              <a:rPr lang="en-IN" sz="1800" dirty="0">
                <a:latin typeface="Aptos Display" panose="020B0004020202020204" pitchFamily="34" charset="0"/>
              </a:rPr>
              <a:t> – Handles image preprocessing, feature extraction, and analysis (e.g., texture and colour  distribution).</a:t>
            </a:r>
          </a:p>
          <a:p>
            <a:pPr>
              <a:buFont typeface="Arial" panose="020B0604020202020204" pitchFamily="34" charset="0"/>
              <a:buChar char="•"/>
            </a:pPr>
            <a:r>
              <a:rPr lang="en-IN" sz="1800" b="1" dirty="0">
                <a:latin typeface="Aptos Display" panose="020B0004020202020204" pitchFamily="34" charset="0"/>
              </a:rPr>
              <a:t>Scikit-Image</a:t>
            </a:r>
            <a:r>
              <a:rPr lang="en-IN" sz="1800" dirty="0">
                <a:latin typeface="Aptos Display" panose="020B0004020202020204" pitchFamily="34" charset="0"/>
              </a:rPr>
              <a:t> – Provides advanced image processing tools for feature extraction and quality assessment.</a:t>
            </a:r>
          </a:p>
          <a:p>
            <a:r>
              <a:rPr lang="en-IN" sz="1800" b="1" dirty="0">
                <a:latin typeface="Aptos Display" panose="020B0004020202020204" pitchFamily="34" charset="0"/>
              </a:rPr>
              <a:t>5. Mathematical &amp; Data Handling Libraries:</a:t>
            </a:r>
          </a:p>
          <a:p>
            <a:pPr>
              <a:buFont typeface="Arial" panose="020B0604020202020204" pitchFamily="34" charset="0"/>
              <a:buChar char="•"/>
            </a:pPr>
            <a:r>
              <a:rPr lang="en-IN" sz="1800" b="1" dirty="0">
                <a:latin typeface="Aptos Display" panose="020B0004020202020204" pitchFamily="34" charset="0"/>
              </a:rPr>
              <a:t>NumPy</a:t>
            </a:r>
            <a:r>
              <a:rPr lang="en-IN" sz="1800" dirty="0">
                <a:latin typeface="Aptos Display" panose="020B0004020202020204" pitchFamily="34" charset="0"/>
              </a:rPr>
              <a:t> – Supports numerical computations, matrix operations, and efficient image data handling.</a:t>
            </a:r>
          </a:p>
          <a:p>
            <a:pPr marL="0" indent="0">
              <a:buNone/>
            </a:pPr>
            <a:endParaRPr lang="en-IN" sz="1800" dirty="0">
              <a:latin typeface="Aptos Display" panose="020B00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3604271"/>
          </a:xfrm>
        </p:spPr>
        <p:txBody>
          <a:bodyPr>
            <a:normAutofit/>
          </a:bodyPr>
          <a:lstStyle/>
          <a:p>
            <a:pPr marL="1008000" lvl="3" indent="0">
              <a:buClr>
                <a:schemeClr val="tx1"/>
              </a:buClr>
              <a:buSzPct val="137000"/>
              <a:buNone/>
            </a:pPr>
            <a:endParaRPr lang="en-IN" sz="2400" dirty="0">
              <a:solidFill>
                <a:schemeClr val="tx1"/>
              </a:solidFill>
            </a:endParaRPr>
          </a:p>
          <a:p>
            <a:pPr>
              <a:buClr>
                <a:schemeClr val="tx1"/>
              </a:buClr>
              <a:buSzPct val="137000"/>
              <a:buFont typeface="Arial" panose="020B0604020202020204" pitchFamily="34" charset="0"/>
              <a:buChar char="•"/>
            </a:pPr>
            <a:r>
              <a:rPr lang="en-IN" sz="2400" dirty="0">
                <a:solidFill>
                  <a:schemeClr val="tx1"/>
                </a:solidFill>
              </a:rPr>
              <a:t>Seamless integration with Deep Learning</a:t>
            </a:r>
          </a:p>
          <a:p>
            <a:pPr>
              <a:buClr>
                <a:schemeClr val="tx1"/>
              </a:buClr>
              <a:buSzPct val="137000"/>
              <a:buFont typeface="Arial" panose="020B0604020202020204" pitchFamily="34" charset="0"/>
              <a:buChar char="•"/>
            </a:pPr>
            <a:r>
              <a:rPr lang="en-IN" sz="2400" dirty="0">
                <a:solidFill>
                  <a:schemeClr val="tx1"/>
                </a:solidFill>
              </a:rPr>
              <a:t>AI -Based Image Selection</a:t>
            </a:r>
          </a:p>
          <a:p>
            <a:pPr>
              <a:buClr>
                <a:schemeClr val="tx1"/>
              </a:buClr>
              <a:buSzPct val="137000"/>
              <a:buFont typeface="Arial" panose="020B0604020202020204" pitchFamily="34" charset="0"/>
              <a:buChar char="•"/>
            </a:pPr>
            <a:r>
              <a:rPr lang="en-IN" sz="2400" dirty="0">
                <a:solidFill>
                  <a:schemeClr val="tx1"/>
                </a:solidFill>
              </a:rPr>
              <a:t>Enhanced Security</a:t>
            </a:r>
          </a:p>
          <a:p>
            <a:pPr>
              <a:buClr>
                <a:schemeClr val="tx1"/>
              </a:buClr>
              <a:buSzPct val="137000"/>
              <a:buFont typeface="Arial" panose="020B0604020202020204" pitchFamily="34" charset="0"/>
              <a:buChar char="•"/>
            </a:pPr>
            <a:r>
              <a:rPr lang="en-IN" sz="2400" dirty="0">
                <a:solidFill>
                  <a:schemeClr val="tx1"/>
                </a:solidFill>
              </a:rPr>
              <a:t>Fully Automated &amp; User Friendly</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5" name="Rectangle 2">
            <a:extLst>
              <a:ext uri="{FF2B5EF4-FFF2-40B4-BE49-F238E27FC236}">
                <a16:creationId xmlns:a16="http://schemas.microsoft.com/office/drawing/2014/main" id="{6176CC5B-0DAB-BD16-017A-D775B23A669C}"/>
              </a:ext>
            </a:extLst>
          </p:cNvPr>
          <p:cNvSpPr>
            <a:spLocks noGrp="1" noChangeArrowheads="1"/>
          </p:cNvSpPr>
          <p:nvPr>
            <p:ph idx="1"/>
          </p:nvPr>
        </p:nvSpPr>
        <p:spPr bwMode="auto">
          <a:xfrm>
            <a:off x="581025" y="1568525"/>
            <a:ext cx="959536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ptos Display" panose="020B0004020202020204" pitchFamily="34" charset="0"/>
              </a:rPr>
              <a:t>Cybersecurity Professionals</a:t>
            </a:r>
            <a:r>
              <a:rPr kumimoji="0" lang="en-US" altLang="en-US" sz="2000" b="0" i="0" u="none" strike="noStrike" cap="none" normalizeH="0" baseline="0" dirty="0">
                <a:ln>
                  <a:noFill/>
                </a:ln>
                <a:solidFill>
                  <a:schemeClr val="tx1"/>
                </a:solidFill>
                <a:effectLst/>
                <a:latin typeface="Aptos Display" panose="020B00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ptos Display" panose="020B0004020202020204" pitchFamily="34" charset="0"/>
              </a:rPr>
              <a:t>Use it to securely hide sensitive data within images to prevent unauthorized access.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ptos Display"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ptos Display" panose="020B0004020202020204" pitchFamily="34" charset="0"/>
              </a:rPr>
              <a:t>Government &amp; Intelligence Agencies</a:t>
            </a:r>
            <a:r>
              <a:rPr kumimoji="0" lang="en-US" altLang="en-US" sz="2000" b="0" i="0" u="none" strike="noStrike" cap="none" normalizeH="0" baseline="0" dirty="0">
                <a:ln>
                  <a:noFill/>
                </a:ln>
                <a:solidFill>
                  <a:schemeClr val="tx1"/>
                </a:solidFill>
                <a:effectLst/>
                <a:latin typeface="Aptos Display" panose="020B00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ptos Display" panose="020B0004020202020204" pitchFamily="34" charset="0"/>
              </a:rPr>
              <a:t>Used for </a:t>
            </a:r>
            <a:r>
              <a:rPr kumimoji="0" lang="en-US" altLang="en-US" sz="2000" b="1" i="0" u="none" strike="noStrike" cap="none" normalizeH="0" baseline="0" dirty="0">
                <a:ln>
                  <a:noFill/>
                </a:ln>
                <a:solidFill>
                  <a:schemeClr val="tx1"/>
                </a:solidFill>
                <a:effectLst/>
                <a:latin typeface="Aptos Display" panose="020B0004020202020204" pitchFamily="34" charset="0"/>
              </a:rPr>
              <a:t>classified communications</a:t>
            </a:r>
            <a:r>
              <a:rPr kumimoji="0" lang="en-US" altLang="en-US" sz="2000" b="0" i="0" u="none" strike="noStrike" cap="none" normalizeH="0" baseline="0" dirty="0">
                <a:ln>
                  <a:noFill/>
                </a:ln>
                <a:solidFill>
                  <a:schemeClr val="tx1"/>
                </a:solidFill>
                <a:effectLst/>
                <a:latin typeface="Aptos Display" panose="020B0004020202020204" pitchFamily="34" charset="0"/>
              </a:rPr>
              <a:t> without raising suspicion.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ptos Display"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ptos Display" panose="020B0004020202020204" pitchFamily="34" charset="0"/>
              </a:rPr>
              <a:t>Journalists &amp; Whistleblowers</a:t>
            </a:r>
            <a:r>
              <a:rPr kumimoji="0" lang="en-US" altLang="en-US" sz="2000" b="0" i="0" u="none" strike="noStrike" cap="none" normalizeH="0" baseline="0" dirty="0">
                <a:ln>
                  <a:noFill/>
                </a:ln>
                <a:solidFill>
                  <a:schemeClr val="tx1"/>
                </a:solidFill>
                <a:effectLst/>
                <a:latin typeface="Aptos Display" panose="020B00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ptos Display" panose="020B0004020202020204" pitchFamily="34" charset="0"/>
              </a:rPr>
              <a:t>Enables secure communication and data transfer in regions with strict censorship.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ptos Display" panose="020B0004020202020204" pitchFamily="34" charset="0"/>
              </a:rPr>
              <a:t>Helps in hiding confidential information within innocuous images.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ptos Display"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ptos Display" panose="020B0004020202020204" pitchFamily="34" charset="0"/>
              </a:rPr>
              <a:t>Researchers &amp; Academicians</a:t>
            </a:r>
            <a:r>
              <a:rPr kumimoji="0" lang="en-US" altLang="en-US" sz="2000" b="0" i="0" u="none" strike="noStrike" cap="none" normalizeH="0" baseline="0" dirty="0">
                <a:ln>
                  <a:noFill/>
                </a:ln>
                <a:solidFill>
                  <a:schemeClr val="tx1"/>
                </a:solidFill>
                <a:effectLst/>
                <a:latin typeface="Aptos Display" panose="020B00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ptos Display" panose="020B0004020202020204" pitchFamily="34" charset="0"/>
              </a:rPr>
              <a:t>Useful in </a:t>
            </a:r>
            <a:r>
              <a:rPr kumimoji="0" lang="en-US" altLang="en-US" sz="2000" b="1" i="0" u="none" strike="noStrike" cap="none" normalizeH="0" baseline="0" dirty="0">
                <a:ln>
                  <a:noFill/>
                </a:ln>
                <a:solidFill>
                  <a:schemeClr val="tx1"/>
                </a:solidFill>
                <a:effectLst/>
                <a:latin typeface="Aptos Display" panose="020B0004020202020204" pitchFamily="34" charset="0"/>
              </a:rPr>
              <a:t>steganography, cryptography, and AI research</a:t>
            </a:r>
            <a:r>
              <a:rPr kumimoji="0" lang="en-US" altLang="en-US" sz="2000" b="0" i="0" u="none" strike="noStrike" cap="none" normalizeH="0" baseline="0" dirty="0">
                <a:ln>
                  <a:noFill/>
                </a:ln>
                <a:solidFill>
                  <a:schemeClr val="tx1"/>
                </a:solidFill>
                <a:effectLst/>
                <a:latin typeface="Aptos Display" panose="020B00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ptos Display"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ptos Display" panose="020B00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3" name="Content Placeholder 12">
            <a:extLst>
              <a:ext uri="{FF2B5EF4-FFF2-40B4-BE49-F238E27FC236}">
                <a16:creationId xmlns:a16="http://schemas.microsoft.com/office/drawing/2014/main" id="{9E0FC6EE-D41F-759C-676B-F697AC410DB7}"/>
              </a:ext>
            </a:extLst>
          </p:cNvPr>
          <p:cNvPicPr>
            <a:picLocks noGrp="1" noChangeAspect="1"/>
          </p:cNvPicPr>
          <p:nvPr>
            <p:ph idx="1"/>
          </p:nvPr>
        </p:nvPicPr>
        <p:blipFill>
          <a:blip r:embed="rId2"/>
          <a:stretch>
            <a:fillRect/>
          </a:stretch>
        </p:blipFill>
        <p:spPr>
          <a:xfrm>
            <a:off x="581025" y="1317523"/>
            <a:ext cx="5642794" cy="2111477"/>
          </a:xfrm>
        </p:spPr>
      </p:pic>
      <p:pic>
        <p:nvPicPr>
          <p:cNvPr id="15" name="Picture 14">
            <a:extLst>
              <a:ext uri="{FF2B5EF4-FFF2-40B4-BE49-F238E27FC236}">
                <a16:creationId xmlns:a16="http://schemas.microsoft.com/office/drawing/2014/main" id="{440F8137-8718-8BF0-AE8A-C5513D870486}"/>
              </a:ext>
            </a:extLst>
          </p:cNvPr>
          <p:cNvPicPr>
            <a:picLocks noChangeAspect="1"/>
          </p:cNvPicPr>
          <p:nvPr/>
        </p:nvPicPr>
        <p:blipFill>
          <a:blip r:embed="rId3"/>
          <a:stretch>
            <a:fillRect/>
          </a:stretch>
        </p:blipFill>
        <p:spPr>
          <a:xfrm>
            <a:off x="581026" y="3844412"/>
            <a:ext cx="5446148" cy="1882017"/>
          </a:xfrm>
          <a:prstGeom prst="rect">
            <a:avLst/>
          </a:prstGeom>
        </p:spPr>
      </p:pic>
      <p:pic>
        <p:nvPicPr>
          <p:cNvPr id="21" name="Picture 20">
            <a:extLst>
              <a:ext uri="{FF2B5EF4-FFF2-40B4-BE49-F238E27FC236}">
                <a16:creationId xmlns:a16="http://schemas.microsoft.com/office/drawing/2014/main" id="{4800A727-47D3-7FE7-BA04-A878FFFFD733}"/>
              </a:ext>
            </a:extLst>
          </p:cNvPr>
          <p:cNvPicPr>
            <a:picLocks noChangeAspect="1"/>
          </p:cNvPicPr>
          <p:nvPr/>
        </p:nvPicPr>
        <p:blipFill>
          <a:blip r:embed="rId4"/>
          <a:stretch>
            <a:fillRect/>
          </a:stretch>
        </p:blipFill>
        <p:spPr>
          <a:xfrm>
            <a:off x="6459794" y="806244"/>
            <a:ext cx="5309419" cy="557489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302026"/>
            <a:ext cx="11029615" cy="4145045"/>
          </a:xfrm>
        </p:spPr>
        <p:txBody>
          <a:bodyPr>
            <a:noAutofit/>
          </a:bodyPr>
          <a:lstStyle/>
          <a:p>
            <a:pPr marL="0" indent="0">
              <a:buNone/>
            </a:pPr>
            <a:r>
              <a:rPr lang="en-US" sz="2400" dirty="0">
                <a:solidFill>
                  <a:schemeClr val="tx1"/>
                </a:solidFill>
                <a:latin typeface="Aptos Display" panose="020B0004020202020204" pitchFamily="34" charset="0"/>
              </a:rPr>
              <a:t>      Traditional steganography methods rely on manual image selection, which is inefficient, subjective, and prone to errors. The effectiveness of data hiding depends on factors like texture, color distribution, and complexity, making image selection a critical step. To address this challenge, AI-based automation ensures optimal image selection by analyzing key features, enhancing security, and improving embedding efficiency. This approach minimizes human intervention, optimizes data concealment, and provides a standardized method for selecting the best cover image, making steganography more reliable and effective.</a:t>
            </a:r>
            <a:endParaRPr lang="en-IN" sz="2400" dirty="0">
              <a:solidFill>
                <a:schemeClr val="tx1"/>
              </a:solidFill>
              <a:latin typeface="Aptos Display" panose="020B00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1514168" y="1302027"/>
            <a:ext cx="10096639" cy="2650542"/>
          </a:xfrm>
        </p:spPr>
        <p:txBody>
          <a:bodyPr>
            <a:normAutofit/>
          </a:bodyPr>
          <a:lstStyle/>
          <a:p>
            <a:pPr marL="0" indent="0">
              <a:buNone/>
            </a:pPr>
            <a:r>
              <a:rPr lang="en-IN" sz="2000" dirty="0"/>
              <a:t> </a:t>
            </a:r>
            <a:r>
              <a:rPr lang="en-IN" sz="2000" dirty="0">
                <a:hlinkClick r:id="rId2"/>
              </a:rPr>
              <a:t>https://github.com/Rithika-tech-projects/Steganography</a:t>
            </a:r>
            <a:r>
              <a:rPr lang="en-IN" sz="2000" dirty="0"/>
              <a:t> </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108</TotalTime>
  <Words>494</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Aptos Display</vt:lpstr>
      <vt:lpstr>Arial</vt:lpstr>
      <vt:lpstr>Calibri</vt:lpstr>
      <vt:lpstr>Calibri Light</vt:lpstr>
      <vt:lpstr>Franklin Gothic Book</vt:lpstr>
      <vt:lpstr>Franklin Gothic Demi</vt:lpstr>
      <vt:lpstr>Wingdings 2</vt:lpstr>
      <vt:lpstr>DividendVTI</vt:lpstr>
      <vt:lpstr>AI-Enhanced SECURING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Rithika Sadeesh</cp:lastModifiedBy>
  <cp:revision>34</cp:revision>
  <dcterms:created xsi:type="dcterms:W3CDTF">2021-05-26T16:50:10Z</dcterms:created>
  <dcterms:modified xsi:type="dcterms:W3CDTF">2025-02-16T08:57:30Z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