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5" r:id="rId7"/>
    <p:sldId id="266" r:id="rId8"/>
    <p:sldId id="269" r:id="rId9"/>
    <p:sldId id="259" r:id="rId10"/>
    <p:sldId id="260" r:id="rId11"/>
    <p:sldId id="268" r:id="rId12"/>
    <p:sldId id="261" r:id="rId13"/>
    <p:sldId id="281" r:id="rId14"/>
    <p:sldId id="262" r:id="rId15"/>
    <p:sldId id="276" r:id="rId16"/>
    <p:sldId id="263" r:id="rId17"/>
    <p:sldId id="271" r:id="rId18"/>
    <p:sldId id="264" r:id="rId19"/>
    <p:sldId id="277" r:id="rId20"/>
    <p:sldId id="272" r:id="rId21"/>
  </p:sldIdLst>
  <p:sldSz cx="14630400" cy="8229600"/>
  <p:notesSz cx="8229600" cy="14630400"/>
  <p:embeddedFontLst>
    <p:embeddedFont>
      <p:font typeface="Instrument Sans Semi Bold" pitchFamily="34" charset="0"/>
      <p:regular r:id="rId25"/>
    </p:embeddedFont>
    <p:embeddedFont>
      <p:font typeface="Instrument Sans Semi Bold" pitchFamily="34" charset="-122"/>
      <p:regular r:id="rId26"/>
    </p:embeddedFont>
    <p:embeddedFont>
      <p:font typeface="Instrument Sans Semi Bold" pitchFamily="34" charset="-120"/>
      <p:regular r:id="rId27"/>
    </p:embeddedFont>
    <p:embeddedFont>
      <p:font typeface="Instrument Sans Medium" pitchFamily="34" charset="0"/>
      <p:regular r:id="rId28"/>
    </p:embeddedFont>
    <p:embeddedFont>
      <p:font typeface="Instrument Sans Medium" pitchFamily="34" charset="-122"/>
      <p:regular r:id="rId29"/>
    </p:embeddedFont>
    <p:embeddedFont>
      <p:font typeface="Instrument Sans Medium" pitchFamily="34" charset="-120"/>
      <p:regular r:id="rId30"/>
    </p:embeddedFont>
    <p:embeddedFont>
      <p:font typeface="Sans Serif Collection" panose="020B0502040504020204" charset="0"/>
      <p:regular r:id="rId31"/>
    </p:embeddedFont>
    <p:embeddedFont>
      <p:font typeface="Calibri" panose="020F050202020403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11.fntdata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89360" y="1772999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Static Website Hosting on Azure Storage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12149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Rectangle 4"/>
          <p:cNvSpPr/>
          <p:nvPr/>
        </p:nvSpPr>
        <p:spPr>
          <a:xfrm>
            <a:off x="12820650" y="7752397"/>
            <a:ext cx="1733550" cy="362903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 Box 5"/>
          <p:cNvSpPr txBox="1"/>
          <p:nvPr/>
        </p:nvSpPr>
        <p:spPr>
          <a:xfrm>
            <a:off x="6280150" y="4481830"/>
            <a:ext cx="65468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Group 10 :</a:t>
            </a:r>
            <a:endParaRPr lang="en-IN" altLang="en-US" sz="3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IN" altLang="en-US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Rithika Thirumala          21891A0559</a:t>
            </a:r>
            <a:endParaRPr lang="en-IN" altLang="en-US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Thatikonda Akash          21891A0558</a:t>
            </a:r>
            <a:endParaRPr lang="en-IN" altLang="en-US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A Sudha  Reddy              21891A0501</a:t>
            </a:r>
            <a:endParaRPr lang="en-IN" altLang="en-US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Srikanth Sreemanth      21891A0549</a:t>
            </a:r>
            <a:endParaRPr lang="en-IN" altLang="en-US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34835"/>
            <a:ext cx="7295317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Access the $web Container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820722"/>
            <a:ext cx="13042821" cy="30480"/>
          </a:xfrm>
          <a:prstGeom prst="roundRect">
            <a:avLst>
              <a:gd name="adj" fmla="val 312558"/>
            </a:avLst>
          </a:prstGeom>
          <a:solidFill>
            <a:srgbClr val="C8C9CF"/>
          </a:solidFill>
        </p:spPr>
      </p:sp>
      <p:sp>
        <p:nvSpPr>
          <p:cNvPr id="4" name="Shape 2"/>
          <p:cNvSpPr/>
          <p:nvPr/>
        </p:nvSpPr>
        <p:spPr>
          <a:xfrm>
            <a:off x="5088255" y="4026932"/>
            <a:ext cx="30480" cy="793790"/>
          </a:xfrm>
          <a:prstGeom prst="roundRect">
            <a:avLst>
              <a:gd name="adj" fmla="val 312558"/>
            </a:avLst>
          </a:prstGeom>
          <a:solidFill>
            <a:srgbClr val="C8C9CF"/>
          </a:solidFill>
        </p:spPr>
      </p:sp>
      <p:sp>
        <p:nvSpPr>
          <p:cNvPr id="5" name="Shape 3"/>
          <p:cNvSpPr/>
          <p:nvPr/>
        </p:nvSpPr>
        <p:spPr>
          <a:xfrm>
            <a:off x="4848344" y="456557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5037653" y="4650581"/>
            <a:ext cx="131683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3685937" y="258377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Storage Explorer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20604" y="3074194"/>
            <a:ext cx="816590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 the Storage Account, go to the Containers section under the Data Storage menu.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511427" y="4820722"/>
            <a:ext cx="30480" cy="793790"/>
          </a:xfrm>
          <a:prstGeom prst="roundRect">
            <a:avLst>
              <a:gd name="adj" fmla="val 312558"/>
            </a:avLst>
          </a:prstGeom>
          <a:solidFill>
            <a:srgbClr val="C8C9CF"/>
          </a:solidFill>
        </p:spPr>
      </p:sp>
      <p:sp>
        <p:nvSpPr>
          <p:cNvPr id="10" name="Shape 8"/>
          <p:cNvSpPr/>
          <p:nvPr/>
        </p:nvSpPr>
        <p:spPr>
          <a:xfrm>
            <a:off x="9271516" y="456557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431893" y="4650581"/>
            <a:ext cx="189548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8109109" y="584144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$web Container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5443776" y="6331863"/>
            <a:ext cx="8165902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You will see a container named $web. Click on it to open.</a:t>
            </a:r>
            <a:endParaRPr lang="en-US" sz="1750" dirty="0"/>
          </a:p>
        </p:txBody>
      </p:sp>
      <p:sp>
        <p:nvSpPr>
          <p:cNvPr id="14" name="Rectangle 13"/>
          <p:cNvSpPr/>
          <p:nvPr/>
        </p:nvSpPr>
        <p:spPr>
          <a:xfrm>
            <a:off x="12820650" y="7752397"/>
            <a:ext cx="1733550" cy="362903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5-01-17 0950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6675" y="269875"/>
            <a:ext cx="12106275" cy="68097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46550" y="7331075"/>
            <a:ext cx="801243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Access the $web Container</a:t>
            </a:r>
            <a:endParaRPr lang="en-IN" altLang="en-US" sz="2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2292965" y="7822565"/>
            <a:ext cx="2261870" cy="432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1396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Upload Website Files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740337"/>
            <a:ext cx="1134070" cy="181451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196715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Upload Files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2457569"/>
            <a:ext cx="115685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Click on the Upload button within the $web container.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554849"/>
            <a:ext cx="1134070" cy="216884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378166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Verify Upload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4272082"/>
            <a:ext cx="115685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 one of the following methods to upload files: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2268022" y="4771073"/>
            <a:ext cx="1156858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Drag and Drop: Drag your index.html (and other files, if any) into the upload area. Browse: Click the Browse button to locate and select files manually.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723692"/>
            <a:ext cx="1134070" cy="181451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268022" y="5950506"/>
            <a:ext cx="115685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Click Upload to confirm and complete the process.</a:t>
            </a:r>
            <a:endParaRPr lang="en-US" sz="1750" dirty="0"/>
          </a:p>
        </p:txBody>
      </p:sp>
      <p:sp>
        <p:nvSpPr>
          <p:cNvPr id="12" name="Rectangle 11"/>
          <p:cNvSpPr/>
          <p:nvPr/>
        </p:nvSpPr>
        <p:spPr>
          <a:xfrm>
            <a:off x="12820650" y="7752397"/>
            <a:ext cx="1733550" cy="362903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5-01-16 2141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070" y="328295"/>
            <a:ext cx="11602720" cy="652653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688590" y="7207250"/>
            <a:ext cx="8855710" cy="421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200"/>
              <a:t>Upload all the files related to the</a:t>
            </a:r>
            <a:r>
              <a:rPr lang="en-US" altLang="en-US" sz="2200"/>
              <a:t> </a:t>
            </a:r>
            <a:r>
              <a:rPr lang="en-US" altLang="en-US" sz="2200"/>
              <a:t>Website</a:t>
            </a:r>
            <a:endParaRPr lang="en-US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6179463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Test the Static Website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9428" y="3267551"/>
            <a:ext cx="109776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3155156"/>
            <a:ext cx="226647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Get Website URL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8C9CF"/>
          </a:solidFill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75378" y="4469249"/>
            <a:ext cx="157877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Open in Browser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759762"/>
            <a:ext cx="3876318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Paste the URL into your web browser.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8C9CF"/>
          </a:solidFill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972163" y="5832872"/>
            <a:ext cx="164187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509272" y="563296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Verify Functionality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6123384"/>
            <a:ext cx="447996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Check if all elements are working correctly.</a:t>
            </a:r>
            <a:endParaRPr lang="en-US" sz="1750" dirty="0"/>
          </a:p>
        </p:txBody>
      </p:sp>
      <p:sp>
        <p:nvSpPr>
          <p:cNvPr id="16" name="Rectangle 15"/>
          <p:cNvSpPr/>
          <p:nvPr/>
        </p:nvSpPr>
        <p:spPr>
          <a:xfrm>
            <a:off x="12820650" y="7752397"/>
            <a:ext cx="1733550" cy="362903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348918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7347101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This is the Website that we hosted using storage account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3653" y="609838"/>
            <a:ext cx="11179612" cy="58364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Benefits of Using Azure Storage for Static Websites</a:t>
            </a:r>
            <a:endParaRPr lang="en-US" sz="3650" dirty="0"/>
          </a:p>
        </p:txBody>
      </p:sp>
      <p:sp>
        <p:nvSpPr>
          <p:cNvPr id="3" name="Shape 1"/>
          <p:cNvSpPr/>
          <p:nvPr/>
        </p:nvSpPr>
        <p:spPr>
          <a:xfrm>
            <a:off x="653653" y="1566982"/>
            <a:ext cx="1332309" cy="1076087"/>
          </a:xfrm>
          <a:prstGeom prst="roundRect">
            <a:avLst>
              <a:gd name="adj" fmla="val 7290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47963" y="1918216"/>
            <a:ext cx="90368" cy="3734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2172653" y="1753672"/>
            <a:ext cx="2334697" cy="29182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Cost-Effectiveness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2172653" y="2157532"/>
            <a:ext cx="10117098" cy="29884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Hosting static websites on Azure Storage is significantly cheaper compared to using traditional web hosting solutions.</a:t>
            </a:r>
            <a:endParaRPr lang="en-US" sz="1450" dirty="0"/>
          </a:p>
        </p:txBody>
      </p:sp>
      <p:sp>
        <p:nvSpPr>
          <p:cNvPr id="7" name="Shape 5"/>
          <p:cNvSpPr/>
          <p:nvPr/>
        </p:nvSpPr>
        <p:spPr>
          <a:xfrm>
            <a:off x="2079308" y="2633543"/>
            <a:ext cx="11804094" cy="11430"/>
          </a:xfrm>
          <a:prstGeom prst="roundRect">
            <a:avLst>
              <a:gd name="adj" fmla="val 686346"/>
            </a:avLst>
          </a:prstGeom>
          <a:solidFill>
            <a:srgbClr val="C8C9CF"/>
          </a:solidFill>
        </p:spPr>
      </p:sp>
      <p:sp>
        <p:nvSpPr>
          <p:cNvPr id="8" name="Shape 6"/>
          <p:cNvSpPr/>
          <p:nvPr/>
        </p:nvSpPr>
        <p:spPr>
          <a:xfrm>
            <a:off x="653653" y="2736413"/>
            <a:ext cx="2664619" cy="1076087"/>
          </a:xfrm>
          <a:prstGeom prst="roundRect">
            <a:avLst>
              <a:gd name="adj" fmla="val 7290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847963" y="3087648"/>
            <a:ext cx="130016" cy="3734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3504962" y="2923103"/>
            <a:ext cx="2334697" cy="29182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Scalability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3504962" y="3326963"/>
            <a:ext cx="5983486" cy="29884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service can handle traffic spikes without additional configuration.</a:t>
            </a:r>
            <a:endParaRPr lang="en-US" sz="1450" dirty="0"/>
          </a:p>
        </p:txBody>
      </p:sp>
      <p:sp>
        <p:nvSpPr>
          <p:cNvPr id="12" name="Shape 10"/>
          <p:cNvSpPr/>
          <p:nvPr/>
        </p:nvSpPr>
        <p:spPr>
          <a:xfrm>
            <a:off x="3411617" y="3802975"/>
            <a:ext cx="10471785" cy="11430"/>
          </a:xfrm>
          <a:prstGeom prst="roundRect">
            <a:avLst>
              <a:gd name="adj" fmla="val 686346"/>
            </a:avLst>
          </a:prstGeom>
          <a:solidFill>
            <a:srgbClr val="C8C9CF"/>
          </a:solidFill>
        </p:spPr>
      </p:sp>
      <p:sp>
        <p:nvSpPr>
          <p:cNvPr id="13" name="Shape 11"/>
          <p:cNvSpPr/>
          <p:nvPr/>
        </p:nvSpPr>
        <p:spPr>
          <a:xfrm>
            <a:off x="653653" y="3905845"/>
            <a:ext cx="3996928" cy="1076087"/>
          </a:xfrm>
          <a:prstGeom prst="roundRect">
            <a:avLst>
              <a:gd name="adj" fmla="val 7290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847963" y="4257080"/>
            <a:ext cx="135136" cy="3734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4837271" y="4092535"/>
            <a:ext cx="2334697" cy="29182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High Availability</a:t>
            </a:r>
            <a:endParaRPr lang="en-US" sz="1800" dirty="0"/>
          </a:p>
        </p:txBody>
      </p:sp>
      <p:sp>
        <p:nvSpPr>
          <p:cNvPr id="16" name="Text 14"/>
          <p:cNvSpPr/>
          <p:nvPr/>
        </p:nvSpPr>
        <p:spPr>
          <a:xfrm>
            <a:off x="4837271" y="4496395"/>
            <a:ext cx="7580352" cy="29884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Azure ensures data redundancy and availability, making your website resilient to failures.</a:t>
            </a:r>
            <a:endParaRPr lang="en-US" sz="1450" dirty="0"/>
          </a:p>
        </p:txBody>
      </p:sp>
      <p:sp>
        <p:nvSpPr>
          <p:cNvPr id="17" name="Shape 15"/>
          <p:cNvSpPr/>
          <p:nvPr/>
        </p:nvSpPr>
        <p:spPr>
          <a:xfrm>
            <a:off x="4743926" y="4972407"/>
            <a:ext cx="9139476" cy="11430"/>
          </a:xfrm>
          <a:prstGeom prst="roundRect">
            <a:avLst>
              <a:gd name="adj" fmla="val 686346"/>
            </a:avLst>
          </a:prstGeom>
          <a:solidFill>
            <a:srgbClr val="C8C9CF"/>
          </a:solidFill>
        </p:spPr>
      </p:sp>
      <p:sp>
        <p:nvSpPr>
          <p:cNvPr id="18" name="Shape 16"/>
          <p:cNvSpPr/>
          <p:nvPr/>
        </p:nvSpPr>
        <p:spPr>
          <a:xfrm>
            <a:off x="653653" y="5075277"/>
            <a:ext cx="5329238" cy="1076087"/>
          </a:xfrm>
          <a:prstGeom prst="roundRect">
            <a:avLst>
              <a:gd name="adj" fmla="val 7290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847963" y="5426512"/>
            <a:ext cx="143589" cy="3734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4</a:t>
            </a:r>
            <a:endParaRPr lang="en-US" sz="1800" dirty="0"/>
          </a:p>
        </p:txBody>
      </p:sp>
      <p:sp>
        <p:nvSpPr>
          <p:cNvPr id="20" name="Text 18"/>
          <p:cNvSpPr/>
          <p:nvPr/>
        </p:nvSpPr>
        <p:spPr>
          <a:xfrm>
            <a:off x="6169581" y="5261967"/>
            <a:ext cx="2334697" cy="29182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Simplicity</a:t>
            </a:r>
            <a:endParaRPr lang="en-US" sz="1800" dirty="0"/>
          </a:p>
        </p:txBody>
      </p:sp>
      <p:sp>
        <p:nvSpPr>
          <p:cNvPr id="21" name="Text 19"/>
          <p:cNvSpPr/>
          <p:nvPr/>
        </p:nvSpPr>
        <p:spPr>
          <a:xfrm>
            <a:off x="6169581" y="5665827"/>
            <a:ext cx="5105638" cy="29884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 need to manage web servers or complex configurations.</a:t>
            </a:r>
            <a:endParaRPr lang="en-US" sz="1450" dirty="0"/>
          </a:p>
        </p:txBody>
      </p:sp>
      <p:sp>
        <p:nvSpPr>
          <p:cNvPr id="22" name="Shape 20"/>
          <p:cNvSpPr/>
          <p:nvPr/>
        </p:nvSpPr>
        <p:spPr>
          <a:xfrm>
            <a:off x="6076236" y="6141839"/>
            <a:ext cx="7807166" cy="11430"/>
          </a:xfrm>
          <a:prstGeom prst="roundRect">
            <a:avLst>
              <a:gd name="adj" fmla="val 686346"/>
            </a:avLst>
          </a:prstGeom>
          <a:solidFill>
            <a:srgbClr val="C8C9CF"/>
          </a:solidFill>
        </p:spPr>
      </p:sp>
      <p:sp>
        <p:nvSpPr>
          <p:cNvPr id="23" name="Shape 21"/>
          <p:cNvSpPr/>
          <p:nvPr/>
        </p:nvSpPr>
        <p:spPr>
          <a:xfrm>
            <a:off x="653653" y="6244709"/>
            <a:ext cx="6661547" cy="1374934"/>
          </a:xfrm>
          <a:prstGeom prst="roundRect">
            <a:avLst>
              <a:gd name="adj" fmla="val 5706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847963" y="6745367"/>
            <a:ext cx="135612" cy="3734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5</a:t>
            </a:r>
            <a:endParaRPr lang="en-US" sz="1800" dirty="0"/>
          </a:p>
        </p:txBody>
      </p:sp>
      <p:sp>
        <p:nvSpPr>
          <p:cNvPr id="25" name="Text 23"/>
          <p:cNvSpPr/>
          <p:nvPr/>
        </p:nvSpPr>
        <p:spPr>
          <a:xfrm>
            <a:off x="7501890" y="6431399"/>
            <a:ext cx="2334697" cy="29182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Global Reach</a:t>
            </a:r>
            <a:endParaRPr lang="en-US" sz="1800" dirty="0"/>
          </a:p>
        </p:txBody>
      </p:sp>
      <p:sp>
        <p:nvSpPr>
          <p:cNvPr id="26" name="Text 24"/>
          <p:cNvSpPr/>
          <p:nvPr/>
        </p:nvSpPr>
        <p:spPr>
          <a:xfrm>
            <a:off x="7501890" y="6835259"/>
            <a:ext cx="6288167" cy="59769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Azure's globally distributed data centers ensure low-latency access for users worldwide.</a:t>
            </a:r>
            <a:endParaRPr lang="en-US" sz="1450" dirty="0"/>
          </a:p>
        </p:txBody>
      </p:sp>
      <p:sp>
        <p:nvSpPr>
          <p:cNvPr id="27" name="Rectangle 26"/>
          <p:cNvSpPr/>
          <p:nvPr/>
        </p:nvSpPr>
        <p:spPr>
          <a:xfrm>
            <a:off x="12820650" y="7752397"/>
            <a:ext cx="1733550" cy="362903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58165" y="1027430"/>
            <a:ext cx="6530340" cy="652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IN" altLang="en-US" sz="3650">
                <a:solidFill>
                  <a:schemeClr val="tx1">
                    <a:lumMod val="65000"/>
                    <a:lumOff val="35000"/>
                  </a:schemeClr>
                </a:solidFill>
                <a:latin typeface="Sans Serif Collection" panose="020B0502040504020204" charset="0"/>
                <a:cs typeface="Sans Serif Collection" panose="020B0502040504020204" charset="0"/>
              </a:rPr>
              <a:t>Conclusion :</a:t>
            </a:r>
            <a:endParaRPr lang="en-IN" altLang="en-US" sz="3650">
              <a:solidFill>
                <a:schemeClr val="tx1">
                  <a:lumMod val="65000"/>
                  <a:lumOff val="35000"/>
                </a:schemeClr>
              </a:solidFill>
              <a:latin typeface="Sans Serif Collection" panose="020B0502040504020204" charset="0"/>
              <a:cs typeface="Sans Serif Collection" panose="020B0502040504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28370" y="2045335"/>
            <a:ext cx="68510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By following the steps above, you can successfully host a static website on Azure Storage Account. This solution is ideal for lightweight, static content with minimal setup and maintenance.</a:t>
            </a:r>
            <a:endParaRPr lang="en-US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I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It offers </a:t>
            </a:r>
            <a:r>
              <a:rPr lang="en-US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Cost-Effectiveness</a:t>
            </a:r>
            <a:r>
              <a:rPr lang="en-I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, </a:t>
            </a:r>
            <a:r>
              <a:rPr lang="en-US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High Availability</a:t>
            </a:r>
            <a:r>
              <a:rPr lang="en-I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, </a:t>
            </a:r>
            <a:r>
              <a:rPr lang="en-US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Scalability</a:t>
            </a:r>
            <a:r>
              <a:rPr lang="en-I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, </a:t>
            </a:r>
            <a:r>
              <a:rPr lang="en-US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Simplicity</a:t>
            </a:r>
            <a:r>
              <a:rPr lang="en-I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Global Reach</a:t>
            </a:r>
            <a:r>
              <a:rPr lang="en-I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I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 descr="azurecloudhost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8605" y="1027430"/>
            <a:ext cx="6527800" cy="48958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072130" y="2555240"/>
            <a:ext cx="81781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000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!</a:t>
            </a:r>
            <a:endParaRPr lang="en-IN" altLang="en-US" sz="10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8628221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What is Azure Storage Account?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Flexible Storage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Provides a scalable, secure, and cost-effective way to store data of various types.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Diverse Options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Includes Blob storage for unstructured data, Queue storage for messaging, and Table storage for structured data.</a:t>
            </a:r>
            <a:endParaRPr lang="en-US" sz="1750" dirty="0"/>
          </a:p>
        </p:txBody>
      </p:sp>
      <p:sp>
        <p:nvSpPr>
          <p:cNvPr id="7" name="Rectangle 6"/>
          <p:cNvSpPr/>
          <p:nvPr/>
        </p:nvSpPr>
        <p:spPr>
          <a:xfrm>
            <a:off x="12820650" y="7752397"/>
            <a:ext cx="1733550" cy="362903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79283"/>
            <a:ext cx="683383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Create a Storage Account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8337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83099" y="3268385"/>
            <a:ext cx="131683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183374"/>
            <a:ext cx="345924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Open the Azure Portal and navigate to Storage Accounts.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18337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377339" y="3268385"/>
            <a:ext cx="189548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5954078" y="3183374"/>
            <a:ext cx="345924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Click Create to start the creation process.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18337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796701" y="3268385"/>
            <a:ext cx="197048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10377249" y="3183374"/>
            <a:ext cx="340185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Fill in the required details: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0377249" y="3673793"/>
            <a:ext cx="3459242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Resource Group: Choose an existing resource group or create a new one for better organization. 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0377249" y="5261491"/>
            <a:ext cx="3459242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Storage Account Name: Enter a unique name that meets Azure's naming requirements.</a:t>
            </a:r>
            <a:endParaRPr lang="en-US" sz="1750" dirty="0"/>
          </a:p>
        </p:txBody>
      </p:sp>
      <p:sp>
        <p:nvSpPr>
          <p:cNvPr id="14" name="Rectangle 13"/>
          <p:cNvSpPr/>
          <p:nvPr/>
        </p:nvSpPr>
        <p:spPr>
          <a:xfrm>
            <a:off x="12820650" y="7752397"/>
            <a:ext cx="1733550" cy="362903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7600" y="7555651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a storage account with storage name and resource  group name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54142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348918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7395228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the required options to create storage account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36496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74107" y="7339081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Storage account has been Deployed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47724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Create a Web Page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796665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403109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HTML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521517"/>
            <a:ext cx="372749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Create an index.html file with the content of your website.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796665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403109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CSS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4521517"/>
            <a:ext cx="372749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Style the website using a CSS file (e.g., style.css).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796665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403109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JavaScript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4521517"/>
            <a:ext cx="372749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Add JavaScript code (e.g., script.js) for interactive elements.</a:t>
            </a:r>
            <a:endParaRPr lang="en-US" sz="1750" dirty="0"/>
          </a:p>
        </p:txBody>
      </p:sp>
      <p:sp>
        <p:nvSpPr>
          <p:cNvPr id="12" name="Rectangle 11"/>
          <p:cNvSpPr/>
          <p:nvPr/>
        </p:nvSpPr>
        <p:spPr>
          <a:xfrm>
            <a:off x="12820650" y="7752397"/>
            <a:ext cx="1733550" cy="362903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6665"/>
            <a:ext cx="8019336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Enable Static Website Feature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985605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779395"/>
            <a:ext cx="412075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Open the created Storage Account in the Azure Portal.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704" y="1985605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254704" y="2779395"/>
            <a:ext cx="4120872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2. Scroll down to the Data Management section in the left-hand panel and select Static Website.</a:t>
            </a:r>
            <a:endParaRPr lang="en-US" sz="1750" dirty="0"/>
          </a:p>
        </p:txBody>
      </p:sp>
      <p:sp>
        <p:nvSpPr>
          <p:cNvPr id="8" name="Text 3"/>
          <p:cNvSpPr/>
          <p:nvPr/>
        </p:nvSpPr>
        <p:spPr>
          <a:xfrm>
            <a:off x="9715738" y="2779395"/>
            <a:ext cx="412075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3. Click Enable to turn on the static website hosting.</a:t>
            </a:r>
            <a:endParaRPr lang="en-US" sz="1750" dirty="0"/>
          </a:p>
        </p:txBody>
      </p:sp>
      <p:sp>
        <p:nvSpPr>
          <p:cNvPr id="10" name="Text 4"/>
          <p:cNvSpPr/>
          <p:nvPr/>
        </p:nvSpPr>
        <p:spPr>
          <a:xfrm>
            <a:off x="793790" y="5342334"/>
            <a:ext cx="4120753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4. In the Index document name field, type index.html (or the main file name of your website). </a:t>
            </a:r>
            <a:endParaRPr lang="en-US" sz="1750" dirty="0"/>
          </a:p>
        </p:txBody>
      </p:sp>
      <p:sp>
        <p:nvSpPr>
          <p:cNvPr id="11" name="Text 5"/>
          <p:cNvSpPr/>
          <p:nvPr/>
        </p:nvSpPr>
        <p:spPr>
          <a:xfrm>
            <a:off x="793790" y="6567130"/>
            <a:ext cx="412075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This file will be displayed when users visit the root of your website.</a:t>
            </a:r>
            <a:endParaRPr lang="en-US" sz="1750" dirty="0"/>
          </a:p>
        </p:txBody>
      </p:sp>
      <p:sp>
        <p:nvSpPr>
          <p:cNvPr id="13" name="Text 6"/>
          <p:cNvSpPr/>
          <p:nvPr/>
        </p:nvSpPr>
        <p:spPr>
          <a:xfrm>
            <a:off x="5254704" y="5342334"/>
            <a:ext cx="4120872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5. Save the settings.</a:t>
            </a:r>
            <a:endParaRPr lang="en-US" sz="175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011" y="1985605"/>
            <a:ext cx="566977" cy="56697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703" y="4548544"/>
            <a:ext cx="566977" cy="566977"/>
          </a:xfrm>
          <a:prstGeom prst="rect">
            <a:avLst/>
          </a:prstGeom>
        </p:spPr>
      </p:pic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4548544"/>
            <a:ext cx="566976" cy="5669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2820650" y="7752397"/>
            <a:ext cx="1733550" cy="362903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316834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4297" y="7379185"/>
            <a:ext cx="73152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Now in Storage acc</a:t>
            </a:r>
            <a:r>
              <a:rPr lang="en-IN" altLang="en-US" b="1" dirty="0"/>
              <a:t>ount</a:t>
            </a:r>
            <a:r>
              <a:rPr lang="en-US" altLang="en-US" b="1" dirty="0"/>
              <a:t> get into static</a:t>
            </a:r>
            <a:r>
              <a:rPr lang="en-US" altLang="en-US" b="1" dirty="0"/>
              <a:t> </a:t>
            </a:r>
            <a:r>
              <a:rPr lang="en-US" altLang="en-US" b="1" dirty="0"/>
              <a:t>website</a:t>
            </a:r>
            <a:endParaRPr lang="en-US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3280</Words>
  <Application>WPS Presentation</Application>
  <PresentationFormat>Custom</PresentationFormat>
  <Paragraphs>164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Instrument Sans Semi Bold</vt:lpstr>
      <vt:lpstr>Instrument Sans Semi Bold</vt:lpstr>
      <vt:lpstr>Instrument Sans Semi Bold</vt:lpstr>
      <vt:lpstr>Instrument Sans Medium</vt:lpstr>
      <vt:lpstr>Instrument Sans Medium</vt:lpstr>
      <vt:lpstr>Instrument Sans Medium</vt:lpstr>
      <vt:lpstr>Sans Serif Collection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rithi</cp:lastModifiedBy>
  <cp:revision>8</cp:revision>
  <dcterms:created xsi:type="dcterms:W3CDTF">2025-01-16T17:22:00Z</dcterms:created>
  <dcterms:modified xsi:type="dcterms:W3CDTF">2025-01-17T05:01:08Z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27CB9B1A491240218F0984BBA2D592D6_12</vt:lpwstr>
  </property>
  <property fmtid="{D5CDD505-2E9C-101B-9397-08002B2CF9AE}" pid="3" name="KSOProductBuildVer">
    <vt:lpwstr>1033-12.2.0.19805</vt:lpwstr>
  </property>
</Properties>
</file>