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6" r:id="rId10"/>
    <p:sldId id="261" r:id="rId11"/>
    <p:sldId id="271" r:id="rId12"/>
    <p:sldId id="270" r:id="rId13"/>
    <p:sldId id="262" r:id="rId14"/>
    <p:sldId id="267" r:id="rId15"/>
    <p:sldId id="263" r:id="rId16"/>
    <p:sldId id="268" r:id="rId17"/>
    <p:sldId id="269" r:id="rId18"/>
    <p:sldId id="264" r:id="rId19"/>
    <p:sldId id="265"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8FB849-1DAA-6747-B506-74E12A059FDE}" v="644" dt="2024-04-14T20:54:02.028"/>
    <p1510:client id="{C0F75DFC-8DD2-AF4C-938C-A8002F8C3040}" v="302" dt="2024-04-14T20:41:50.4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37"/>
    <p:restoredTop sz="94801"/>
  </p:normalViewPr>
  <p:slideViewPr>
    <p:cSldViewPr snapToGrid="0">
      <p:cViewPr varScale="1">
        <p:scale>
          <a:sx n="65" d="100"/>
          <a:sy n="65" d="100"/>
        </p:scale>
        <p:origin x="216" y="110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4/14/24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4/14/24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4/14/24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4/14/24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4/14/24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4/14/24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4/14/24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4/14/24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4/14/24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4/14/24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4/14/24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4/14/24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towardsdatascience.com/how-amazon-alexa-works-your-guide-to-natural-language-processing-ai-7506004709d3" TargetMode="External"/><Relationship Id="rId3" Type="http://schemas.openxmlformats.org/officeDocument/2006/relationships/hyperlink" Target="https://medium.com/analytics-vidhya/tweet-analytics-using-nlp-f83b9f7f7349" TargetMode="External"/><Relationship Id="rId7" Type="http://schemas.openxmlformats.org/officeDocument/2006/relationships/hyperlink" Target="https://www.researchgate.net/publication/223853334_Natural_Language_Processing_A_Human-Computer_Interaction_Perspective" TargetMode="External"/><Relationship Id="rId2" Type="http://schemas.openxmlformats.org/officeDocument/2006/relationships/hyperlink" Target="https://www.analyticsvidhya.com/blog/2021/06/part-10-step-by-step-guide-to-master-nlp-named-entity-recognition/" TargetMode="External"/><Relationship Id="rId1" Type="http://schemas.openxmlformats.org/officeDocument/2006/relationships/slideLayout" Target="../slideLayouts/slideLayout2.xml"/><Relationship Id="rId6" Type="http://schemas.openxmlformats.org/officeDocument/2006/relationships/hyperlink" Target="https://towardsdatascience.com/your-guide-to-natural-language-processing-nlp-48ea2511f6e1" TargetMode="External"/><Relationship Id="rId5" Type="http://schemas.openxmlformats.org/officeDocument/2006/relationships/hyperlink" Target="https://www.analyticsinsight.net/role-of-nlp-enhancing-human-computer-interaction/" TargetMode="External"/><Relationship Id="rId4" Type="http://schemas.openxmlformats.org/officeDocument/2006/relationships/hyperlink" Target="https://medium.com/@tahaasghar21/natural-language-processing-the-future-of-human-computer-interaction-7eb5d10dd8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Human Computer Interface (HCI)</a:t>
            </a:r>
            <a:endParaRPr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pPr marL="457200" indent="-457200">
              <a:buFontTx/>
              <a:buChar char="-"/>
            </a:pPr>
            <a:r>
              <a:rPr lang="en-US" dirty="0" err="1"/>
              <a:t>Rithika</a:t>
            </a:r>
            <a:r>
              <a:rPr lang="en-US" dirty="0"/>
              <a:t> </a:t>
            </a:r>
            <a:r>
              <a:rPr lang="en-US" dirty="0" err="1"/>
              <a:t>Gurram</a:t>
            </a:r>
            <a:endParaRPr lang="en-US" dirty="0"/>
          </a:p>
          <a:p>
            <a:pPr marL="457200" indent="-457200">
              <a:buFontTx/>
              <a:buChar char="-"/>
            </a:pPr>
            <a:r>
              <a:rPr lang="en-US" dirty="0"/>
              <a:t>Likhith Kolli</a:t>
            </a:r>
          </a:p>
          <a:p>
            <a:pPr marL="457200" indent="-457200">
              <a:buFontTx/>
              <a:buChar char="-"/>
            </a:pPr>
            <a:endParaRPr lang="en-US" dirty="0"/>
          </a:p>
          <a:p>
            <a:pPr marL="457200" indent="-457200">
              <a:buFontTx/>
              <a:buChar char="-"/>
            </a:pPr>
            <a:endParaRPr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926805"/>
          </a:xfrm>
        </p:spPr>
        <p:txBody>
          <a:bodyPr/>
          <a:lstStyle/>
          <a:p>
            <a:r>
              <a:t>Twitter</a:t>
            </a:r>
          </a:p>
        </p:txBody>
      </p:sp>
      <p:sp>
        <p:nvSpPr>
          <p:cNvPr id="3" name="Content Placeholder 2"/>
          <p:cNvSpPr>
            <a:spLocks noGrp="1"/>
          </p:cNvSpPr>
          <p:nvPr>
            <p:ph idx="1"/>
          </p:nvPr>
        </p:nvSpPr>
        <p:spPr>
          <a:xfrm>
            <a:off x="1167493" y="1594884"/>
            <a:ext cx="7646898" cy="4882115"/>
          </a:xfrm>
        </p:spPr>
        <p:txBody>
          <a:bodyPr/>
          <a:lstStyle/>
          <a:p>
            <a:pPr marL="457200" indent="-457200">
              <a:buFont typeface="Arial" panose="020B0604020202020204" pitchFamily="34" charset="0"/>
              <a:buChar char="•"/>
            </a:pPr>
            <a:r>
              <a:t>Twitter functions as a microblogging platform where users can share updates, news, and interact with others in real-time.</a:t>
            </a:r>
            <a:endParaRPr lang="en-US" dirty="0"/>
          </a:p>
          <a:p>
            <a:pPr marL="457200" indent="-457200">
              <a:buFont typeface="Arial" panose="020B0604020202020204" pitchFamily="34" charset="0"/>
              <a:buChar char="•"/>
            </a:pPr>
            <a:r>
              <a:t>Services include trending topics, hashtags, retweeting, liking tweets, direct messaging, and advertising opportunities for businesses.</a:t>
            </a:r>
            <a:endParaRPr lang="en-US" dirty="0"/>
          </a:p>
          <a:p>
            <a:pPr marL="457200" indent="-457200">
              <a:buFont typeface="Arial" panose="020B0604020202020204" pitchFamily="34" charset="0"/>
              <a:buChar char="•"/>
            </a:pPr>
            <a:r>
              <a:t>Stakeholders encompass users, advertisers, developers, media outlets, governments, and organizations leveraging Twitter for communication and marketing purposes.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40F7-729A-DA3C-1E10-2B0C95A5D547}"/>
              </a:ext>
            </a:extLst>
          </p:cNvPr>
          <p:cNvSpPr>
            <a:spLocks noGrp="1"/>
          </p:cNvSpPr>
          <p:nvPr>
            <p:ph type="title"/>
          </p:nvPr>
        </p:nvSpPr>
        <p:spPr/>
        <p:txBody>
          <a:bodyPr/>
          <a:lstStyle/>
          <a:p>
            <a:r>
              <a:rPr lang="en-US" sz="4400" dirty="0"/>
              <a:t>Twitter: NLP technologies used</a:t>
            </a:r>
          </a:p>
        </p:txBody>
      </p:sp>
      <p:sp>
        <p:nvSpPr>
          <p:cNvPr id="3" name="Content Placeholder 2">
            <a:extLst>
              <a:ext uri="{FF2B5EF4-FFF2-40B4-BE49-F238E27FC236}">
                <a16:creationId xmlns:a16="http://schemas.microsoft.com/office/drawing/2014/main" id="{54DE256C-8542-B246-6DAE-BF17D72EA43D}"/>
              </a:ext>
            </a:extLst>
          </p:cNvPr>
          <p:cNvSpPr>
            <a:spLocks noGrp="1"/>
          </p:cNvSpPr>
          <p:nvPr>
            <p:ph idx="1"/>
          </p:nvPr>
        </p:nvSpPr>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Two methods to access Twitter data: REST API and Streaming API.</a:t>
            </a:r>
          </a:p>
          <a:p>
            <a:pPr algn="l">
              <a:buFont typeface="Arial" panose="020B0604020202020204" pitchFamily="34" charset="0"/>
              <a:buChar char="•"/>
            </a:pPr>
            <a:r>
              <a:rPr lang="en-US" b="0" i="0" dirty="0">
                <a:solidFill>
                  <a:srgbClr val="0D0D0D"/>
                </a:solidFill>
                <a:effectLst/>
                <a:highlight>
                  <a:srgbClr val="FFFFFF"/>
                </a:highlight>
                <a:latin typeface="Söhne"/>
              </a:rPr>
              <a:t>Required information: API key, API secret, Access token, Access token secret.</a:t>
            </a:r>
          </a:p>
          <a:p>
            <a:pPr algn="l">
              <a:buFont typeface="Arial" panose="020B0604020202020204" pitchFamily="34" charset="0"/>
              <a:buChar char="•"/>
            </a:pPr>
            <a:r>
              <a:rPr lang="en-US" b="0" i="0" dirty="0">
                <a:solidFill>
                  <a:srgbClr val="0D0D0D"/>
                </a:solidFill>
                <a:effectLst/>
                <a:highlight>
                  <a:srgbClr val="FFFFFF"/>
                </a:highlight>
                <a:latin typeface="Söhne"/>
              </a:rPr>
              <a:t>Example: Collected tweets for twenty FTSE 100 companies over a week, totaling 37,313 tweets.</a:t>
            </a:r>
          </a:p>
          <a:p>
            <a:endParaRPr lang="en-US" dirty="0"/>
          </a:p>
        </p:txBody>
      </p:sp>
      <p:sp>
        <p:nvSpPr>
          <p:cNvPr id="4" name="Footer Placeholder 3">
            <a:extLst>
              <a:ext uri="{FF2B5EF4-FFF2-40B4-BE49-F238E27FC236}">
                <a16:creationId xmlns:a16="http://schemas.microsoft.com/office/drawing/2014/main" id="{79BB482E-4B5F-1750-E8D3-BC1D5AFFE08D}"/>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8660598-B36A-1628-EF14-C0780387A966}"/>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835407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919608" cy="1587500"/>
          </a:xfrm>
        </p:spPr>
        <p:txBody>
          <a:bodyPr/>
          <a:lstStyle/>
          <a:p>
            <a:r>
              <a:rPr lang="en-US" dirty="0"/>
              <a:t>Twitter: NLP technologies used</a:t>
            </a:r>
          </a:p>
        </p:txBody>
      </p:sp>
      <p:pic>
        <p:nvPicPr>
          <p:cNvPr id="4" name="Content Placeholder 3" descr="A blue bird with black text&#10;&#10;Description automatically generated">
            <a:extLst>
              <a:ext uri="{FF2B5EF4-FFF2-40B4-BE49-F238E27FC236}">
                <a16:creationId xmlns:a16="http://schemas.microsoft.com/office/drawing/2014/main" id="{8FC14CFA-CC3F-EFE0-CA36-024C3D71FC03}"/>
              </a:ext>
            </a:extLst>
          </p:cNvPr>
          <p:cNvPicPr>
            <a:picLocks noGrp="1" noChangeAspect="1"/>
          </p:cNvPicPr>
          <p:nvPr>
            <p:ph idx="1"/>
          </p:nvPr>
        </p:nvPicPr>
        <p:blipFill>
          <a:blip r:embed="rId2"/>
          <a:stretch>
            <a:fillRect/>
          </a:stretch>
        </p:blipFill>
        <p:spPr>
          <a:xfrm>
            <a:off x="384531" y="2324099"/>
            <a:ext cx="11342805" cy="2569464"/>
          </a:xfrm>
          <a:prstGeom prst="rect">
            <a:avLst/>
          </a:prstGeom>
        </p:spPr>
      </p:pic>
      <p:sp>
        <p:nvSpPr>
          <p:cNvPr id="5" name="TextBox 4">
            <a:extLst>
              <a:ext uri="{FF2B5EF4-FFF2-40B4-BE49-F238E27FC236}">
                <a16:creationId xmlns:a16="http://schemas.microsoft.com/office/drawing/2014/main" id="{91E073A8-95B9-FB74-7299-6C94BA48ABE7}"/>
              </a:ext>
            </a:extLst>
          </p:cNvPr>
          <p:cNvSpPr txBox="1"/>
          <p:nvPr/>
        </p:nvSpPr>
        <p:spPr>
          <a:xfrm>
            <a:off x="861884" y="4704835"/>
            <a:ext cx="1473543" cy="523220"/>
          </a:xfrm>
          <a:prstGeom prst="rect">
            <a:avLst/>
          </a:prstGeom>
          <a:noFill/>
        </p:spPr>
        <p:txBody>
          <a:bodyPr wrap="square" rtlCol="0">
            <a:spAutoFit/>
          </a:bodyPr>
          <a:lstStyle/>
          <a:p>
            <a:r>
              <a:rPr lang="en-US" sz="1400" b="0" i="0" dirty="0">
                <a:solidFill>
                  <a:srgbClr val="0D0D0D"/>
                </a:solidFill>
                <a:effectLst/>
                <a:highlight>
                  <a:srgbClr val="FFFFFF"/>
                </a:highlight>
                <a:latin typeface="Söhne"/>
              </a:rPr>
              <a:t>Utilize REST or Streaming API</a:t>
            </a:r>
            <a:endParaRPr lang="en-US" sz="1400" dirty="0"/>
          </a:p>
        </p:txBody>
      </p:sp>
      <p:sp>
        <p:nvSpPr>
          <p:cNvPr id="7" name="TextBox 6">
            <a:extLst>
              <a:ext uri="{FF2B5EF4-FFF2-40B4-BE49-F238E27FC236}">
                <a16:creationId xmlns:a16="http://schemas.microsoft.com/office/drawing/2014/main" id="{BC446700-15AD-3168-1BAA-4182AC8EC911}"/>
              </a:ext>
            </a:extLst>
          </p:cNvPr>
          <p:cNvSpPr txBox="1"/>
          <p:nvPr/>
        </p:nvSpPr>
        <p:spPr>
          <a:xfrm>
            <a:off x="2653615" y="4664675"/>
            <a:ext cx="1720678" cy="523220"/>
          </a:xfrm>
          <a:prstGeom prst="rect">
            <a:avLst/>
          </a:prstGeom>
          <a:noFill/>
        </p:spPr>
        <p:txBody>
          <a:bodyPr wrap="square">
            <a:spAutoFit/>
          </a:bodyPr>
          <a:lstStyle/>
          <a:p>
            <a:r>
              <a:rPr lang="en-US" sz="1400" b="0" i="0" dirty="0">
                <a:solidFill>
                  <a:srgbClr val="0D0D0D"/>
                </a:solidFill>
                <a:effectLst/>
                <a:highlight>
                  <a:srgbClr val="FFFFFF"/>
                </a:highlight>
                <a:latin typeface="Söhne"/>
              </a:rPr>
              <a:t>Parse API response into structured table.</a:t>
            </a:r>
            <a:endParaRPr lang="en-US" sz="1400" dirty="0"/>
          </a:p>
        </p:txBody>
      </p:sp>
      <p:sp>
        <p:nvSpPr>
          <p:cNvPr id="10" name="TextBox 9">
            <a:extLst>
              <a:ext uri="{FF2B5EF4-FFF2-40B4-BE49-F238E27FC236}">
                <a16:creationId xmlns:a16="http://schemas.microsoft.com/office/drawing/2014/main" id="{80E39118-0FD4-6F3E-8B35-DB20598DFE55}"/>
              </a:ext>
            </a:extLst>
          </p:cNvPr>
          <p:cNvSpPr txBox="1"/>
          <p:nvPr/>
        </p:nvSpPr>
        <p:spPr>
          <a:xfrm>
            <a:off x="4819134" y="4664675"/>
            <a:ext cx="1276865" cy="738664"/>
          </a:xfrm>
          <a:prstGeom prst="rect">
            <a:avLst/>
          </a:prstGeom>
          <a:noFill/>
        </p:spPr>
        <p:txBody>
          <a:bodyPr wrap="square" rtlCol="0">
            <a:spAutoFit/>
          </a:bodyPr>
          <a:lstStyle/>
          <a:p>
            <a:r>
              <a:rPr lang="en-US" sz="1400" b="0" i="0" dirty="0">
                <a:solidFill>
                  <a:srgbClr val="0D0D0D"/>
                </a:solidFill>
                <a:effectLst/>
                <a:highlight>
                  <a:srgbClr val="FFFFFF"/>
                </a:highlight>
                <a:latin typeface="Söhne"/>
              </a:rPr>
              <a:t>Named Entity Recognition (NER)</a:t>
            </a:r>
            <a:endParaRPr lang="en-US" sz="1400" dirty="0"/>
          </a:p>
        </p:txBody>
      </p:sp>
      <p:sp>
        <p:nvSpPr>
          <p:cNvPr id="17" name="TextBox 16">
            <a:extLst>
              <a:ext uri="{FF2B5EF4-FFF2-40B4-BE49-F238E27FC236}">
                <a16:creationId xmlns:a16="http://schemas.microsoft.com/office/drawing/2014/main" id="{DD6AB1D6-1EE7-0A78-B4CA-C7B5FEF46DDC}"/>
              </a:ext>
            </a:extLst>
          </p:cNvPr>
          <p:cNvSpPr txBox="1"/>
          <p:nvPr/>
        </p:nvSpPr>
        <p:spPr>
          <a:xfrm>
            <a:off x="6341077" y="4664675"/>
            <a:ext cx="1567248" cy="738664"/>
          </a:xfrm>
          <a:prstGeom prst="rect">
            <a:avLst/>
          </a:prstGeom>
          <a:noFill/>
        </p:spPr>
        <p:txBody>
          <a:bodyPr wrap="square">
            <a:spAutoFit/>
          </a:bodyPr>
          <a:lstStyle/>
          <a:p>
            <a:r>
              <a:rPr lang="en-US" sz="1400" b="0" i="0" dirty="0">
                <a:solidFill>
                  <a:srgbClr val="0D0D0D"/>
                </a:solidFill>
                <a:effectLst/>
                <a:highlight>
                  <a:srgbClr val="FFFFFF"/>
                </a:highlight>
                <a:latin typeface="Söhne"/>
              </a:rPr>
              <a:t>Analyze sentiment: positive, negative, neutral.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CF45D-1504-53AB-28CF-118557CC8CC2}"/>
              </a:ext>
            </a:extLst>
          </p:cNvPr>
          <p:cNvSpPr>
            <a:spLocks noGrp="1"/>
          </p:cNvSpPr>
          <p:nvPr>
            <p:ph type="title"/>
          </p:nvPr>
        </p:nvSpPr>
        <p:spPr>
          <a:xfrm>
            <a:off x="1167492" y="381001"/>
            <a:ext cx="9779183" cy="990600"/>
          </a:xfrm>
        </p:spPr>
        <p:txBody>
          <a:bodyPr/>
          <a:lstStyle/>
          <a:p>
            <a:r>
              <a:rPr lang="en-US" dirty="0"/>
              <a:t>Sentiment Analysis</a:t>
            </a:r>
          </a:p>
        </p:txBody>
      </p:sp>
      <p:sp>
        <p:nvSpPr>
          <p:cNvPr id="5" name="Slide Number Placeholder 4">
            <a:extLst>
              <a:ext uri="{FF2B5EF4-FFF2-40B4-BE49-F238E27FC236}">
                <a16:creationId xmlns:a16="http://schemas.microsoft.com/office/drawing/2014/main" id="{E2B660D3-AC95-15C4-2971-361B24B6411D}"/>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6" name="Content Placeholder 5" descr="A graph showing a red and green line&#10;&#10;Description automatically generated">
            <a:extLst>
              <a:ext uri="{FF2B5EF4-FFF2-40B4-BE49-F238E27FC236}">
                <a16:creationId xmlns:a16="http://schemas.microsoft.com/office/drawing/2014/main" id="{70B8D5D7-DB88-2999-67D4-1D81A0771F43}"/>
              </a:ext>
            </a:extLst>
          </p:cNvPr>
          <p:cNvPicPr>
            <a:picLocks noGrp="1" noChangeAspect="1"/>
          </p:cNvPicPr>
          <p:nvPr>
            <p:ph idx="1"/>
          </p:nvPr>
        </p:nvPicPr>
        <p:blipFill>
          <a:blip r:embed="rId2"/>
          <a:stretch>
            <a:fillRect/>
          </a:stretch>
        </p:blipFill>
        <p:spPr>
          <a:xfrm>
            <a:off x="407773" y="1548612"/>
            <a:ext cx="4992129" cy="4807737"/>
          </a:xfrm>
          <a:prstGeom prst="rect">
            <a:avLst/>
          </a:prstGeom>
        </p:spPr>
      </p:pic>
      <p:sp>
        <p:nvSpPr>
          <p:cNvPr id="8" name="TextBox 7">
            <a:extLst>
              <a:ext uri="{FF2B5EF4-FFF2-40B4-BE49-F238E27FC236}">
                <a16:creationId xmlns:a16="http://schemas.microsoft.com/office/drawing/2014/main" id="{D4FEC694-FDB9-35D4-B678-A629384E06D4}"/>
              </a:ext>
            </a:extLst>
          </p:cNvPr>
          <p:cNvSpPr txBox="1"/>
          <p:nvPr/>
        </p:nvSpPr>
        <p:spPr>
          <a:xfrm>
            <a:off x="5585254" y="1828801"/>
            <a:ext cx="5533850" cy="3480505"/>
          </a:xfrm>
          <a:prstGeom prst="rect">
            <a:avLst/>
          </a:prstGeom>
          <a:noFill/>
        </p:spPr>
        <p:txBody>
          <a:bodyPr wrap="square">
            <a:spAutoFit/>
          </a:bodyPr>
          <a:lstStyle/>
          <a:p>
            <a:pPr marL="0" marR="0">
              <a:lnSpc>
                <a:spcPts val="2400"/>
              </a:lnSpc>
              <a:spcBef>
                <a:spcPts val="2570"/>
              </a:spcBef>
              <a:spcAft>
                <a:spcPts val="0"/>
              </a:spcAft>
            </a:pPr>
            <a:r>
              <a:rPr lang="en-US" sz="1800" spc="-5" dirty="0">
                <a:solidFill>
                  <a:srgbClr val="242424"/>
                </a:solidFill>
                <a:effectLst/>
                <a:highlight>
                  <a:srgbClr val="FFFFFF"/>
                </a:highlight>
                <a:latin typeface="Georgia" panose="02040502050405020303" pitchFamily="18" charset="0"/>
                <a:ea typeface="Times New Roman" panose="02020603050405020304" pitchFamily="18" charset="0"/>
                <a:cs typeface="Segoe UI" panose="020B0502040204020203" pitchFamily="34" charset="0"/>
              </a:rPr>
              <a:t>The visualization of the above results would help drive insights into the consumer opinion about the product or company. In the below section </a:t>
            </a:r>
            <a:endParaRPr lang="en-US" sz="1400" dirty="0">
              <a:effectLst/>
              <a:highlight>
                <a:srgbClr val="FFFFFF"/>
              </a:highlight>
              <a:latin typeface="Times New Roman" panose="02020603050405020304" pitchFamily="18" charset="0"/>
              <a:ea typeface="Times New Roman" panose="02020603050405020304" pitchFamily="18" charset="0"/>
            </a:endParaRPr>
          </a:p>
          <a:p>
            <a:pPr marL="0" marR="0">
              <a:lnSpc>
                <a:spcPts val="2400"/>
              </a:lnSpc>
              <a:spcBef>
                <a:spcPts val="2570"/>
              </a:spcBef>
              <a:spcAft>
                <a:spcPts val="0"/>
              </a:spcAft>
            </a:pPr>
            <a:r>
              <a:rPr lang="en-US" sz="1800" spc="-5" dirty="0">
                <a:solidFill>
                  <a:srgbClr val="242424"/>
                </a:solidFill>
                <a:effectLst/>
                <a:highlight>
                  <a:srgbClr val="FFFFFF"/>
                </a:highlight>
                <a:latin typeface="Georgia" panose="02040502050405020303" pitchFamily="18" charset="0"/>
                <a:ea typeface="Times New Roman" panose="02020603050405020304" pitchFamily="18" charset="0"/>
                <a:cs typeface="Segoe UI" panose="020B0502040204020203" pitchFamily="34" charset="0"/>
              </a:rPr>
              <a:t>The  graph shown  is the positive, negative and average sentiment (Blue line) of each company. The bars represent the average sentiment for the company and is not weighted for the number of tweets. This </a:t>
            </a:r>
            <a:r>
              <a:rPr lang="en-US" sz="1800" b="1" spc="-5" dirty="0">
                <a:solidFill>
                  <a:srgbClr val="242424"/>
                </a:solidFill>
                <a:effectLst/>
                <a:highlight>
                  <a:srgbClr val="FFFFFF"/>
                </a:highlight>
                <a:latin typeface="Georgia" panose="02040502050405020303" pitchFamily="18" charset="0"/>
                <a:ea typeface="Times New Roman" panose="02020603050405020304" pitchFamily="18" charset="0"/>
                <a:cs typeface="Segoe UI" panose="020B0502040204020203" pitchFamily="34" charset="0"/>
              </a:rPr>
              <a:t>unweighted</a:t>
            </a:r>
            <a:r>
              <a:rPr lang="en-US" sz="1800" spc="-5" dirty="0">
                <a:solidFill>
                  <a:srgbClr val="242424"/>
                </a:solidFill>
                <a:effectLst/>
                <a:highlight>
                  <a:srgbClr val="FFFFFF"/>
                </a:highlight>
                <a:latin typeface="Georgia" panose="02040502050405020303" pitchFamily="18" charset="0"/>
                <a:ea typeface="Times New Roman" panose="02020603050405020304" pitchFamily="18" charset="0"/>
                <a:cs typeface="Segoe UI" panose="020B0502040204020203" pitchFamily="34" charset="0"/>
              </a:rPr>
              <a:t> sentiment does not provide an accurate comparison between companies as it does not take into account the number of tweets.</a:t>
            </a:r>
            <a:endParaRPr lang="en-US" sz="1400" dirty="0">
              <a:effectLst/>
              <a:highlight>
                <a:srgbClr val="FFFFFF"/>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34449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EC58-CEA8-AD51-4637-786DDA94E678}"/>
              </a:ext>
            </a:extLst>
          </p:cNvPr>
          <p:cNvSpPr>
            <a:spLocks noGrp="1"/>
          </p:cNvSpPr>
          <p:nvPr>
            <p:ph type="title"/>
          </p:nvPr>
        </p:nvSpPr>
        <p:spPr>
          <a:xfrm>
            <a:off x="1167492" y="574157"/>
            <a:ext cx="8497503" cy="1001381"/>
          </a:xfrm>
        </p:spPr>
        <p:txBody>
          <a:bodyPr/>
          <a:lstStyle/>
          <a:p>
            <a:r>
              <a:rPr lang="en-US" sz="4400" dirty="0"/>
              <a:t>Name Entity Recognition(NER)</a:t>
            </a:r>
          </a:p>
        </p:txBody>
      </p:sp>
      <p:sp>
        <p:nvSpPr>
          <p:cNvPr id="3" name="Content Placeholder 2">
            <a:extLst>
              <a:ext uri="{FF2B5EF4-FFF2-40B4-BE49-F238E27FC236}">
                <a16:creationId xmlns:a16="http://schemas.microsoft.com/office/drawing/2014/main" id="{2E8C7214-5962-2B9F-26D2-67CD29FB4079}"/>
              </a:ext>
            </a:extLst>
          </p:cNvPr>
          <p:cNvSpPr>
            <a:spLocks noGrp="1"/>
          </p:cNvSpPr>
          <p:nvPr>
            <p:ph idx="1"/>
          </p:nvPr>
        </p:nvSpPr>
        <p:spPr>
          <a:xfrm>
            <a:off x="265815" y="2315688"/>
            <a:ext cx="5397795" cy="3787400"/>
          </a:xfrm>
        </p:spPr>
        <p:txBody>
          <a:bodyPr/>
          <a:lstStyle/>
          <a:p>
            <a:r>
              <a:rPr lang="en-US" sz="1400" b="1" dirty="0">
                <a:effectLst/>
              </a:rPr>
              <a:t>1.NER Model Process:</a:t>
            </a:r>
            <a:endParaRPr lang="en-US" sz="1400" dirty="0">
              <a:effectLst/>
            </a:endParaRPr>
          </a:p>
          <a:p>
            <a:pPr marL="742950" lvl="1" indent="-285750">
              <a:buFont typeface="Arial" panose="020B0604020202020204" pitchFamily="34" charset="0"/>
              <a:buChar char="•"/>
            </a:pPr>
            <a:r>
              <a:rPr lang="en-US" sz="1400" dirty="0">
                <a:effectLst/>
              </a:rPr>
              <a:t>Detect named entities.</a:t>
            </a:r>
          </a:p>
          <a:p>
            <a:pPr marL="742950" lvl="1" indent="-285750">
              <a:buFont typeface="Arial" panose="020B0604020202020204" pitchFamily="34" charset="0"/>
              <a:buChar char="•"/>
            </a:pPr>
            <a:r>
              <a:rPr lang="en-US" sz="1400" dirty="0">
                <a:effectLst/>
              </a:rPr>
              <a:t>Categorize the detected entities.</a:t>
            </a:r>
          </a:p>
          <a:p>
            <a:r>
              <a:rPr lang="en-US" sz="1400" b="1" dirty="0">
                <a:effectLst/>
              </a:rPr>
              <a:t>2.Entity Categories:</a:t>
            </a:r>
            <a:endParaRPr lang="en-US" sz="1400" dirty="0">
              <a:effectLst/>
            </a:endParaRPr>
          </a:p>
          <a:p>
            <a:pPr marL="742950" lvl="1" indent="-285750">
              <a:buFont typeface="Arial" panose="020B0604020202020204" pitchFamily="34" charset="0"/>
              <a:buChar char="•"/>
            </a:pPr>
            <a:r>
              <a:rPr lang="en-US" sz="1400" dirty="0">
                <a:effectLst/>
              </a:rPr>
              <a:t>Examples include Name, Location, Event, Organization, etc.</a:t>
            </a:r>
          </a:p>
          <a:p>
            <a:pPr marL="742950" lvl="1" indent="-285750">
              <a:buFont typeface="Arial" panose="020B0604020202020204" pitchFamily="34" charset="0"/>
              <a:buChar char="•"/>
            </a:pPr>
            <a:r>
              <a:rPr lang="en-US" sz="1400" dirty="0">
                <a:effectLst/>
              </a:rPr>
              <a:t>These categories form the basis of training data for the NER model.</a:t>
            </a:r>
          </a:p>
          <a:p>
            <a:r>
              <a:rPr lang="en-US" sz="1400" b="1" dirty="0">
                <a:effectLst/>
              </a:rPr>
              <a:t>3.Training Data Preparation:</a:t>
            </a:r>
            <a:endParaRPr lang="en-US" sz="1400" dirty="0">
              <a:effectLst/>
            </a:endParaRPr>
          </a:p>
          <a:p>
            <a:pPr marL="742950" lvl="1" indent="-285750">
              <a:buFont typeface="Arial" panose="020B0604020202020204" pitchFamily="34" charset="0"/>
              <a:buChar char="•"/>
            </a:pPr>
            <a:r>
              <a:rPr lang="en-US" sz="1400" dirty="0">
                <a:effectLst/>
              </a:rPr>
              <a:t>Involves tagging words and phrases with their corresponding entities.</a:t>
            </a:r>
          </a:p>
          <a:p>
            <a:pPr marL="742950" lvl="1" indent="-285750">
              <a:buFont typeface="Arial" panose="020B0604020202020204" pitchFamily="34" charset="0"/>
              <a:buChar char="•"/>
            </a:pPr>
            <a:r>
              <a:rPr lang="en-US" sz="1400" dirty="0">
                <a:effectLst/>
              </a:rPr>
              <a:t>Trains the NER model to detect and categorize entities accurately.</a:t>
            </a:r>
          </a:p>
          <a:p>
            <a:pPr algn="l"/>
            <a:br>
              <a:rPr lang="en-US" sz="1400" b="0" i="0" dirty="0">
                <a:solidFill>
                  <a:srgbClr val="000000"/>
                </a:solidFill>
                <a:effectLst/>
                <a:highlight>
                  <a:srgbClr val="FFFFFF"/>
                </a:highlight>
                <a:latin typeface="Söhne"/>
              </a:rPr>
            </a:br>
            <a:endParaRPr lang="en-US" sz="1400" b="0" i="0" dirty="0">
              <a:solidFill>
                <a:srgbClr val="000000"/>
              </a:solidFill>
              <a:effectLst/>
              <a:highlight>
                <a:srgbClr val="FFFFFF"/>
              </a:highlight>
              <a:latin typeface="Söhne"/>
            </a:endParaRPr>
          </a:p>
          <a:p>
            <a:endParaRPr lang="en-US" sz="1800" b="0" i="0" dirty="0">
              <a:solidFill>
                <a:srgbClr val="0D0D0D"/>
              </a:solidFill>
              <a:effectLst/>
              <a:highlight>
                <a:srgbClr val="FFFFFF"/>
              </a:highlight>
              <a:latin typeface="Söhne"/>
            </a:endParaRPr>
          </a:p>
        </p:txBody>
      </p:sp>
      <p:sp>
        <p:nvSpPr>
          <p:cNvPr id="4" name="Footer Placeholder 3">
            <a:extLst>
              <a:ext uri="{FF2B5EF4-FFF2-40B4-BE49-F238E27FC236}">
                <a16:creationId xmlns:a16="http://schemas.microsoft.com/office/drawing/2014/main" id="{55A31687-ED1A-42F5-91C1-5C3919EF8CFB}"/>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256F624-B3BD-80CA-C5F2-0CFF1B0F05D2}"/>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7" name="Content Placeholder 6" descr="A screenshot of a computer&#10;&#10;Description automatically generated">
            <a:extLst>
              <a:ext uri="{FF2B5EF4-FFF2-40B4-BE49-F238E27FC236}">
                <a16:creationId xmlns:a16="http://schemas.microsoft.com/office/drawing/2014/main" id="{443BA73E-7B13-DD49-36C4-8A7C970302D0}"/>
              </a:ext>
            </a:extLst>
          </p:cNvPr>
          <p:cNvPicPr>
            <a:picLocks noChangeAspect="1"/>
          </p:cNvPicPr>
          <p:nvPr/>
        </p:nvPicPr>
        <p:blipFill>
          <a:blip r:embed="rId2"/>
          <a:stretch>
            <a:fillRect/>
          </a:stretch>
        </p:blipFill>
        <p:spPr>
          <a:xfrm>
            <a:off x="5943601" y="1828800"/>
            <a:ext cx="5325064" cy="3787400"/>
          </a:xfrm>
          <a:prstGeom prst="rect">
            <a:avLst/>
          </a:prstGeom>
        </p:spPr>
      </p:pic>
    </p:spTree>
    <p:extLst>
      <p:ext uri="{BB962C8B-B14F-4D97-AF65-F5344CB8AC3E}">
        <p14:creationId xmlns:p14="http://schemas.microsoft.com/office/powerpoint/2010/main" val="34772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ChatGPT</a:t>
            </a:r>
          </a:p>
        </p:txBody>
      </p:sp>
      <p:sp>
        <p:nvSpPr>
          <p:cNvPr id="3" name="Content Placeholder 2"/>
          <p:cNvSpPr>
            <a:spLocks noGrp="1"/>
          </p:cNvSpPr>
          <p:nvPr>
            <p:ph idx="1"/>
          </p:nvPr>
        </p:nvSpPr>
        <p:spPr>
          <a:xfrm>
            <a:off x="1167493" y="2017467"/>
            <a:ext cx="9779182" cy="4043091"/>
          </a:xfrm>
        </p:spPr>
        <p:txBody>
          <a:bodyPr/>
          <a:lstStyle/>
          <a:p>
            <a:pPr marL="457200" indent="-457200">
              <a:buFont typeface="Arial" panose="020B0604020202020204" pitchFamily="34" charset="0"/>
              <a:buChar char="•"/>
            </a:pPr>
            <a:r>
              <a:rPr dirty="0"/>
              <a:t>Functionalities of </a:t>
            </a:r>
            <a:r>
              <a:rPr lang="en-US" dirty="0"/>
              <a:t>ChatGPT</a:t>
            </a:r>
            <a:r>
              <a:rPr dirty="0"/>
              <a:t> include natural language processing for communication, text generation, and content moderation.</a:t>
            </a:r>
            <a:endParaRPr lang="en-US" dirty="0"/>
          </a:p>
          <a:p>
            <a:pPr marL="457200" indent="-457200">
              <a:buFont typeface="Arial" panose="020B0604020202020204" pitchFamily="34" charset="0"/>
              <a:buChar char="•"/>
            </a:pPr>
            <a:r>
              <a:rPr dirty="0"/>
              <a:t>Services provided by </a:t>
            </a:r>
            <a:r>
              <a:rPr lang="en-US" dirty="0"/>
              <a:t>ChatGPT</a:t>
            </a:r>
            <a:r>
              <a:rPr dirty="0"/>
              <a:t> range from chatbot development to language translation and content creation assistance.</a:t>
            </a:r>
            <a:endParaRPr lang="en-US" dirty="0"/>
          </a:p>
          <a:p>
            <a:pPr marL="457200" indent="-457200">
              <a:buFont typeface="Arial" panose="020B0604020202020204" pitchFamily="34" charset="0"/>
              <a:buChar char="•"/>
            </a:pPr>
            <a:r>
              <a:rPr dirty="0"/>
              <a:t>Stakeholders engaged with the platform are developers, businesses utilizing chatbots, content creators, and NLP researchers.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1"/>
            <a:ext cx="9779183" cy="925286"/>
          </a:xfrm>
        </p:spPr>
        <p:txBody>
          <a:bodyPr/>
          <a:lstStyle/>
          <a:p>
            <a:r>
              <a:rPr sz="3200" dirty="0"/>
              <a:t>ChatGPT: NLP technologies used</a:t>
            </a:r>
          </a:p>
        </p:txBody>
      </p:sp>
      <p:sp>
        <p:nvSpPr>
          <p:cNvPr id="3" name="Content Placeholder 2"/>
          <p:cNvSpPr>
            <a:spLocks noGrp="1"/>
          </p:cNvSpPr>
          <p:nvPr>
            <p:ph idx="1"/>
          </p:nvPr>
        </p:nvSpPr>
        <p:spPr>
          <a:xfrm>
            <a:off x="789856" y="1567544"/>
            <a:ext cx="9779183" cy="4909456"/>
          </a:xfrm>
        </p:spPr>
        <p:txBody>
          <a:bodyPr/>
          <a:lstStyle/>
          <a:p>
            <a:pPr marL="285750" indent="-285750">
              <a:buFont typeface="Arial" panose="020B0604020202020204" pitchFamily="34" charset="0"/>
              <a:buChar char="•"/>
            </a:pPr>
            <a:r>
              <a:rPr lang="en-US" sz="1800" dirty="0"/>
              <a:t>The Generative Pre-trained Transformer (GPT) architecture serves as the foundation for building ChatGPT, which features a stack of transformer decoder layers.</a:t>
            </a:r>
          </a:p>
          <a:p>
            <a:pPr marL="285750" indent="-285750">
              <a:buFont typeface="Arial" panose="020B0604020202020204" pitchFamily="34" charset="0"/>
              <a:buChar char="•"/>
            </a:pPr>
            <a:r>
              <a:rPr lang="en-US" sz="1800" dirty="0"/>
              <a:t>Unlike BERT's bidirectional encoder, ChatGPT utilizes a left-to-right autoregressive decoder, generating each token in the output sequence based on preceding tokens.</a:t>
            </a:r>
          </a:p>
          <a:p>
            <a:pPr marL="285750" indent="-285750">
              <a:buFont typeface="Arial" panose="020B0604020202020204" pitchFamily="34" charset="0"/>
              <a:buChar char="•"/>
            </a:pPr>
            <a:r>
              <a:rPr lang="en-US" sz="1800" dirty="0"/>
              <a:t>ChatGPT undergoes pre-training on a large corpus of text data using an autoregressive language modeling objective, predicting the next token given the preceding context to capture syntactic and semantic patterns.</a:t>
            </a:r>
          </a:p>
          <a:p>
            <a:pPr marL="285750" indent="-285750">
              <a:buFont typeface="Arial" panose="020B0604020202020204" pitchFamily="34" charset="0"/>
              <a:buChar char="•"/>
            </a:pPr>
            <a:r>
              <a:rPr lang="en-US" sz="1800" dirty="0"/>
              <a:t>The core of the GPT architecture is the self-attention mechanism, enabling the model to attend to different parts of the input context, capturing long-range dependencies and token relationships.</a:t>
            </a:r>
          </a:p>
          <a:p>
            <a:pPr marL="285750" indent="-285750">
              <a:buFont typeface="Arial" panose="020B0604020202020204" pitchFamily="34" charset="0"/>
              <a:buChar char="•"/>
            </a:pPr>
            <a:r>
              <a:rPr lang="en-US" sz="1800" dirty="0"/>
              <a:t>Positional encoding is added to input embeddings to provide token position information, aiding in distinguishing between tokens at different positions and learning the sequence order.</a:t>
            </a:r>
          </a:p>
          <a:p>
            <a:pPr marL="285750" indent="-285750">
              <a:buFont typeface="Arial" panose="020B0604020202020204" pitchFamily="34" charset="0"/>
              <a:buChar char="•"/>
            </a:pPr>
            <a:r>
              <a:rPr lang="en-US" sz="1800" dirty="0"/>
              <a:t>Following pre-training, ChatGPT can undergo fine-tuning on specific downstream tasks or domains, adapting its learned representations to the target task, such as conversational data for contextually relevant responses.</a:t>
            </a:r>
            <a:endParaRPr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D1BEC-C8CF-C149-DED2-15AC409B0B8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6C8136C-BC95-811C-D154-848DEAC79992}"/>
              </a:ext>
            </a:extLst>
          </p:cNvPr>
          <p:cNvSpPr>
            <a:spLocks noGrp="1"/>
          </p:cNvSpPr>
          <p:nvPr>
            <p:ph idx="1"/>
          </p:nvPr>
        </p:nvSpPr>
        <p:spPr>
          <a:xfrm>
            <a:off x="1167493" y="2017467"/>
            <a:ext cx="9779182" cy="4169577"/>
          </a:xfrm>
        </p:spPr>
        <p:txBody>
          <a:bodyPr/>
          <a:lstStyle/>
          <a:p>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1. </a:t>
            </a:r>
            <a:r>
              <a:rPr lang="en-US" sz="1800" u="sng" kern="100" dirty="0">
                <a:solidFill>
                  <a:srgbClr val="467886"/>
                </a:solidFill>
                <a:latin typeface="Aptos" panose="020B0004020202020204" pitchFamily="34" charset="0"/>
                <a:cs typeface="Times New Roman" panose="02020603050405020304" pitchFamily="18" charset="0"/>
              </a:rPr>
              <a:t>https://</a:t>
            </a:r>
            <a:r>
              <a:rPr lang="en-US" sz="1800" u="sng" kern="100" dirty="0" err="1">
                <a:solidFill>
                  <a:srgbClr val="467886"/>
                </a:solidFill>
                <a:latin typeface="Aptos" panose="020B0004020202020204" pitchFamily="34" charset="0"/>
                <a:cs typeface="Times New Roman" panose="02020603050405020304" pitchFamily="18" charset="0"/>
              </a:rPr>
              <a:t>www.analyticsvidhya.com</a:t>
            </a:r>
            <a:r>
              <a:rPr lang="en-US" sz="1800" u="sng" kern="100" dirty="0">
                <a:solidFill>
                  <a:srgbClr val="467886"/>
                </a:solidFill>
                <a:latin typeface="Aptos" panose="020B0004020202020204" pitchFamily="34" charset="0"/>
                <a:cs typeface="Times New Roman" panose="02020603050405020304" pitchFamily="18" charset="0"/>
              </a:rPr>
              <a:t>/blog/2023/11/hidden-</a:t>
            </a:r>
            <a:r>
              <a:rPr lang="en-US" sz="1800" u="sng" kern="100" dirty="0" err="1">
                <a:solidFill>
                  <a:srgbClr val="467886"/>
                </a:solidFill>
                <a:latin typeface="Aptos" panose="020B0004020202020204" pitchFamily="34" charset="0"/>
                <a:cs typeface="Times New Roman" panose="02020603050405020304" pitchFamily="18" charset="0"/>
              </a:rPr>
              <a:t>markov</a:t>
            </a:r>
            <a:r>
              <a:rPr lang="en-US" sz="1800" u="sng" kern="100" dirty="0">
                <a:solidFill>
                  <a:srgbClr val="467886"/>
                </a:solidFill>
                <a:latin typeface="Aptos" panose="020B0004020202020204" pitchFamily="34" charset="0"/>
                <a:cs typeface="Times New Roman" panose="02020603050405020304" pitchFamily="18" charset="0"/>
              </a:rPr>
              <a:t>-models/</a:t>
            </a:r>
          </a:p>
          <a:p>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rPr>
              <a:t>2.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https://medium.com/analytics-vidhya/tweet-analytics-using-nlp-f83b9f7f7349</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u="sng" kern="100">
                <a:solidFill>
                  <a:srgbClr val="467886"/>
                </a:solidFill>
                <a:effectLst/>
                <a:latin typeface="Aptos" panose="020B0004020202020204" pitchFamily="34" charset="0"/>
                <a:ea typeface="Aptos" panose="020B0004020202020204" pitchFamily="34" charset="0"/>
                <a:cs typeface="Times New Roman" panose="02020603050405020304" pitchFamily="18" charset="0"/>
              </a:rPr>
              <a:t>3.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https://www.analyticsvidhya.com/blog/2021/06/part-10-step-by-step-guide-to-master-nlp-named-entity-recognition/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u="sng" kern="100">
                <a:solidFill>
                  <a:srgbClr val="467886"/>
                </a:solidFill>
                <a:effectLst/>
                <a:latin typeface="Aptos" panose="020B0004020202020204" pitchFamily="34" charset="0"/>
                <a:ea typeface="Aptos" panose="020B0004020202020204" pitchFamily="34" charset="0"/>
                <a:cs typeface="Times New Roman" panose="02020603050405020304" pitchFamily="18" charset="0"/>
              </a:rPr>
              <a:t>4. </a:t>
            </a:r>
            <a:r>
              <a:rPr lang="en-US" sz="1800" dirty="0">
                <a:effectLst/>
                <a:latin typeface="Helvetica Neue" panose="02000503000000020004" pitchFamily="2" charset="0"/>
                <a:hlinkClick r:id="rId4"/>
              </a:rPr>
              <a:t>https://medium.com/@tahaasghar21/natural-language-processing-the-future-of-human-computer-interaction-7eb5d10dd8df</a:t>
            </a:r>
            <a:endParaRPr lang="en-US" sz="1800" dirty="0">
              <a:effectLst/>
              <a:latin typeface="Helvetica Neue" panose="02000503000000020004" pitchFamily="2" charset="0"/>
            </a:endParaRPr>
          </a:p>
          <a:p>
            <a:r>
              <a:rPr lang="en-US" sz="1800" dirty="0">
                <a:latin typeface="Helvetica Neue" panose="02000503000000020004" pitchFamily="2" charset="0"/>
              </a:rPr>
              <a:t>5.</a:t>
            </a:r>
            <a:r>
              <a:rPr lang="en-US" sz="1200" dirty="0">
                <a:effectLst/>
                <a:latin typeface="Helvetica Neue" panose="02000503000000020004" pitchFamily="2" charset="0"/>
                <a:hlinkClick r:id="rId5"/>
              </a:rPr>
              <a:t> </a:t>
            </a:r>
            <a:r>
              <a:rPr lang="en-US" sz="1800" dirty="0">
                <a:effectLst/>
                <a:latin typeface="Helvetica Neue" panose="02000503000000020004" pitchFamily="2" charset="0"/>
                <a:hlinkClick r:id="rId5"/>
              </a:rPr>
              <a:t>https://www.analyticsinsight.net/role-of-nlp-enhancing-human-computer-interaction/</a:t>
            </a:r>
            <a:endParaRPr lang="en-US" sz="1800" dirty="0">
              <a:effectLst/>
              <a:latin typeface="Helvetica Neue" panose="02000503000000020004" pitchFamily="2" charset="0"/>
            </a:endParaRPr>
          </a:p>
          <a:p>
            <a:r>
              <a:rPr lang="en-US" sz="1800" dirty="0">
                <a:latin typeface="Helvetica Neue" panose="02000503000000020004" pitchFamily="2" charset="0"/>
              </a:rPr>
              <a:t>6.</a:t>
            </a:r>
            <a:r>
              <a:rPr lang="en-US" sz="1200" dirty="0">
                <a:effectLst/>
                <a:latin typeface="Helvetica Neue" panose="02000503000000020004" pitchFamily="2" charset="0"/>
                <a:hlinkClick r:id="rId6"/>
              </a:rPr>
              <a:t> </a:t>
            </a:r>
            <a:r>
              <a:rPr lang="en-US" sz="1800" dirty="0">
                <a:effectLst/>
                <a:latin typeface="Helvetica Neue" panose="02000503000000020004" pitchFamily="2" charset="0"/>
                <a:hlinkClick r:id="rId6"/>
              </a:rPr>
              <a:t>https://towardsdatascience.com/your-guide-to-natural-language-processing-nlp-48ea2511f6e1</a:t>
            </a:r>
            <a:endParaRPr lang="en-US" sz="1800" dirty="0">
              <a:effectLst/>
              <a:latin typeface="Helvetica Neue" panose="02000503000000020004" pitchFamily="2" charset="0"/>
            </a:endParaRPr>
          </a:p>
          <a:p>
            <a:r>
              <a:rPr lang="en-US" sz="1800" dirty="0">
                <a:latin typeface="Helvetica Neue" panose="02000503000000020004" pitchFamily="2" charset="0"/>
              </a:rPr>
              <a:t>7.</a:t>
            </a:r>
            <a:r>
              <a:rPr lang="en-US" sz="1800" dirty="0">
                <a:effectLst/>
                <a:latin typeface="Helvetica Neue" panose="02000503000000020004" pitchFamily="2" charset="0"/>
                <a:hlinkClick r:id="rId7"/>
              </a:rPr>
              <a:t>https://www.researchgate.net/publication/223853334_Natural_Language_Processing_A_Human-Computer_Interaction_Perspective</a:t>
            </a:r>
            <a:endParaRPr lang="en-US" sz="1800" dirty="0">
              <a:effectLst/>
              <a:latin typeface="Helvetica Neue" panose="02000503000000020004" pitchFamily="2" charset="0"/>
            </a:endParaRPr>
          </a:p>
          <a:p>
            <a:r>
              <a:rPr lang="en-US" sz="1800" dirty="0">
                <a:latin typeface="Helvetica Neue" panose="02000503000000020004" pitchFamily="2" charset="0"/>
              </a:rPr>
              <a:t>8.</a:t>
            </a:r>
            <a:r>
              <a:rPr lang="en-US" sz="1200" dirty="0">
                <a:effectLst/>
                <a:latin typeface="Helvetica Neue" panose="02000503000000020004" pitchFamily="2" charset="0"/>
                <a:hlinkClick r:id="rId8"/>
              </a:rPr>
              <a:t> </a:t>
            </a:r>
            <a:r>
              <a:rPr lang="en-US" sz="1800" dirty="0">
                <a:effectLst/>
                <a:latin typeface="Helvetica Neue" panose="02000503000000020004" pitchFamily="2" charset="0"/>
                <a:hlinkClick r:id="rId8"/>
              </a:rPr>
              <a:t>https://towardsdatascience.com/how-amazon-alexa-works-your-guide-to-natural-language-processing-ai-7506004709d3</a:t>
            </a:r>
            <a:endParaRPr lang="en-US" sz="1800" dirty="0">
              <a:effectLst/>
              <a:latin typeface="Helvetica Neue" panose="02000503000000020004" pitchFamily="2" charset="0"/>
            </a:endParaRPr>
          </a:p>
          <a:p>
            <a:endParaRPr lang="en-US" sz="1800" dirty="0">
              <a:effectLst/>
              <a:latin typeface="Helvetica Neue" panose="02000503000000020004" pitchFamily="2" charset="0"/>
            </a:endParaRPr>
          </a:p>
          <a:p>
            <a:endParaRPr lang="en-US" sz="1800" dirty="0">
              <a:effectLst/>
              <a:latin typeface="Helvetica Neue" panose="02000503000000020004" pitchFamily="2" charset="0"/>
            </a:endParaRPr>
          </a:p>
          <a:p>
            <a:endParaRPr lang="en-US" sz="1800" dirty="0">
              <a:effectLst/>
              <a:latin typeface="Helvetica Neue" panose="02000503000000020004" pitchFamily="2" charset="0"/>
            </a:endParaRPr>
          </a:p>
          <a:p>
            <a:endParaRPr lang="en-US" sz="1800" dirty="0">
              <a:effectLst/>
              <a:latin typeface="Helvetica Neue" panose="02000503000000020004" pitchFamily="2" charset="0"/>
            </a:endParaRPr>
          </a:p>
          <a:p>
            <a:endPar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a:p>
            <a:r>
              <a:rPr lang="en-US" sz="1800" u="sng" kern="100">
                <a:solidFill>
                  <a:srgbClr val="467886"/>
                </a:solidFill>
                <a:latin typeface="Aptos" panose="020B0004020202020204" pitchFamily="34" charset="0"/>
                <a:ea typeface="Aptos" panose="020B0004020202020204" pitchFamily="34" charset="0"/>
                <a:cs typeface="Times New Roman" panose="02020603050405020304" pitchFamily="18" charset="0"/>
              </a:rPr>
              <a:t> </a:t>
            </a:r>
            <a:endParaRPr lang="en-US" sz="180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a:p>
        </p:txBody>
      </p:sp>
      <p:sp>
        <p:nvSpPr>
          <p:cNvPr id="5" name="Slide Number Placeholder 4">
            <a:extLst>
              <a:ext uri="{FF2B5EF4-FFF2-40B4-BE49-F238E27FC236}">
                <a16:creationId xmlns:a16="http://schemas.microsoft.com/office/drawing/2014/main" id="{F42FDFEB-AF16-7C8E-B856-E094265B12C6}"/>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046393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0C8D5D-8289-C432-72A0-8EF067595F58}"/>
              </a:ext>
            </a:extLst>
          </p:cNvPr>
          <p:cNvSpPr>
            <a:spLocks noGrp="1"/>
          </p:cNvSpPr>
          <p:nvPr>
            <p:ph idx="1"/>
          </p:nvPr>
        </p:nvSpPr>
        <p:spPr>
          <a:xfrm>
            <a:off x="653143" y="546265"/>
            <a:ext cx="9298379" cy="4838017"/>
          </a:xfrm>
        </p:spPr>
        <p:txBody>
          <a:bodyPr/>
          <a:lstStyle/>
          <a:p>
            <a:r>
              <a:rPr lang="en-US" dirty="0"/>
              <a:t>			</a:t>
            </a:r>
          </a:p>
          <a:p>
            <a:endParaRPr lang="en-US" sz="4800" dirty="0"/>
          </a:p>
          <a:p>
            <a:endParaRPr lang="en-US" sz="4800" dirty="0"/>
          </a:p>
          <a:p>
            <a:r>
              <a:rPr lang="en-US" sz="4800" dirty="0"/>
              <a:t>			</a:t>
            </a:r>
            <a:r>
              <a:rPr lang="en-US" sz="6000" dirty="0"/>
              <a:t>THANK YOU</a:t>
            </a:r>
          </a:p>
        </p:txBody>
      </p:sp>
      <p:sp>
        <p:nvSpPr>
          <p:cNvPr id="4" name="Footer Placeholder 3">
            <a:extLst>
              <a:ext uri="{FF2B5EF4-FFF2-40B4-BE49-F238E27FC236}">
                <a16:creationId xmlns:a16="http://schemas.microsoft.com/office/drawing/2014/main" id="{F6DCF99F-6544-5C9D-C53A-82986E5B4ACA}"/>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B3F67B7-C4AA-1BCA-E89D-315680A106E0}"/>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3065300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a:xfrm>
            <a:off x="1167493" y="2017467"/>
            <a:ext cx="9779182" cy="4149417"/>
          </a:xfrm>
        </p:spPr>
        <p:txBody>
          <a:bodyPr/>
          <a:lstStyle/>
          <a:p>
            <a:pPr marL="457200" indent="-457200">
              <a:buFont typeface="Arial" panose="020B0604020202020204" pitchFamily="34" charset="0"/>
              <a:buChar char="•"/>
            </a:pPr>
            <a:r>
              <a:rPr sz="2400" dirty="0"/>
              <a:t>HCI emphasizes creating user-friendly interfaces to improve interaction, satisfaction, and efficiency in healthcare, gaming, and business contexts.</a:t>
            </a:r>
          </a:p>
          <a:p>
            <a:pPr marL="457200" indent="-457200">
              <a:buFont typeface="Arial" panose="020B0604020202020204" pitchFamily="34" charset="0"/>
              <a:buChar char="•"/>
            </a:pPr>
            <a:r>
              <a:rPr sz="2400" dirty="0"/>
              <a:t>User experience in HCI aims to ensure seamless interactions, intuitive design, and emotional satisfaction for enhanced engagement across diverse domains.</a:t>
            </a:r>
          </a:p>
          <a:p>
            <a:pPr marL="457200" indent="-457200">
              <a:buFont typeface="Arial" panose="020B0604020202020204" pitchFamily="34" charset="0"/>
              <a:buChar char="•"/>
            </a:pPr>
            <a:r>
              <a:rPr sz="2400" dirty="0"/>
              <a:t>Accessibility and safety considerations in HCI involve accommodating diverse user needs and minimizing risks to create inclusive and secure digital experiences.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Why it is needed</a:t>
            </a:r>
          </a:p>
        </p:txBody>
      </p:sp>
      <p:sp>
        <p:nvSpPr>
          <p:cNvPr id="3" name="Content Placeholder 2"/>
          <p:cNvSpPr>
            <a:spLocks noGrp="1"/>
          </p:cNvSpPr>
          <p:nvPr>
            <p:ph idx="1"/>
          </p:nvPr>
        </p:nvSpPr>
        <p:spPr>
          <a:xfrm>
            <a:off x="731558" y="2017466"/>
            <a:ext cx="9779182" cy="4617249"/>
          </a:xfrm>
        </p:spPr>
        <p:txBody>
          <a:bodyPr/>
          <a:lstStyle/>
          <a:p>
            <a:pPr marR="0" lvl="0">
              <a:spcBef>
                <a:spcPts val="0"/>
              </a:spcBef>
              <a:spcAft>
                <a:spcPts val="0"/>
              </a:spcAft>
            </a:pPr>
            <a:r>
              <a:rPr lang="en-US" sz="2000" b="1" kern="0" dirty="0">
                <a:latin typeface="AppleSystemUIFont"/>
                <a:ea typeface="Aptos" panose="020B0004020202020204" pitchFamily="34" charset="0"/>
                <a:cs typeface="AppleSystemUIFont"/>
              </a:rPr>
              <a:t>1.</a:t>
            </a:r>
            <a:r>
              <a:rPr lang="en-US" sz="2000" b="1" kern="0" dirty="0">
                <a:effectLst/>
                <a:latin typeface="AppleSystemUIFont"/>
                <a:ea typeface="Aptos" panose="020B0004020202020204" pitchFamily="34" charset="0"/>
                <a:cs typeface="AppleSystemUIFont"/>
              </a:rPr>
              <a:t>Usability</a:t>
            </a:r>
            <a:r>
              <a:rPr lang="en-US" sz="2000" kern="0" dirty="0">
                <a:effectLst/>
                <a:latin typeface="AppleSystemUIFont"/>
                <a:ea typeface="Aptos" panose="020B0004020202020204" pitchFamily="34" charset="0"/>
                <a:cs typeface="AppleSystemUIFont"/>
              </a:rPr>
              <a:t>: Making technology user-friendly and efficient.</a:t>
            </a:r>
          </a:p>
          <a:p>
            <a:pPr marR="0" lvl="0">
              <a:spcBef>
                <a:spcPts val="0"/>
              </a:spcBef>
              <a:spcAft>
                <a:spcPts val="0"/>
              </a:spcAft>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R="0" lvl="0">
              <a:spcBef>
                <a:spcPts val="0"/>
              </a:spcBef>
              <a:spcAft>
                <a:spcPts val="0"/>
              </a:spcAft>
            </a:pPr>
            <a:r>
              <a:rPr lang="en-US" sz="2000" b="1" kern="0" dirty="0">
                <a:latin typeface="AppleSystemUIFont"/>
                <a:ea typeface="Aptos" panose="020B0004020202020204" pitchFamily="34" charset="0"/>
                <a:cs typeface="AppleSystemUIFont"/>
              </a:rPr>
              <a:t>2.</a:t>
            </a:r>
            <a:r>
              <a:rPr lang="en-US" sz="2000" b="1" kern="0" dirty="0">
                <a:effectLst/>
                <a:latin typeface="AppleSystemUIFont"/>
                <a:ea typeface="Aptos" panose="020B0004020202020204" pitchFamily="34" charset="0"/>
                <a:cs typeface="AppleSystemUIFont"/>
              </a:rPr>
              <a:t>User Experience (UX)</a:t>
            </a:r>
            <a:r>
              <a:rPr lang="en-US" sz="2000" kern="0" dirty="0">
                <a:effectLst/>
                <a:latin typeface="AppleSystemUIFont"/>
                <a:ea typeface="Aptos" panose="020B0004020202020204" pitchFamily="34" charset="0"/>
                <a:cs typeface="AppleSystemUIFont"/>
              </a:rPr>
              <a:t>: Ensuring a positive and intuitive interaction with technology.</a:t>
            </a:r>
          </a:p>
          <a:p>
            <a:pPr marR="0" lvl="0">
              <a:spcBef>
                <a:spcPts val="0"/>
              </a:spcBef>
              <a:spcAft>
                <a:spcPts val="0"/>
              </a:spcAft>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R="0" lvl="0">
              <a:spcBef>
                <a:spcPts val="0"/>
              </a:spcBef>
              <a:spcAft>
                <a:spcPts val="0"/>
              </a:spcAft>
            </a:pPr>
            <a:r>
              <a:rPr lang="en-US" sz="2000" b="1" kern="0" dirty="0">
                <a:latin typeface="AppleSystemUIFont"/>
                <a:ea typeface="Aptos" panose="020B0004020202020204" pitchFamily="34" charset="0"/>
                <a:cs typeface="AppleSystemUIFont"/>
              </a:rPr>
              <a:t>3.</a:t>
            </a:r>
            <a:r>
              <a:rPr lang="en-US" sz="2000" b="1" kern="0" dirty="0">
                <a:effectLst/>
                <a:latin typeface="AppleSystemUIFont"/>
                <a:ea typeface="Aptos" panose="020B0004020202020204" pitchFamily="34" charset="0"/>
                <a:cs typeface="AppleSystemUIFont"/>
              </a:rPr>
              <a:t>Accessibility</a:t>
            </a:r>
            <a:r>
              <a:rPr lang="en-US" sz="2000" kern="0" dirty="0">
                <a:effectLst/>
                <a:latin typeface="AppleSystemUIFont"/>
                <a:ea typeface="Aptos" panose="020B0004020202020204" pitchFamily="34" charset="0"/>
                <a:cs typeface="AppleSystemUIFont"/>
              </a:rPr>
              <a:t>: Enabling people with diverse abilities to use computers effectively.</a:t>
            </a:r>
          </a:p>
          <a:p>
            <a:pPr marR="0" lvl="0">
              <a:spcBef>
                <a:spcPts val="0"/>
              </a:spcBef>
              <a:spcAft>
                <a:spcPts val="0"/>
              </a:spcAft>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R="0" lvl="0">
              <a:spcBef>
                <a:spcPts val="0"/>
              </a:spcBef>
              <a:spcAft>
                <a:spcPts val="0"/>
              </a:spcAft>
            </a:pPr>
            <a:r>
              <a:rPr lang="en-US" sz="2000" b="1" kern="0" dirty="0">
                <a:latin typeface="AppleSystemUIFont"/>
                <a:ea typeface="Aptos" panose="020B0004020202020204" pitchFamily="34" charset="0"/>
                <a:cs typeface="AppleSystemUIFont"/>
              </a:rPr>
              <a:t>4.</a:t>
            </a:r>
            <a:r>
              <a:rPr lang="en-US" sz="2000" b="1" kern="0" dirty="0">
                <a:effectLst/>
                <a:latin typeface="AppleSystemUIFont"/>
                <a:ea typeface="Aptos" panose="020B0004020202020204" pitchFamily="34" charset="0"/>
                <a:cs typeface="AppleSystemUIFont"/>
              </a:rPr>
              <a:t>Safety</a:t>
            </a:r>
            <a:r>
              <a:rPr lang="en-US" sz="2000" kern="0" dirty="0">
                <a:effectLst/>
                <a:latin typeface="AppleSystemUIFont"/>
                <a:ea typeface="Aptos" panose="020B0004020202020204" pitchFamily="34" charset="0"/>
                <a:cs typeface="AppleSystemUIFont"/>
              </a:rPr>
              <a:t>: Especially in industries like healthcare and aviation, HCI helps prevent errors and accidents.</a:t>
            </a:r>
          </a:p>
          <a:p>
            <a:pPr marR="0" lvl="0">
              <a:spcBef>
                <a:spcPts val="0"/>
              </a:spcBef>
              <a:spcAft>
                <a:spcPts val="0"/>
              </a:spcAft>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R="0" lvl="0">
              <a:spcBef>
                <a:spcPts val="0"/>
              </a:spcBef>
              <a:spcAft>
                <a:spcPts val="0"/>
              </a:spcAft>
            </a:pPr>
            <a:r>
              <a:rPr lang="en-US" sz="2000" b="1" kern="0" dirty="0">
                <a:latin typeface="AppleSystemUIFont"/>
                <a:ea typeface="Aptos" panose="020B0004020202020204" pitchFamily="34" charset="0"/>
                <a:cs typeface="AppleSystemUIFont"/>
              </a:rPr>
              <a:t>5.</a:t>
            </a:r>
            <a:r>
              <a:rPr lang="en-US" sz="2000" b="1" kern="0" dirty="0">
                <a:effectLst/>
                <a:latin typeface="AppleSystemUIFont"/>
                <a:ea typeface="Aptos" panose="020B0004020202020204" pitchFamily="34" charset="0"/>
                <a:cs typeface="AppleSystemUIFont"/>
              </a:rPr>
              <a:t>Entertainment and Gaming</a:t>
            </a:r>
            <a:r>
              <a:rPr lang="en-US" sz="2000" kern="0" dirty="0">
                <a:effectLst/>
                <a:latin typeface="AppleSystemUIFont"/>
                <a:ea typeface="Aptos" panose="020B0004020202020204" pitchFamily="34" charset="0"/>
                <a:cs typeface="AppleSystemUIFont"/>
              </a:rPr>
              <a:t>: Enhancing immersive experiences in video games and virtual reality.</a:t>
            </a:r>
          </a:p>
          <a:p>
            <a:pPr marR="0" lvl="0">
              <a:spcBef>
                <a:spcPts val="0"/>
              </a:spcBef>
              <a:spcAft>
                <a:spcPts val="0"/>
              </a:spcAft>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R="0" lvl="0">
              <a:spcBef>
                <a:spcPts val="0"/>
              </a:spcBef>
              <a:spcAft>
                <a:spcPts val="0"/>
              </a:spcAft>
            </a:pPr>
            <a:r>
              <a:rPr lang="en-US" sz="2000" b="1" kern="0" dirty="0">
                <a:latin typeface="AppleSystemUIFont"/>
                <a:ea typeface="Aptos" panose="020B0004020202020204" pitchFamily="34" charset="0"/>
                <a:cs typeface="AppleSystemUIFont"/>
              </a:rPr>
              <a:t>6.</a:t>
            </a:r>
            <a:r>
              <a:rPr lang="en-US" sz="2000" b="1" kern="0" dirty="0">
                <a:effectLst/>
                <a:latin typeface="AppleSystemUIFont"/>
                <a:ea typeface="Aptos" panose="020B0004020202020204" pitchFamily="34" charset="0"/>
                <a:cs typeface="AppleSystemUIFont"/>
              </a:rPr>
              <a:t>Education and Training</a:t>
            </a:r>
            <a:r>
              <a:rPr lang="en-US" sz="2000" kern="0" dirty="0">
                <a:effectLst/>
                <a:latin typeface="AppleSystemUIFont"/>
                <a:ea typeface="Aptos" panose="020B0004020202020204" pitchFamily="34" charset="0"/>
                <a:cs typeface="AppleSystemUIFont"/>
              </a:rPr>
              <a:t>: Facilitating interactive learning and simulations.</a:t>
            </a:r>
          </a:p>
          <a:p>
            <a:pPr marR="0" lvl="0">
              <a:spcBef>
                <a:spcPts val="0"/>
              </a:spcBef>
              <a:spcAft>
                <a:spcPts val="0"/>
              </a:spcAft>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R="0" lvl="0">
              <a:spcBef>
                <a:spcPts val="0"/>
              </a:spcBef>
              <a:spcAft>
                <a:spcPts val="0"/>
              </a:spcAft>
            </a:pPr>
            <a:r>
              <a:rPr lang="en-US" sz="2000" b="1" kern="0" dirty="0">
                <a:latin typeface="AppleSystemUIFont"/>
                <a:ea typeface="Aptos" panose="020B0004020202020204" pitchFamily="34" charset="0"/>
                <a:cs typeface="AppleSystemUIFont"/>
              </a:rPr>
              <a:t>7.</a:t>
            </a:r>
            <a:r>
              <a:rPr lang="en-US" sz="2000" b="1" kern="0" dirty="0">
                <a:effectLst/>
                <a:latin typeface="AppleSystemUIFont"/>
                <a:ea typeface="Aptos" panose="020B0004020202020204" pitchFamily="34" charset="0"/>
                <a:cs typeface="AppleSystemUIFont"/>
              </a:rPr>
              <a:t>Business and Productivity</a:t>
            </a:r>
            <a:r>
              <a:rPr lang="en-US" sz="2000" kern="0" dirty="0">
                <a:effectLst/>
                <a:latin typeface="AppleSystemUIFont"/>
                <a:ea typeface="Aptos" panose="020B0004020202020204" pitchFamily="34" charset="0"/>
                <a:cs typeface="AppleSystemUIFont"/>
              </a:rPr>
              <a:t>: Improving efficiency and performance in corporate environments.</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dirty="0"/>
              <a:t>urrently in market. Three examples.</a:t>
            </a:r>
          </a:p>
        </p:txBody>
      </p:sp>
      <p:sp>
        <p:nvSpPr>
          <p:cNvPr id="3" name="Content Placeholder 2"/>
          <p:cNvSpPr>
            <a:spLocks noGrp="1"/>
          </p:cNvSpPr>
          <p:nvPr>
            <p:ph idx="1"/>
          </p:nvPr>
        </p:nvSpPr>
        <p:spPr>
          <a:xfrm>
            <a:off x="1167493" y="2017467"/>
            <a:ext cx="9779182" cy="4202580"/>
          </a:xfrm>
        </p:spPr>
        <p:txBody>
          <a:bodyPr/>
          <a:lstStyle/>
          <a:p>
            <a:r>
              <a:rPr lang="en-US" dirty="0"/>
              <a:t>1.</a:t>
            </a:r>
            <a:r>
              <a:rPr dirty="0"/>
              <a:t>Amazon Alexa utilizes NLP for voice commands, reminders, and smart home controls, enhancing user convenience and accessibility.</a:t>
            </a:r>
          </a:p>
          <a:p>
            <a:r>
              <a:rPr lang="en-US" dirty="0"/>
              <a:t>2.</a:t>
            </a:r>
            <a:r>
              <a:rPr dirty="0"/>
              <a:t>Twitter employs NLP for sentiment analysis, content personalization, and trending topics, improving user engagement and experience.</a:t>
            </a:r>
          </a:p>
          <a:p>
            <a:r>
              <a:rPr lang="en-US" dirty="0"/>
              <a:t>3.</a:t>
            </a:r>
            <a:r>
              <a:rPr dirty="0"/>
              <a:t>ChatGPT leverages NLP for conversational AI, customer support, and personalized responses, enhancing natural and fluid user interactions.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Amazon Alexa</a:t>
            </a:r>
          </a:p>
        </p:txBody>
      </p:sp>
      <p:sp>
        <p:nvSpPr>
          <p:cNvPr id="3" name="Content Placeholder 2"/>
          <p:cNvSpPr>
            <a:spLocks noGrp="1"/>
          </p:cNvSpPr>
          <p:nvPr>
            <p:ph idx="1"/>
          </p:nvPr>
        </p:nvSpPr>
        <p:spPr>
          <a:xfrm>
            <a:off x="606056" y="2017467"/>
            <a:ext cx="10340619" cy="4459533"/>
          </a:xfrm>
        </p:spPr>
        <p:txBody>
          <a:bodyPr/>
          <a:lstStyle/>
          <a:p>
            <a:pPr marL="457200" indent="-457200">
              <a:buFont typeface="Arial" panose="020B0604020202020204" pitchFamily="34" charset="0"/>
              <a:buChar char="•"/>
            </a:pPr>
            <a:r>
              <a:rPr dirty="0"/>
              <a:t>Amazon Alexa is a virtual assistant that responds to voice commands, playing music, managing tasks, providing information, and controlling smart home devices.</a:t>
            </a:r>
            <a:endParaRPr lang="en-US" dirty="0"/>
          </a:p>
          <a:p>
            <a:pPr marL="457200" indent="-457200">
              <a:buFont typeface="Arial" panose="020B0604020202020204" pitchFamily="34" charset="0"/>
              <a:buChar char="•"/>
            </a:pPr>
            <a:r>
              <a:rPr dirty="0"/>
              <a:t>Services include setting alarms, creating shopping lists, playing audiobooks, and accessing real-time information on weather, news, and traffic.</a:t>
            </a:r>
            <a:endParaRPr lang="en-US" dirty="0"/>
          </a:p>
          <a:p>
            <a:pPr marL="457200" indent="-457200">
              <a:buFont typeface="Arial" panose="020B0604020202020204" pitchFamily="34" charset="0"/>
              <a:buChar char="•"/>
            </a:pPr>
            <a:r>
              <a:rPr dirty="0"/>
              <a:t>Stakeholders in the ecosystem include users, developers creating Alexa Skills, device manufacturers integrating Alexa, and Amazon as the platform provider.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diagram of a smart home&#10;&#10;Description automatically generated">
            <a:extLst>
              <a:ext uri="{FF2B5EF4-FFF2-40B4-BE49-F238E27FC236}">
                <a16:creationId xmlns:a16="http://schemas.microsoft.com/office/drawing/2014/main" id="{35503DD5-FDA3-1B0B-CDB7-1DFBE38FC801}"/>
              </a:ext>
            </a:extLst>
          </p:cNvPr>
          <p:cNvPicPr>
            <a:picLocks noGrp="1" noChangeAspect="1"/>
          </p:cNvPicPr>
          <p:nvPr>
            <p:ph idx="1"/>
          </p:nvPr>
        </p:nvPicPr>
        <p:blipFill rotWithShape="1">
          <a:blip r:embed="rId2"/>
          <a:srcRect r="444"/>
          <a:stretch/>
        </p:blipFill>
        <p:spPr>
          <a:xfrm>
            <a:off x="20" y="1"/>
            <a:ext cx="12191979" cy="6858000"/>
          </a:xfrm>
          <a:prstGeom prst="rect">
            <a:avLst/>
          </a:prstGeom>
        </p:spPr>
      </p:pic>
      <p:sp>
        <p:nvSpPr>
          <p:cNvPr id="4" name="Footer Placeholder 3">
            <a:extLst>
              <a:ext uri="{FF2B5EF4-FFF2-40B4-BE49-F238E27FC236}">
                <a16:creationId xmlns:a16="http://schemas.microsoft.com/office/drawing/2014/main" id="{2826FB4D-93F4-CAC6-092E-11E0B2CC0143}"/>
              </a:ext>
            </a:extLst>
          </p:cNvPr>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A99252BC-A6A9-FF40-D420-80352DF11CF4}"/>
              </a:ext>
            </a:extLst>
          </p:cNvPr>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a:solidFill>
                  <a:srgbClr val="FFFFFF"/>
                </a:solidFill>
              </a:rPr>
              <a:pPr>
                <a:spcAft>
                  <a:spcPts val="600"/>
                </a:spcAft>
              </a:pPr>
              <a:t>6</a:t>
            </a:fld>
            <a:endParaRPr lang="en-US">
              <a:solidFill>
                <a:srgbClr val="FFFFFF"/>
              </a:solidFill>
            </a:endParaRPr>
          </a:p>
        </p:txBody>
      </p:sp>
      <p:grpSp>
        <p:nvGrpSpPr>
          <p:cNvPr id="14" name="Group 13">
            <a:extLst>
              <a:ext uri="{FF2B5EF4-FFF2-40B4-BE49-F238E27FC236}">
                <a16:creationId xmlns:a16="http://schemas.microsoft.com/office/drawing/2014/main" id="{D4D7444E-8572-6DFD-CB75-0984238C71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2" name="Rectangle 11">
              <a:extLst>
                <a:ext uri="{FF2B5EF4-FFF2-40B4-BE49-F238E27FC236}">
                  <a16:creationId xmlns:a16="http://schemas.microsoft.com/office/drawing/2014/main" id="{01C89D56-574B-DBE6-E414-A886D4CD9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808B29-2E24-7E95-6543-9B0B821797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4238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1"/>
            <a:ext cx="9779183" cy="990600"/>
          </a:xfrm>
        </p:spPr>
        <p:txBody>
          <a:bodyPr/>
          <a:lstStyle/>
          <a:p>
            <a:r>
              <a:rPr lang="en-US" sz="4400" dirty="0"/>
              <a:t>Amazon Alexa: NLP technologies used</a:t>
            </a:r>
          </a:p>
        </p:txBody>
      </p:sp>
      <p:sp>
        <p:nvSpPr>
          <p:cNvPr id="3" name="Content Placeholder 2"/>
          <p:cNvSpPr>
            <a:spLocks noGrp="1"/>
          </p:cNvSpPr>
          <p:nvPr>
            <p:ph idx="1"/>
          </p:nvPr>
        </p:nvSpPr>
        <p:spPr>
          <a:xfrm>
            <a:off x="1167493" y="1786270"/>
            <a:ext cx="9779182" cy="4593265"/>
          </a:xfrm>
        </p:spPr>
        <p:txBody>
          <a:bodyPr/>
          <a:lstStyle/>
          <a:p>
            <a:r>
              <a:rPr lang="en-US" sz="1600" dirty="0"/>
              <a:t>Amazon Alexa's NLP technology comprises:</a:t>
            </a:r>
          </a:p>
          <a:p>
            <a:r>
              <a:rPr lang="en-US" sz="1600" dirty="0"/>
              <a:t>1. Automatic Speech Recognition (ASR): Deep neural networks transcribe speech accurately, pivotal for subsequent processing.</a:t>
            </a:r>
          </a:p>
          <a:p>
            <a:r>
              <a:rPr lang="en-US" sz="1600" dirty="0"/>
              <a:t>2. Natural Language Understanding (NLU): Tokenization, syntactic, and semantic analysis ensure precise interpretation of user commands.</a:t>
            </a:r>
          </a:p>
          <a:p>
            <a:r>
              <a:rPr lang="en-US" sz="1600" dirty="0"/>
              <a:t>3. Machine Learning and Deep Learning: Improve prediction accuracy and refine responses over time using various ML techniques.</a:t>
            </a:r>
          </a:p>
          <a:p>
            <a:r>
              <a:rPr lang="en-US" sz="1600" dirty="0"/>
              <a:t>4. Text-to-Speech (TTS): Advanced engines like </a:t>
            </a:r>
            <a:r>
              <a:rPr lang="en-US" sz="1600" dirty="0" err="1"/>
              <a:t>Tacotron</a:t>
            </a:r>
            <a:r>
              <a:rPr lang="en-US" sz="1600" dirty="0"/>
              <a:t> generate lifelike audio responses, enhancing user satisfaction.</a:t>
            </a:r>
          </a:p>
          <a:p>
            <a:r>
              <a:rPr lang="en-US" sz="1600" dirty="0"/>
              <a:t>5. Dialogue Management: State management techniques enable multi-turn conversations and coherent responses.</a:t>
            </a:r>
          </a:p>
          <a:p>
            <a:r>
              <a:rPr lang="en-US" sz="1600" dirty="0"/>
              <a:t>6. Entity Resolution and Slot Filling: Extract actionable data and categorize them accurately for understanding user requests.</a:t>
            </a:r>
          </a:p>
          <a:p>
            <a:r>
              <a:rPr lang="en-US" sz="1600" dirty="0"/>
              <a:t>7. Context Handling and Personalization: Algorithms consider past interactions and preferences to personalize responses for an enhanced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Content Placeholder 2">
            <a:extLst>
              <a:ext uri="{FF2B5EF4-FFF2-40B4-BE49-F238E27FC236}">
                <a16:creationId xmlns:a16="http://schemas.microsoft.com/office/drawing/2014/main" id="{B56DE4F1-B03A-8ABE-61E8-713F5754BF80}"/>
              </a:ext>
            </a:extLst>
          </p:cNvPr>
          <p:cNvSpPr>
            <a:spLocks noGrp="1"/>
          </p:cNvSpPr>
          <p:nvPr>
            <p:ph idx="1"/>
          </p:nvPr>
        </p:nvSpPr>
        <p:spPr>
          <a:xfrm>
            <a:off x="457200" y="1871330"/>
            <a:ext cx="5638799" cy="4199556"/>
          </a:xfrm>
        </p:spPr>
        <p:txBody>
          <a:bodyPr anchor="t">
            <a:noAutofit/>
          </a:bodyPr>
          <a:lstStyle/>
          <a:p>
            <a:r>
              <a:rPr lang="en-US" sz="1400" dirty="0"/>
              <a:t>This diagram represents a Hidden Markov Model (HMM). An HMM is a statistical model which is often used to describe the evolution of observable events that depend on internal factors, which are not directly observable (hidden states).</a:t>
            </a:r>
          </a:p>
          <a:p>
            <a:endParaRPr lang="en-US" sz="1400" dirty="0"/>
          </a:p>
          <a:p>
            <a:r>
              <a:rPr lang="en-US" sz="1400" dirty="0"/>
              <a:t>The model consists of:</a:t>
            </a:r>
          </a:p>
          <a:p>
            <a:r>
              <a:rPr lang="en-US" sz="1400" dirty="0"/>
              <a:t>- States (X1, X2, X3), which are the hidden states of the system.</a:t>
            </a:r>
          </a:p>
          <a:p>
            <a:r>
              <a:rPr lang="en-US" sz="1400" dirty="0"/>
              <a:t>- Observations (y1, y2, y3, y4), which are the visible outputs.</a:t>
            </a:r>
          </a:p>
          <a:p>
            <a:r>
              <a:rPr lang="en-US" sz="1400" dirty="0"/>
              <a:t>- Transition probabilities (a12, a21, a23), which represent the probability of transitioning from one state to another.</a:t>
            </a:r>
          </a:p>
          <a:p>
            <a:r>
              <a:rPr lang="en-US" sz="1400" dirty="0"/>
              <a:t>- Emission probabilities (b11, b12, ..., b34), which represent the probability of an observation being generated from a state.</a:t>
            </a:r>
          </a:p>
          <a:p>
            <a:endParaRPr lang="en-US" sz="1400" dirty="0"/>
          </a:p>
          <a:p>
            <a:r>
              <a:rPr lang="en-US" sz="1400" dirty="0"/>
              <a:t>The arrows indicate the direction of transitions between states and the association of states to particular observations. The model can be used to predict a sequence of hidden states based on observed events.</a:t>
            </a:r>
          </a:p>
        </p:txBody>
      </p:sp>
      <p:pic>
        <p:nvPicPr>
          <p:cNvPr id="8" name="Picture 7" descr="A diagram of a model&#10;&#10;Description automatically generated">
            <a:extLst>
              <a:ext uri="{FF2B5EF4-FFF2-40B4-BE49-F238E27FC236}">
                <a16:creationId xmlns:a16="http://schemas.microsoft.com/office/drawing/2014/main" id="{4F4048D9-9F49-DAAA-B4A8-E02FEAA89A0E}"/>
              </a:ext>
            </a:extLst>
          </p:cNvPr>
          <p:cNvPicPr>
            <a:picLocks noChangeAspect="1"/>
          </p:cNvPicPr>
          <p:nvPr/>
        </p:nvPicPr>
        <p:blipFill>
          <a:blip r:embed="rId2"/>
          <a:stretch>
            <a:fillRect/>
          </a:stretch>
        </p:blipFill>
        <p:spPr>
          <a:xfrm>
            <a:off x="6337006" y="2209800"/>
            <a:ext cx="5103628" cy="3085214"/>
          </a:xfrm>
          <a:prstGeom prst="rect">
            <a:avLst/>
          </a:prstGeom>
        </p:spPr>
      </p:pic>
      <p:sp>
        <p:nvSpPr>
          <p:cNvPr id="5" name="Slide Number Placeholder 4">
            <a:extLst>
              <a:ext uri="{FF2B5EF4-FFF2-40B4-BE49-F238E27FC236}">
                <a16:creationId xmlns:a16="http://schemas.microsoft.com/office/drawing/2014/main" id="{7CD8A2D5-5C5D-2511-8802-5585EFC93799}"/>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solidFill>
                  <a:schemeClr val="tx1">
                    <a:lumMod val="50000"/>
                    <a:lumOff val="50000"/>
                  </a:schemeClr>
                </a:solidFill>
              </a:rPr>
              <a:pPr>
                <a:spcAft>
                  <a:spcPts val="600"/>
                </a:spcAft>
              </a:pPr>
              <a:t>8</a:t>
            </a:fld>
            <a:endParaRPr lang="en-US">
              <a:solidFill>
                <a:schemeClr val="tx1">
                  <a:lumMod val="50000"/>
                  <a:lumOff val="50000"/>
                </a:schemeClr>
              </a:solidFill>
            </a:endParaRPr>
          </a:p>
        </p:txBody>
      </p:sp>
      <p:grpSp>
        <p:nvGrpSpPr>
          <p:cNvPr id="69" name="Group 68">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70" name="Rectangle 69">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C97CF67D-FC2C-3880-9868-AC7710C87805}"/>
              </a:ext>
            </a:extLst>
          </p:cNvPr>
          <p:cNvSpPr txBox="1"/>
          <p:nvPr/>
        </p:nvSpPr>
        <p:spPr>
          <a:xfrm>
            <a:off x="457200" y="1055431"/>
            <a:ext cx="6097772" cy="461665"/>
          </a:xfrm>
          <a:prstGeom prst="rect">
            <a:avLst/>
          </a:prstGeom>
          <a:noFill/>
        </p:spPr>
        <p:txBody>
          <a:bodyPr wrap="square">
            <a:spAutoFit/>
          </a:bodyPr>
          <a:lstStyle/>
          <a:p>
            <a:r>
              <a:rPr lang="en-US" sz="2400" b="1" dirty="0"/>
              <a:t>Hidden Markov Model</a:t>
            </a:r>
          </a:p>
        </p:txBody>
      </p:sp>
    </p:spTree>
    <p:extLst>
      <p:ext uri="{BB962C8B-B14F-4D97-AF65-F5344CB8AC3E}">
        <p14:creationId xmlns:p14="http://schemas.microsoft.com/office/powerpoint/2010/main" val="364159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E4BF-4B5C-04DE-7920-1269E749B803}"/>
              </a:ext>
            </a:extLst>
          </p:cNvPr>
          <p:cNvSpPr>
            <a:spLocks noGrp="1"/>
          </p:cNvSpPr>
          <p:nvPr>
            <p:ph type="title"/>
          </p:nvPr>
        </p:nvSpPr>
        <p:spPr>
          <a:xfrm>
            <a:off x="1167493" y="297712"/>
            <a:ext cx="8433708" cy="747687"/>
          </a:xfrm>
        </p:spPr>
        <p:txBody>
          <a:bodyPr/>
          <a:lstStyle/>
          <a:p>
            <a:r>
              <a:rPr lang="en-US" sz="3200" dirty="0"/>
              <a:t>Hidden Markov Model</a:t>
            </a:r>
          </a:p>
        </p:txBody>
      </p:sp>
      <p:sp>
        <p:nvSpPr>
          <p:cNvPr id="3" name="Content Placeholder 2">
            <a:extLst>
              <a:ext uri="{FF2B5EF4-FFF2-40B4-BE49-F238E27FC236}">
                <a16:creationId xmlns:a16="http://schemas.microsoft.com/office/drawing/2014/main" id="{23FF06B1-7DEB-E89C-77F2-DE50C2822D6D}"/>
              </a:ext>
            </a:extLst>
          </p:cNvPr>
          <p:cNvSpPr>
            <a:spLocks noGrp="1"/>
          </p:cNvSpPr>
          <p:nvPr>
            <p:ph idx="1"/>
          </p:nvPr>
        </p:nvSpPr>
        <p:spPr>
          <a:xfrm>
            <a:off x="489099" y="1265275"/>
            <a:ext cx="10292316" cy="4752754"/>
          </a:xfrm>
        </p:spPr>
        <p:txBody>
          <a:bodyPr/>
          <a:lstStyle/>
          <a:p>
            <a:r>
              <a:rPr lang="en-US" sz="2400" dirty="0"/>
              <a:t>Decoding HMMs involves several steps:</a:t>
            </a:r>
          </a:p>
          <a:p>
            <a:r>
              <a:rPr lang="en-US" sz="2400" dirty="0"/>
              <a:t>1. Model Initialization: Start with an initial HMM model, including parameters like transition and emission probabilities.</a:t>
            </a:r>
          </a:p>
          <a:p>
            <a:r>
              <a:rPr lang="en-US" sz="2400" dirty="0"/>
              <a:t>2. Forward Algorithm: Compute forward probabilities for each state at each time step to calculate the likelihood of observing the data sequence.</a:t>
            </a:r>
          </a:p>
          <a:p>
            <a:r>
              <a:rPr lang="en-US" sz="2400" dirty="0"/>
              <a:t>3. Viterbi Algorithm: Find the most likely hidden state sequence considering transition and emission probabilities.</a:t>
            </a:r>
          </a:p>
          <a:p>
            <a:r>
              <a:rPr lang="en-US" sz="2400" dirty="0"/>
              <a:t>4. Baum-Welch Algorithm: Use expectation-maximization to refine parameters like transition and emission probabilities.</a:t>
            </a:r>
          </a:p>
          <a:p>
            <a:r>
              <a:rPr lang="en-US" sz="2400" dirty="0"/>
              <a:t>5. Iteration: Continuously iterate steps 2-4 until model parameters converge, enhancing alignment with observed data for greater accuracy.</a:t>
            </a:r>
          </a:p>
          <a:p>
            <a:pPr marL="285750" indent="-285750">
              <a:buFontTx/>
              <a:buChar char="-"/>
            </a:pPr>
            <a:endParaRPr lang="en-US" sz="1400" dirty="0"/>
          </a:p>
        </p:txBody>
      </p:sp>
      <p:sp>
        <p:nvSpPr>
          <p:cNvPr id="5" name="Slide Number Placeholder 4">
            <a:extLst>
              <a:ext uri="{FF2B5EF4-FFF2-40B4-BE49-F238E27FC236}">
                <a16:creationId xmlns:a16="http://schemas.microsoft.com/office/drawing/2014/main" id="{C64ED9B9-8E41-C231-3A88-CA1CBB72DC7E}"/>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5612919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42FAFE-88B4-49B4-9588-86CB0E564E50}">
  <ds:schemaRefs>
    <ds:schemaRef ds:uri="16c05727-aa75-4e4a-9b5f-8a80a1165891"/>
    <ds:schemaRef ds:uri="71af3243-3dd4-4a8d-8c0d-dd76da1f02a5"/>
    <ds:schemaRef ds:uri="230e9df3-be65-4c73-a93b-d1236ebd677e"/>
    <ds:schemaRef ds:uri="http://schemas.microsoft.com/office/infopath/2007/PartnerControls"/>
    <ds:schemaRef ds:uri="http://purl.org/dc/terms/"/>
    <ds:schemaRef ds:uri="http://purl.org/dc/elements/1.1/"/>
    <ds:schemaRef ds:uri="http://purl.org/dc/dcmitype/"/>
    <ds:schemaRef ds:uri="http://schemas.microsoft.com/sharepoint/v3"/>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clbl:label id="{4278a402-1a9e-4eb9-8414-ffb55a5fcf1e}" enabled="0" method="" siteId="{4278a402-1a9e-4eb9-8414-ffb55a5fcf1e}" removed="1"/>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1444</Words>
  <Application>Microsoft Macintosh PowerPoint</Application>
  <PresentationFormat>Widescreen</PresentationFormat>
  <Paragraphs>124</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AppleSystemUIFont</vt:lpstr>
      <vt:lpstr>Aptos</vt:lpstr>
      <vt:lpstr>Arial</vt:lpstr>
      <vt:lpstr>Calibri</vt:lpstr>
      <vt:lpstr>Georgia</vt:lpstr>
      <vt:lpstr>Helvetica Neue</vt:lpstr>
      <vt:lpstr>Söhne</vt:lpstr>
      <vt:lpstr>Tenorite</vt:lpstr>
      <vt:lpstr>Times New Roman</vt:lpstr>
      <vt:lpstr>Office Theme</vt:lpstr>
      <vt:lpstr>Human Computer Interface (HCI)</vt:lpstr>
      <vt:lpstr>Introduction</vt:lpstr>
      <vt:lpstr>Why it is needed</vt:lpstr>
      <vt:lpstr>Currently in market. Three examples.</vt:lpstr>
      <vt:lpstr>Amazon Alexa</vt:lpstr>
      <vt:lpstr>PowerPoint Presentation</vt:lpstr>
      <vt:lpstr>Amazon Alexa: NLP technologies used</vt:lpstr>
      <vt:lpstr>PowerPoint Presentation</vt:lpstr>
      <vt:lpstr>Hidden Markov Model</vt:lpstr>
      <vt:lpstr>Twitter</vt:lpstr>
      <vt:lpstr>Twitter: NLP technologies used</vt:lpstr>
      <vt:lpstr>Twitter: NLP technologies used</vt:lpstr>
      <vt:lpstr>Sentiment Analysis</vt:lpstr>
      <vt:lpstr>Name Entity Recognition(NER)</vt:lpstr>
      <vt:lpstr>ChatGPT</vt:lpstr>
      <vt:lpstr>ChatGPT: NLP technologies used</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cp:revision>
  <dcterms:created xsi:type="dcterms:W3CDTF">2021-09-06T16:30:14Z</dcterms:created>
  <dcterms:modified xsi:type="dcterms:W3CDTF">2024-04-15T13:33:37Z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