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50" y="3314150"/>
            <a:ext cx="8610600" cy="2353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Rithika.S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312214939</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(General)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Annai veilankanni's college for women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D21619E-A1BC-0D7B-3F95-6C4B60B5D7DA}"/>
              </a:ext>
            </a:extLst>
          </p:cNvPr>
          <p:cNvSpPr txBox="1"/>
          <p:nvPr/>
        </p:nvSpPr>
        <p:spPr>
          <a:xfrm>
            <a:off x="1561863" y="1720840"/>
            <a:ext cx="7358860" cy="3416320"/>
          </a:xfrm>
          <a:prstGeom prst="rect">
            <a:avLst/>
          </a:prstGeom>
          <a:noFill/>
        </p:spPr>
        <p:txBody>
          <a:bodyPr wrap="square">
            <a:spAutoFit/>
          </a:bodyPr>
          <a:lstStyle/>
          <a:p>
            <a:r>
              <a:rPr lang="en-US" dirty="0"/>
              <a:t>1. In our Salary and Compensation Analysis, Excel data modeling involves </a:t>
            </a:r>
          </a:p>
          <a:p>
            <a:r>
              <a:rPr lang="en-US" dirty="0"/>
              <a:t>aggregating and cleaning employee salary and benefit data, followed by </a:t>
            </a:r>
          </a:p>
          <a:p>
            <a:r>
              <a:rPr lang="en-US" dirty="0"/>
              <a:t>using pivot tables to summarize key metrics such as average salaries and </a:t>
            </a:r>
          </a:p>
          <a:p>
            <a:r>
              <a:rPr lang="en-US" dirty="0"/>
              <a:t>pay distributions. </a:t>
            </a:r>
          </a:p>
          <a:p>
            <a:endParaRPr lang="en-US" dirty="0"/>
          </a:p>
          <a:p>
            <a:r>
              <a:rPr lang="en-US" dirty="0"/>
              <a:t>2. We employ advanced formulas and visualizations to benchmark salaries </a:t>
            </a:r>
          </a:p>
          <a:p>
            <a:r>
              <a:rPr lang="en-US" dirty="0"/>
              <a:t>against industry standards and identify disparities. Interactive dashboards </a:t>
            </a:r>
          </a:p>
          <a:p>
            <a:r>
              <a:rPr lang="en-US" dirty="0"/>
              <a:t>enable real-time scenario analysis, allowing stakeholders to assess </a:t>
            </a:r>
          </a:p>
          <a:p>
            <a:r>
              <a:rPr lang="en-US" dirty="0"/>
              <a:t>various compensation strategies and their impact. </a:t>
            </a:r>
          </a:p>
          <a:p>
            <a:endParaRPr lang="en-US" dirty="0"/>
          </a:p>
          <a:p>
            <a:r>
              <a:rPr lang="en-US" dirty="0"/>
              <a:t>3. This comprehensive approach provides actionable insights for optimizing </a:t>
            </a:r>
          </a:p>
          <a:p>
            <a:r>
              <a:rPr lang="en-US" dirty="0"/>
              <a:t>compensation and ensuring fairness.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42" name="Google Shape;42;p2"/>
          <p:cNvSpPr txBox="1"/>
          <p:nvPr>
            <p:ph type="title"/>
          </p:nvPr>
        </p:nvSpPr>
        <p:spPr>
          <a:xfrm>
            <a:off x="755322" y="385448"/>
            <a:ext cx="3381900" cy="457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43" name="Google Shape;43;p2"/>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44" name="Google Shape;44;p2"/>
          <p:cNvPicPr preferRelativeResize="0"/>
          <p:nvPr/>
        </p:nvPicPr>
        <p:blipFill>
          <a:blip r:embed="rId3">
            <a:alphaModFix/>
          </a:blip>
          <a:stretch>
            <a:fillRect/>
          </a:stretch>
        </p:blipFill>
        <p:spPr>
          <a:xfrm>
            <a:off x="1318050" y="1448425"/>
            <a:ext cx="6770500" cy="4628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EDC836-6335-1C6D-03B9-AAE0F5390D47}"/>
              </a:ext>
            </a:extLst>
          </p:cNvPr>
          <p:cNvSpPr txBox="1"/>
          <p:nvPr/>
        </p:nvSpPr>
        <p:spPr>
          <a:xfrm>
            <a:off x="660673" y="1785548"/>
            <a:ext cx="7941407" cy="3970318"/>
          </a:xfrm>
          <a:prstGeom prst="rect">
            <a:avLst/>
          </a:prstGeom>
          <a:noFill/>
        </p:spPr>
        <p:txBody>
          <a:bodyPr wrap="square">
            <a:spAutoFit/>
          </a:bodyPr>
          <a:lstStyle/>
          <a:p>
            <a:r>
              <a:rPr lang="en-US" dirty="0"/>
              <a:t>1. In Conclusion of Salary and Compensation Analysis through Excel data </a:t>
            </a:r>
          </a:p>
          <a:p>
            <a:r>
              <a:rPr lang="en-US" dirty="0"/>
              <a:t>modeling offers a powerful solution for organizations to optimize their </a:t>
            </a:r>
          </a:p>
          <a:p>
            <a:r>
              <a:rPr lang="en-US" dirty="0"/>
              <a:t>compensation strategies. </a:t>
            </a:r>
          </a:p>
          <a:p>
            <a:endParaRPr lang="en-US" dirty="0"/>
          </a:p>
          <a:p>
            <a:r>
              <a:rPr lang="en-US" dirty="0"/>
              <a:t>2. By leveraging Excel's data modeling capabilities, organizations can:- Gain </a:t>
            </a:r>
          </a:p>
          <a:p>
            <a:r>
              <a:rPr lang="en-US" dirty="0"/>
              <a:t>actionable insights into pay equity, market positioning, and compensation </a:t>
            </a:r>
          </a:p>
          <a:p>
            <a:r>
              <a:rPr lang="en-US" dirty="0"/>
              <a:t>trends.</a:t>
            </a:r>
          </a:p>
          <a:p>
            <a:endParaRPr lang="en-US" dirty="0"/>
          </a:p>
          <a:p>
            <a:r>
              <a:rPr lang="en-US" dirty="0"/>
              <a:t>3. Develop data-driven recommendations for salary adjustments, bonus and merit increase optimization, and compensation package design.</a:t>
            </a:r>
          </a:p>
          <a:p>
            <a:endParaRPr lang="en-US" dirty="0"/>
          </a:p>
          <a:p>
            <a:r>
              <a:rPr lang="en-US" dirty="0"/>
              <a:t>4. Enhance diversity, equity, and inclusion initiatives- Improve budgeting and forecasting accuracy- Drive business outcomes, including competitive </a:t>
            </a:r>
          </a:p>
          <a:p>
            <a:r>
              <a:rPr lang="en-US" dirty="0"/>
              <a:t>advantage, cost savings, and regulatory compliance.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Modelling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3257549" y="14482733"/>
            <a:ext cx="1451705" cy="119506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EEFF1D0-7B67-37E8-59AF-3E8F54EB4B07}"/>
              </a:ext>
            </a:extLst>
          </p:cNvPr>
          <p:cNvSpPr txBox="1"/>
          <p:nvPr/>
        </p:nvSpPr>
        <p:spPr>
          <a:xfrm>
            <a:off x="990600" y="2127961"/>
            <a:ext cx="7924800" cy="3785652"/>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1. Identify trends and disparities in current compensation practices.
2. Evaluate internal equity and ensure fair pay for similar roles and performances.
3. Assess market competitiveness and adjust compensation to attract and retain top talent.
4. Develop a data-driven approach to inform compensation decisions and budget planning.
5. Create a scalable and sustainable compensation model that aligns with business objectives.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V="1">
            <a:off x="6696075" y="13429658"/>
            <a:ext cx="5727838" cy="828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0320D0D-19CC-91CE-5137-CF73DEBD89D9}"/>
              </a:ext>
            </a:extLst>
          </p:cNvPr>
          <p:cNvSpPr txBox="1"/>
          <p:nvPr/>
        </p:nvSpPr>
        <p:spPr>
          <a:xfrm>
            <a:off x="872751" y="2082484"/>
            <a:ext cx="7965975" cy="3693319"/>
          </a:xfrm>
          <a:prstGeom prst="rect">
            <a:avLst/>
          </a:prstGeom>
          <a:noFill/>
        </p:spPr>
        <p:txBody>
          <a:bodyPr wrap="square">
            <a:spAutoFit/>
          </a:bodyPr>
          <a:lstStyle/>
          <a:p>
            <a:pPr marL="342900" indent="-342900">
              <a:buAutoNum type="arabicPeriod"/>
            </a:pPr>
            <a:r>
              <a:rPr lang="en-US" dirty="0"/>
              <a:t>Data Collection:    - Gather salary and compensation data from various sources (HR systems, surveys, market research)    - Ensure data accuracy, completeness, and consistency.</a:t>
            </a:r>
          </a:p>
          <a:p>
            <a:pPr marL="342900" indent="-342900">
              <a:buAutoNum type="arabicPeriod"/>
            </a:pPr>
            <a:r>
              <a:rPr lang="en-US" dirty="0"/>
              <a:t> Data Modeling:    - Design an Excel data model to organize and structure the data    - Create tables, relationships, and formulas to facilitate analysis.</a:t>
            </a:r>
          </a:p>
          <a:p>
            <a:pPr marL="342900" indent="-342900">
              <a:buAutoNum type="arabicPeriod"/>
            </a:pPr>
            <a:r>
              <a:rPr lang="en-US" dirty="0"/>
              <a:t> Analysis and Visualization:    - Develop dashboards, reports, and charts to facilitate analysis and insights    - Include metrics such as:        - Average salary by role, department, and location        - Compensation ratios (e.g., salary to market average)        - Pay equity analysis (gender, ethnicity, etc.)        - Bonus and benefits analysis        - Turnover and retention rates.</a:t>
            </a:r>
          </a:p>
          <a:p>
            <a:pPr marL="342900" indent="-342900">
              <a:buAutoNum type="arabicPeriod"/>
            </a:pPr>
            <a:r>
              <a:rPr lang="en-US" dirty="0"/>
              <a:t>4. Findings and Recommendations:    - Identify trends, disparities, and areas for improvement    - Provide recommendations for compensation adjustments and policy changes.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12722263"/>
            <a:ext cx="2963872" cy="8836183"/>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256251" y="13642640"/>
            <a:ext cx="4167661" cy="55611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104782" y="12980030"/>
            <a:ext cx="1490691" cy="131338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70AA6-2E4F-3795-BE58-AE4E95D7D1C1}"/>
              </a:ext>
            </a:extLst>
          </p:cNvPr>
          <p:cNvSpPr txBox="1"/>
          <p:nvPr/>
        </p:nvSpPr>
        <p:spPr>
          <a:xfrm>
            <a:off x="596526" y="2046988"/>
            <a:ext cx="8064715" cy="3970318"/>
          </a:xfrm>
          <a:prstGeom prst="rect">
            <a:avLst/>
          </a:prstGeom>
          <a:noFill/>
        </p:spPr>
        <p:txBody>
          <a:bodyPr wrap="square">
            <a:spAutoFit/>
          </a:bodyPr>
          <a:lstStyle/>
          <a:p>
            <a:r>
              <a:rPr lang="en-US" dirty="0"/>
              <a:t>The end users of a salary and compensation analysis through Excel data modeling may include:</a:t>
            </a:r>
          </a:p>
          <a:p>
            <a:pPr marL="342900" indent="-342900">
              <a:buAutoNum type="arabicPeriod"/>
            </a:pPr>
            <a:r>
              <a:rPr lang="en-US" dirty="0"/>
              <a:t>HR Professionals: Responsible for designing and implementing compensation strategies, they will use the analysis to inform decisions and ensure fair pay practices.</a:t>
            </a:r>
          </a:p>
          <a:p>
            <a:pPr marL="342900" indent="-342900">
              <a:buAutoNum type="arabicPeriod"/>
            </a:pPr>
            <a:r>
              <a:rPr lang="en-US" dirty="0"/>
              <a:t> Compensation Analysts: They will utilize the data model to analyze and interpret compensation data, identifying trends and areas for improvement.</a:t>
            </a:r>
          </a:p>
          <a:p>
            <a:pPr marL="342900" indent="-342900">
              <a:buAutoNum type="arabicPeriod"/>
            </a:pPr>
            <a:r>
              <a:rPr lang="en-US" dirty="0"/>
              <a:t>Business Leaders: CEOs, CFOs, and department heads will use the insights to make strategic decisions about talent management, budgeting, and resource allocation.</a:t>
            </a:r>
          </a:p>
          <a:p>
            <a:pPr marL="342900" indent="-342900">
              <a:buAutoNum type="arabicPeriod"/>
            </a:pPr>
            <a:r>
              <a:rPr lang="en-US" dirty="0"/>
              <a:t>Line Managers: They will use the analysis to understand market rates, make informed hiring decisions, and manage employee expectations.</a:t>
            </a:r>
          </a:p>
          <a:p>
            <a:pPr marL="342900" indent="-342900">
              <a:buAutoNum type="arabicPeriod"/>
            </a:pPr>
            <a:r>
              <a:rPr lang="en-US" dirty="0"/>
              <a:t>Finance Teams: They will utilize the data to budget and forecast compensation expenses, ensuring alignment with organizational financial goal.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flipH="1" flipV="1">
            <a:off x="9702483" y="11713974"/>
            <a:ext cx="106491" cy="970249"/>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1903292"/>
            <a:ext cx="1551037" cy="34313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flipH="1" flipV="1">
            <a:off x="9307830" y="10767390"/>
            <a:ext cx="394652" cy="57530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4327491-17FC-1649-4052-C7BAC7F61337}"/>
              </a:ext>
            </a:extLst>
          </p:cNvPr>
          <p:cNvSpPr txBox="1"/>
          <p:nvPr/>
        </p:nvSpPr>
        <p:spPr>
          <a:xfrm>
            <a:off x="2695573" y="2001146"/>
            <a:ext cx="6722935" cy="3693319"/>
          </a:xfrm>
          <a:prstGeom prst="rect">
            <a:avLst/>
          </a:prstGeom>
          <a:noFill/>
        </p:spPr>
        <p:txBody>
          <a:bodyPr wrap="square">
            <a:spAutoFit/>
          </a:bodyPr>
          <a:lstStyle/>
          <a:p>
            <a:pPr marL="285750" indent="-285750">
              <a:buFont typeface="Arial" panose="020B0604020202020204" pitchFamily="34" charset="0"/>
              <a:buChar char="•"/>
            </a:pPr>
            <a:r>
              <a:rPr lang="en-US" dirty="0"/>
              <a:t>A comprehensive Excel-based data model that integrates and analyzes salary and compensation data from various sources.</a:t>
            </a:r>
          </a:p>
          <a:p>
            <a:pPr marL="285750" indent="-285750">
              <a:buFont typeface="Arial" panose="020B0604020202020204" pitchFamily="34" charset="0"/>
              <a:buChar char="•"/>
            </a:pPr>
            <a:r>
              <a:rPr lang="en-US" dirty="0"/>
              <a:t> Automated data visualization dashboards and reports providing      insights on.</a:t>
            </a:r>
          </a:p>
          <a:p>
            <a:pPr marL="285750" indent="-285750">
              <a:buFont typeface="Arial" panose="020B0604020202020204" pitchFamily="34" charset="0"/>
              <a:buChar char="•"/>
            </a:pPr>
            <a:r>
              <a:rPr lang="en-US" dirty="0"/>
              <a:t> Market competitiveness.  </a:t>
            </a:r>
          </a:p>
          <a:p>
            <a:pPr marL="285750" indent="-285750">
              <a:buFont typeface="Arial" panose="020B0604020202020204" pitchFamily="34" charset="0"/>
              <a:buChar char="•"/>
            </a:pPr>
            <a:r>
              <a:rPr lang="en-US" dirty="0"/>
              <a:t> Pay equity and fairness.    </a:t>
            </a:r>
          </a:p>
          <a:p>
            <a:pPr marL="285750" indent="-285750">
              <a:buFont typeface="Arial" panose="020B0604020202020204" pitchFamily="34" charset="0"/>
              <a:buChar char="•"/>
            </a:pPr>
            <a:r>
              <a:rPr lang="en-US" dirty="0"/>
              <a:t>Compensation trends and disparities.  </a:t>
            </a:r>
          </a:p>
          <a:p>
            <a:pPr marL="285750" indent="-285750">
              <a:buFont typeface="Arial" panose="020B0604020202020204" pitchFamily="34" charset="0"/>
              <a:buChar char="•"/>
            </a:pPr>
            <a:r>
              <a:rPr lang="en-US" dirty="0"/>
              <a:t> Budgeting and forecasting.</a:t>
            </a:r>
          </a:p>
          <a:p>
            <a:pPr marL="285750" indent="-285750">
              <a:buFont typeface="Arial" panose="020B0604020202020204" pitchFamily="34" charset="0"/>
              <a:buChar char="•"/>
            </a:pPr>
            <a:r>
              <a:rPr lang="en-US" dirty="0"/>
              <a:t>Identification of areas for improvement and recommendations for compensation adjustments and policy change.</a:t>
            </a:r>
          </a:p>
          <a:p>
            <a:pPr marL="285750" indent="-285750">
              <a:buFont typeface="Arial" panose="020B0604020202020204" pitchFamily="34" charset="0"/>
              <a:buChar char="•"/>
            </a:pPr>
            <a:r>
              <a:rPr lang="en-US" dirty="0"/>
              <a:t> *Data-Driven Decision Making:* Enable informed decisions on compensation strategies, talent management, and budgeting with accurate and up-to-date data analysis.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F78D680-2AAC-CF1A-1F30-AC6936643462}"/>
              </a:ext>
            </a:extLst>
          </p:cNvPr>
          <p:cNvSpPr txBox="1"/>
          <p:nvPr/>
        </p:nvSpPr>
        <p:spPr>
          <a:xfrm>
            <a:off x="554182" y="2091067"/>
            <a:ext cx="8118892" cy="3693319"/>
          </a:xfrm>
          <a:prstGeom prst="rect">
            <a:avLst/>
          </a:prstGeom>
          <a:noFill/>
        </p:spPr>
        <p:txBody>
          <a:bodyPr wrap="square">
            <a:spAutoFit/>
          </a:bodyPr>
          <a:lstStyle/>
          <a:p>
            <a:r>
              <a:rPr lang="en-US" dirty="0"/>
              <a:t>1. The dataset for the Salary and Compensation Analysis includes comprehensive employee information such as job titles, departments, base salaries, bonuses, benefits, and tenure. </a:t>
            </a:r>
          </a:p>
          <a:p>
            <a:endParaRPr lang="en-US" dirty="0"/>
          </a:p>
          <a:p>
            <a:r>
              <a:rPr lang="en-US" dirty="0"/>
              <a:t>2. It may also incorporate performance metrics, demographic data, and market salary </a:t>
            </a:r>
          </a:p>
          <a:p>
            <a:r>
              <a:rPr lang="en-US" dirty="0"/>
              <a:t>benchmarks. </a:t>
            </a:r>
          </a:p>
          <a:p>
            <a:endParaRPr lang="en-US" dirty="0"/>
          </a:p>
          <a:p>
            <a:r>
              <a:rPr lang="en-US" dirty="0"/>
              <a:t>3. This diverse dataset enables a thorough examination of pay equity, compensation trends, and discrepancies across different employee groups. </a:t>
            </a:r>
          </a:p>
          <a:p>
            <a:endParaRPr lang="en-US" dirty="0"/>
          </a:p>
          <a:p>
            <a:r>
              <a:rPr lang="en-US" dirty="0"/>
              <a:t>4. Structured in Excel, the data is clean, well-organized, and ready for advanced analysis, allowing for the creation of meaningful insights and actionable recommendations.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1573771"/>
            <a:ext cx="8534018" cy="5693866"/>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1. The “wow” factor in our solution lies in its dynamic and interactive Excel data models that seamlessly integrate multiple data sources to provide real-time insights into salary and compensation trends.</a:t>
            </a:r>
          </a:p>
          <a:p>
            <a:pPr algn="l"/>
            <a:r>
              <a:rPr lang="en-US" sz="2800" b="0" i="0" dirty="0">
                <a:solidFill>
                  <a:srgbClr val="0D0D0D"/>
                </a:solidFill>
                <a:effectLst/>
                <a:latin typeface="Times New Roman" panose="02020603050405020304" pitchFamily="18" charset="0"/>
                <a:cs typeface="Times New Roman" panose="02020603050405020304" pitchFamily="18" charset="0"/>
              </a:rPr>
              <a:t>2. Through advanced visualizations and customizable </a:t>
            </a:r>
          </a:p>
          <a:p>
            <a:pPr algn="l"/>
            <a:r>
              <a:rPr lang="en-US" sz="2800" b="0" i="0" dirty="0">
                <a:solidFill>
                  <a:srgbClr val="0D0D0D"/>
                </a:solidFill>
                <a:effectLst/>
                <a:latin typeface="Times New Roman" panose="02020603050405020304" pitchFamily="18" charset="0"/>
                <a:cs typeface="Times New Roman" panose="02020603050405020304" pitchFamily="18" charset="0"/>
              </a:rPr>
              <a:t>dashboards, users can effortlessly explore complex data sets, uncover hidden patterns, and generate actionable recommendations. </a:t>
            </a:r>
          </a:p>
          <a:p>
            <a:pPr algn="l"/>
            <a:r>
              <a:rPr lang="en-US" sz="2800" b="0" i="0" dirty="0">
                <a:solidFill>
                  <a:srgbClr val="0D0D0D"/>
                </a:solidFill>
                <a:effectLst/>
                <a:latin typeface="Times New Roman" panose="02020603050405020304" pitchFamily="18" charset="0"/>
                <a:cs typeface="Times New Roman" panose="02020603050405020304" pitchFamily="18" charset="0"/>
              </a:rPr>
              <a:t>3. This intuitive approach not only simplifies data analysis but also empowers decision-makers with a clear, strategic view of compensation practices, enhancing both transparency and strategic alignment.</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