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01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206943"/>
            <a:ext cx="7477601" cy="1916430"/>
          </a:xfrm>
          <a:prstGeom prst="rect">
            <a:avLst/>
          </a:prstGeom>
          <a:noFill/>
          <a:ln/>
        </p:spPr>
        <p:txBody>
          <a:bodyPr wrap="squar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Skin Disease Prediction System</a:t>
            </a:r>
            <a:endParaRPr lang="en-US" sz="6036" dirty="0"/>
          </a:p>
        </p:txBody>
      </p:sp>
      <p:sp>
        <p:nvSpPr>
          <p:cNvPr id="6" name="Text 2"/>
          <p:cNvSpPr/>
          <p:nvPr/>
        </p:nvSpPr>
        <p:spPr>
          <a:xfrm>
            <a:off x="6319599" y="4456628"/>
            <a:ext cx="7477601"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DONE BY </a:t>
            </a:r>
            <a:endParaRPr lang="en-US" sz="1750" dirty="0"/>
          </a:p>
        </p:txBody>
      </p:sp>
      <p:sp>
        <p:nvSpPr>
          <p:cNvPr id="7" name="Text 3"/>
          <p:cNvSpPr/>
          <p:nvPr/>
        </p:nvSpPr>
        <p:spPr>
          <a:xfrm>
            <a:off x="6319599" y="5061942"/>
            <a:ext cx="7477601"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RITHIKA M(210701214) </a:t>
            </a:r>
            <a:endParaRPr lang="en-US" sz="1750" dirty="0"/>
          </a:p>
        </p:txBody>
      </p:sp>
      <p:sp>
        <p:nvSpPr>
          <p:cNvPr id="8" name="Text 4"/>
          <p:cNvSpPr/>
          <p:nvPr/>
        </p:nvSpPr>
        <p:spPr>
          <a:xfrm>
            <a:off x="6319599" y="5667256"/>
            <a:ext cx="7477601"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RUPESH L(210701217)</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277904"/>
            <a:ext cx="7477601" cy="958215"/>
          </a:xfrm>
          <a:prstGeom prst="rect">
            <a:avLst/>
          </a:prstGeom>
          <a:noFill/>
          <a:ln/>
        </p:spPr>
        <p:txBody>
          <a:bodyPr wrap="non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Thank You</a:t>
            </a:r>
            <a:endParaRPr lang="en-US" sz="6036" dirty="0"/>
          </a:p>
        </p:txBody>
      </p:sp>
      <p:sp>
        <p:nvSpPr>
          <p:cNvPr id="6" name="Text 2"/>
          <p:cNvSpPr/>
          <p:nvPr/>
        </p:nvSpPr>
        <p:spPr>
          <a:xfrm>
            <a:off x="833199" y="3569375"/>
            <a:ext cx="74776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We would like to express our sincere gratitude for your time and attention throughout this presentation. Your valuable feedback and insights have been instrumental in shaping the development of our Skin Disease Prediction System.</a:t>
            </a:r>
            <a:endParaRPr lang="en-US" sz="1750" dirty="0"/>
          </a:p>
        </p:txBody>
      </p:sp>
      <p:sp>
        <p:nvSpPr>
          <p:cNvPr id="7" name="Text 3"/>
          <p:cNvSpPr/>
          <p:nvPr/>
        </p:nvSpPr>
        <p:spPr>
          <a:xfrm>
            <a:off x="833199" y="5240893"/>
            <a:ext cx="7477601"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We are committed to continuously improving our solution to better serve the needs of healthcare providers and patients alike. </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401967" y="569714"/>
            <a:ext cx="5171837" cy="646509"/>
          </a:xfrm>
          <a:prstGeom prst="rect">
            <a:avLst/>
          </a:prstGeom>
          <a:noFill/>
          <a:ln/>
        </p:spPr>
        <p:txBody>
          <a:bodyPr wrap="none" rtlCol="0" anchor="t"/>
          <a:lstStyle/>
          <a:p>
            <a:pPr marL="0" indent="0">
              <a:lnSpc>
                <a:spcPts val="5090"/>
              </a:lnSpc>
              <a:buNone/>
            </a:pPr>
            <a:r>
              <a:rPr lang="en-US" sz="4072" b="1" kern="0" spc="-122" dirty="0">
                <a:solidFill>
                  <a:srgbClr val="A680FF"/>
                </a:solidFill>
                <a:latin typeface="p22-mackinac-pro" pitchFamily="34" charset="0"/>
                <a:ea typeface="p22-mackinac-pro" pitchFamily="34" charset="-122"/>
                <a:cs typeface="p22-mackinac-pro" pitchFamily="34" charset="-120"/>
              </a:rPr>
              <a:t>References</a:t>
            </a:r>
            <a:endParaRPr lang="en-US" sz="4072" dirty="0"/>
          </a:p>
        </p:txBody>
      </p:sp>
      <p:sp>
        <p:nvSpPr>
          <p:cNvPr id="5" name="Text 2"/>
          <p:cNvSpPr/>
          <p:nvPr/>
        </p:nvSpPr>
        <p:spPr>
          <a:xfrm>
            <a:off x="2401967" y="1629966"/>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[1] F. Millstein, Convolutional Neural Networks In Python: Beginner’s Guide To Convolutional Neural Networks In Python. Frank Millstein, 2020.</a:t>
            </a:r>
            <a:endParaRPr lang="en-US" sz="1629" dirty="0"/>
          </a:p>
        </p:txBody>
      </p:sp>
      <p:sp>
        <p:nvSpPr>
          <p:cNvPr id="6" name="Text 3"/>
          <p:cNvSpPr/>
          <p:nvPr/>
        </p:nvSpPr>
        <p:spPr>
          <a:xfrm>
            <a:off x="2401967" y="2524601"/>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 [2] J. Brownlee, Deep Learning for Computer Vision: Image Classification, Object Detection, and Face Recognition in Python. Machine Learning Mastery, 2019. </a:t>
            </a:r>
            <a:endParaRPr lang="en-US" sz="1629" dirty="0"/>
          </a:p>
        </p:txBody>
      </p:sp>
      <p:sp>
        <p:nvSpPr>
          <p:cNvPr id="7" name="Text 4"/>
          <p:cNvSpPr/>
          <p:nvPr/>
        </p:nvSpPr>
        <p:spPr>
          <a:xfrm>
            <a:off x="2401967" y="3419237"/>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[3] K. Saitoh, Deep Learning from the Basics: Python and Deep Learning: Theory and Implementation. Packt Publishing Ltd, 2021.</a:t>
            </a:r>
            <a:endParaRPr lang="en-US" sz="1629" dirty="0"/>
          </a:p>
        </p:txBody>
      </p:sp>
      <p:sp>
        <p:nvSpPr>
          <p:cNvPr id="8" name="Text 5"/>
          <p:cNvSpPr/>
          <p:nvPr/>
        </p:nvSpPr>
        <p:spPr>
          <a:xfrm>
            <a:off x="2401967" y="4313873"/>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 [4] A. Fandango, Mastering TensorFlow 1.x: Advanced machine learning and deep learning concepts using TensorFlow 1.x and Keras. Packt Publishing Ltd, 2018.</a:t>
            </a:r>
            <a:endParaRPr lang="en-US" sz="1629" dirty="0"/>
          </a:p>
        </p:txBody>
      </p:sp>
      <p:sp>
        <p:nvSpPr>
          <p:cNvPr id="9" name="Text 6"/>
          <p:cNvSpPr/>
          <p:nvPr/>
        </p:nvSpPr>
        <p:spPr>
          <a:xfrm>
            <a:off x="2401967" y="5208508"/>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 [5] R. Dua and M. S. Ghotra, Keras Deep Learning Cookbook: Over 30 recipes for implementing deep neural networks in Python. Packt Publishing Ltd, 2018. </a:t>
            </a:r>
            <a:endParaRPr lang="en-US" sz="1629" dirty="0"/>
          </a:p>
        </p:txBody>
      </p:sp>
      <p:sp>
        <p:nvSpPr>
          <p:cNvPr id="10" name="Text 7"/>
          <p:cNvSpPr/>
          <p:nvPr/>
        </p:nvSpPr>
        <p:spPr>
          <a:xfrm>
            <a:off x="2401967" y="6103144"/>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[6] D. Project, Hands-on Scikit-Learn for Machine Learning Applications: Data Science Fundamentals with Python. Apress, 2019.</a:t>
            </a:r>
            <a:endParaRPr lang="en-US" sz="1629" dirty="0"/>
          </a:p>
        </p:txBody>
      </p:sp>
      <p:sp>
        <p:nvSpPr>
          <p:cNvPr id="11" name="Text 8"/>
          <p:cNvSpPr/>
          <p:nvPr/>
        </p:nvSpPr>
        <p:spPr>
          <a:xfrm>
            <a:off x="2401967" y="6997779"/>
            <a:ext cx="9826466" cy="661988"/>
          </a:xfrm>
          <a:prstGeom prst="rect">
            <a:avLst/>
          </a:prstGeom>
          <a:noFill/>
          <a:ln/>
        </p:spPr>
        <p:txBody>
          <a:bodyPr wrap="square" rtlCol="0" anchor="t"/>
          <a:lstStyle/>
          <a:p>
            <a:pPr marL="0" indent="0">
              <a:lnSpc>
                <a:spcPts val="2606"/>
              </a:lnSpc>
              <a:buNone/>
            </a:pPr>
            <a:r>
              <a:rPr lang="en-US" sz="1629" kern="0" spc="-33" dirty="0">
                <a:solidFill>
                  <a:srgbClr val="E0D6DE"/>
                </a:solidFill>
                <a:latin typeface="Inter" pitchFamily="34" charset="0"/>
                <a:ea typeface="Inter" pitchFamily="34" charset="-122"/>
                <a:cs typeface="Inter" pitchFamily="34" charset="-120"/>
              </a:rPr>
              <a:t> [7] M. Grinberg, Flask Web Development: Developing Web Applications with Python. “O’Reilly Media, Inc.,” 2018.</a:t>
            </a:r>
            <a:endParaRPr lang="en-US" sz="162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1182529"/>
            <a:ext cx="10554414" cy="1388745"/>
          </a:xfrm>
          <a:prstGeom prst="rect">
            <a:avLst/>
          </a:prstGeom>
          <a:noFill/>
          <a:ln/>
        </p:spPr>
        <p:txBody>
          <a:bodyPr wrap="squar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Challenges in Current Skin Disease Prediction Systems</a:t>
            </a:r>
            <a:endParaRPr lang="en-US" sz="4374" dirty="0"/>
          </a:p>
        </p:txBody>
      </p:sp>
      <p:sp>
        <p:nvSpPr>
          <p:cNvPr id="5" name="Text 2"/>
          <p:cNvSpPr/>
          <p:nvPr/>
        </p:nvSpPr>
        <p:spPr>
          <a:xfrm>
            <a:off x="2037993" y="2904530"/>
            <a:ext cx="10554414"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Current skin disease prediction systems face several significant challenges:</a:t>
            </a:r>
            <a:endParaRPr lang="en-US" sz="1750" dirty="0"/>
          </a:p>
        </p:txBody>
      </p:sp>
      <p:sp>
        <p:nvSpPr>
          <p:cNvPr id="6" name="Text 3"/>
          <p:cNvSpPr/>
          <p:nvPr/>
        </p:nvSpPr>
        <p:spPr>
          <a:xfrm>
            <a:off x="2393394" y="3509843"/>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Limited availability of high-quality, diverse training data - this leads to models that are biased and inaccurate, unable to generalize well to diverse patient populations.</a:t>
            </a:r>
            <a:endParaRPr lang="en-US" sz="1750" dirty="0"/>
          </a:p>
        </p:txBody>
      </p:sp>
      <p:sp>
        <p:nvSpPr>
          <p:cNvPr id="7" name="Text 4"/>
          <p:cNvSpPr/>
          <p:nvPr/>
        </p:nvSpPr>
        <p:spPr>
          <a:xfrm>
            <a:off x="2393394" y="4398288"/>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Lack of interpretability and explainability in AI models - healthcare providers struggle to understand the reasoning behind model predictions, hindering trust and adoption.</a:t>
            </a:r>
            <a:endParaRPr lang="en-US" sz="1750" dirty="0"/>
          </a:p>
        </p:txBody>
      </p:sp>
      <p:sp>
        <p:nvSpPr>
          <p:cNvPr id="8" name="Text 5"/>
          <p:cNvSpPr/>
          <p:nvPr/>
        </p:nvSpPr>
        <p:spPr>
          <a:xfrm>
            <a:off x="2393394" y="5286732"/>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Integration challenges with clinical workflows - seamless integration into existing healthcare systems is crucial for enabling widespread use and maximizing the real-world impact of these prediction tools.</a:t>
            </a:r>
            <a:endParaRPr lang="en-US" sz="1750" dirty="0"/>
          </a:p>
        </p:txBody>
      </p:sp>
      <p:sp>
        <p:nvSpPr>
          <p:cNvPr id="9" name="Text 6"/>
          <p:cNvSpPr/>
          <p:nvPr/>
        </p:nvSpPr>
        <p:spPr>
          <a:xfrm>
            <a:off x="2037993" y="6336268"/>
            <a:ext cx="10554414"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Addressing these challenges is essential to develop skin disease prediction systems that are robust, trustworthy, and truly beneficial for patients and clinicians alike.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1819632"/>
            <a:ext cx="8005882"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Skin Disease Prediction System</a:t>
            </a:r>
            <a:endParaRPr lang="en-US" sz="4374" dirty="0"/>
          </a:p>
        </p:txBody>
      </p:sp>
      <p:sp>
        <p:nvSpPr>
          <p:cNvPr id="5" name="Shape 2"/>
          <p:cNvSpPr/>
          <p:nvPr/>
        </p:nvSpPr>
        <p:spPr>
          <a:xfrm>
            <a:off x="2037993" y="3131939"/>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6" name="Text 3"/>
          <p:cNvSpPr/>
          <p:nvPr/>
        </p:nvSpPr>
        <p:spPr>
          <a:xfrm>
            <a:off x="2225278" y="3173611"/>
            <a:ext cx="125373"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208258"/>
            <a:ext cx="4444008"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Leverages custom-built CNN model</a:t>
            </a:r>
            <a:endParaRPr lang="en-US" sz="2187" dirty="0"/>
          </a:p>
        </p:txBody>
      </p:sp>
      <p:sp>
        <p:nvSpPr>
          <p:cNvPr id="8" name="Text 5"/>
          <p:cNvSpPr/>
          <p:nvPr/>
        </p:nvSpPr>
        <p:spPr>
          <a:xfrm>
            <a:off x="2760107" y="4035862"/>
            <a:ext cx="4444008"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Developed using TensorFlow, a leading open-source machine learning framework</a:t>
            </a:r>
            <a:endParaRPr lang="en-US" sz="1750" dirty="0"/>
          </a:p>
        </p:txBody>
      </p:sp>
      <p:sp>
        <p:nvSpPr>
          <p:cNvPr id="9" name="Shape 6"/>
          <p:cNvSpPr/>
          <p:nvPr/>
        </p:nvSpPr>
        <p:spPr>
          <a:xfrm>
            <a:off x="7426285" y="3131939"/>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0" name="Text 7"/>
          <p:cNvSpPr/>
          <p:nvPr/>
        </p:nvSpPr>
        <p:spPr>
          <a:xfrm>
            <a:off x="7584162" y="3173611"/>
            <a:ext cx="184071"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3208258"/>
            <a:ext cx="4031456"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Analyzes skin condition images</a:t>
            </a:r>
            <a:endParaRPr lang="en-US" sz="2187" dirty="0"/>
          </a:p>
        </p:txBody>
      </p:sp>
      <p:sp>
        <p:nvSpPr>
          <p:cNvPr id="12" name="Text 9"/>
          <p:cNvSpPr/>
          <p:nvPr/>
        </p:nvSpPr>
        <p:spPr>
          <a:xfrm>
            <a:off x="8148399" y="3688675"/>
            <a:ext cx="4444008"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Identifies a wide range of dermatological diseases with high accuracy</a:t>
            </a:r>
            <a:endParaRPr lang="en-US" sz="1750" dirty="0"/>
          </a:p>
        </p:txBody>
      </p:sp>
      <p:sp>
        <p:nvSpPr>
          <p:cNvPr id="13" name="Shape 10"/>
          <p:cNvSpPr/>
          <p:nvPr/>
        </p:nvSpPr>
        <p:spPr>
          <a:xfrm>
            <a:off x="2037993" y="5142428"/>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4" name="Text 11"/>
          <p:cNvSpPr/>
          <p:nvPr/>
        </p:nvSpPr>
        <p:spPr>
          <a:xfrm>
            <a:off x="2193131" y="5184100"/>
            <a:ext cx="189667"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218748"/>
            <a:ext cx="3576161"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Transparent inner workings</a:t>
            </a:r>
            <a:endParaRPr lang="en-US" sz="2187" dirty="0"/>
          </a:p>
        </p:txBody>
      </p:sp>
      <p:sp>
        <p:nvSpPr>
          <p:cNvPr id="16" name="Text 13"/>
          <p:cNvSpPr/>
          <p:nvPr/>
        </p:nvSpPr>
        <p:spPr>
          <a:xfrm>
            <a:off x="2760107" y="5699165"/>
            <a:ext cx="4444008"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Allows clinicians to understand the reasoning behind each diagnosis</a:t>
            </a:r>
            <a:endParaRPr lang="en-US" sz="1750" dirty="0"/>
          </a:p>
        </p:txBody>
      </p:sp>
      <p:sp>
        <p:nvSpPr>
          <p:cNvPr id="17" name="Shape 14"/>
          <p:cNvSpPr/>
          <p:nvPr/>
        </p:nvSpPr>
        <p:spPr>
          <a:xfrm>
            <a:off x="7426285" y="5142428"/>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8" name="Text 15"/>
          <p:cNvSpPr/>
          <p:nvPr/>
        </p:nvSpPr>
        <p:spPr>
          <a:xfrm>
            <a:off x="7576185" y="5184100"/>
            <a:ext cx="200025"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218748"/>
            <a:ext cx="4320302"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Designed for seamless integration</a:t>
            </a:r>
            <a:endParaRPr lang="en-US" sz="2187" dirty="0"/>
          </a:p>
        </p:txBody>
      </p:sp>
      <p:sp>
        <p:nvSpPr>
          <p:cNvPr id="20" name="Text 17"/>
          <p:cNvSpPr/>
          <p:nvPr/>
        </p:nvSpPr>
        <p:spPr>
          <a:xfrm>
            <a:off x="8148399" y="5699165"/>
            <a:ext cx="4444008"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Enables easy adoption and maximizes real-world impact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2529126"/>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How It Works</a:t>
            </a:r>
            <a:endParaRPr lang="en-US" sz="4374" dirty="0"/>
          </a:p>
        </p:txBody>
      </p:sp>
      <p:sp>
        <p:nvSpPr>
          <p:cNvPr id="5" name="Shape 2"/>
          <p:cNvSpPr/>
          <p:nvPr/>
        </p:nvSpPr>
        <p:spPr>
          <a:xfrm>
            <a:off x="2037993" y="3730347"/>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6" name="Text 3"/>
          <p:cNvSpPr/>
          <p:nvPr/>
        </p:nvSpPr>
        <p:spPr>
          <a:xfrm>
            <a:off x="2225278" y="3772019"/>
            <a:ext cx="125373"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806666"/>
            <a:ext cx="264795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1. Image Uploaded</a:t>
            </a:r>
            <a:endParaRPr lang="en-US" sz="2187" dirty="0"/>
          </a:p>
        </p:txBody>
      </p:sp>
      <p:sp>
        <p:nvSpPr>
          <p:cNvPr id="8" name="Text 5"/>
          <p:cNvSpPr/>
          <p:nvPr/>
        </p:nvSpPr>
        <p:spPr>
          <a:xfrm>
            <a:off x="2760107" y="4287083"/>
            <a:ext cx="2647950"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image is uploaded into the Flask API.</a:t>
            </a:r>
            <a:endParaRPr lang="en-US" sz="1750" dirty="0"/>
          </a:p>
        </p:txBody>
      </p:sp>
      <p:sp>
        <p:nvSpPr>
          <p:cNvPr id="9" name="Shape 6"/>
          <p:cNvSpPr/>
          <p:nvPr/>
        </p:nvSpPr>
        <p:spPr>
          <a:xfrm>
            <a:off x="5630228" y="3730347"/>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0" name="Text 7"/>
          <p:cNvSpPr/>
          <p:nvPr/>
        </p:nvSpPr>
        <p:spPr>
          <a:xfrm>
            <a:off x="5788104" y="3772019"/>
            <a:ext cx="184071"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6352342" y="3806666"/>
            <a:ext cx="2647950"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2. ML Algorithm Applied</a:t>
            </a:r>
            <a:endParaRPr lang="en-US" sz="2187" dirty="0"/>
          </a:p>
        </p:txBody>
      </p:sp>
      <p:sp>
        <p:nvSpPr>
          <p:cNvPr id="12" name="Text 9"/>
          <p:cNvSpPr/>
          <p:nvPr/>
        </p:nvSpPr>
        <p:spPr>
          <a:xfrm>
            <a:off x="6352342" y="4634270"/>
            <a:ext cx="2647950"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image is sent into the machine learning algorithm for analysis.</a:t>
            </a:r>
            <a:endParaRPr lang="en-US" sz="1750" dirty="0"/>
          </a:p>
        </p:txBody>
      </p:sp>
      <p:sp>
        <p:nvSpPr>
          <p:cNvPr id="13" name="Shape 10"/>
          <p:cNvSpPr/>
          <p:nvPr/>
        </p:nvSpPr>
        <p:spPr>
          <a:xfrm>
            <a:off x="9222462" y="3730347"/>
            <a:ext cx="499943" cy="499943"/>
          </a:xfrm>
          <a:prstGeom prst="roundRect">
            <a:avLst>
              <a:gd name="adj" fmla="val 20000"/>
            </a:avLst>
          </a:prstGeom>
          <a:solidFill>
            <a:srgbClr val="2E1A66"/>
          </a:solidFill>
          <a:ln w="7620">
            <a:solidFill>
              <a:srgbClr val="47337F"/>
            </a:solidFill>
            <a:prstDash val="solid"/>
          </a:ln>
        </p:spPr>
        <p:txBody>
          <a:bodyPr/>
          <a:lstStyle/>
          <a:p>
            <a:endParaRPr lang="en-IN"/>
          </a:p>
        </p:txBody>
      </p:sp>
      <p:sp>
        <p:nvSpPr>
          <p:cNvPr id="14" name="Text 11"/>
          <p:cNvSpPr/>
          <p:nvPr/>
        </p:nvSpPr>
        <p:spPr>
          <a:xfrm>
            <a:off x="9377601" y="3772019"/>
            <a:ext cx="189667"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9944576" y="3806666"/>
            <a:ext cx="264795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3. Results Displayed</a:t>
            </a:r>
            <a:endParaRPr lang="en-US" sz="2187" dirty="0"/>
          </a:p>
        </p:txBody>
      </p:sp>
      <p:sp>
        <p:nvSpPr>
          <p:cNvPr id="16" name="Text 13"/>
          <p:cNvSpPr/>
          <p:nvPr/>
        </p:nvSpPr>
        <p:spPr>
          <a:xfrm>
            <a:off x="9944576" y="4287083"/>
            <a:ext cx="2647950"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output is displayed in an HTML page for the user.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C0524">
              <a:alpha val="75000"/>
            </a:srgbClr>
          </a:solidFill>
          <a:ln/>
        </p:spPr>
        <p:txBody>
          <a:bodyPr/>
          <a:lstStyle/>
          <a:p>
            <a:endParaRPr lang="en-IN"/>
          </a:p>
        </p:txBody>
      </p:sp>
      <p:sp>
        <p:nvSpPr>
          <p:cNvPr id="4" name="Text 1"/>
          <p:cNvSpPr/>
          <p:nvPr/>
        </p:nvSpPr>
        <p:spPr>
          <a:xfrm>
            <a:off x="2354937" y="574238"/>
            <a:ext cx="5221367" cy="652582"/>
          </a:xfrm>
          <a:prstGeom prst="rect">
            <a:avLst/>
          </a:prstGeom>
          <a:noFill/>
          <a:ln/>
        </p:spPr>
        <p:txBody>
          <a:bodyPr wrap="none" rtlCol="0" anchor="t"/>
          <a:lstStyle/>
          <a:p>
            <a:pPr marL="0" indent="0">
              <a:lnSpc>
                <a:spcPts val="5139"/>
              </a:lnSpc>
              <a:buNone/>
            </a:pPr>
            <a:r>
              <a:rPr lang="en-US" sz="4111" b="1" kern="0" spc="-123" dirty="0">
                <a:solidFill>
                  <a:srgbClr val="A680FF"/>
                </a:solidFill>
                <a:latin typeface="p22-mackinac-pro" pitchFamily="34" charset="0"/>
                <a:ea typeface="p22-mackinac-pro" pitchFamily="34" charset="-122"/>
                <a:cs typeface="p22-mackinac-pro" pitchFamily="34" charset="-120"/>
              </a:rPr>
              <a:t>Proposed System</a:t>
            </a:r>
            <a:endParaRPr lang="en-US" sz="4111" dirty="0"/>
          </a:p>
        </p:txBody>
      </p:sp>
      <p:pic>
        <p:nvPicPr>
          <p:cNvPr id="5" name="Image 1" descr="preencoded.png"/>
          <p:cNvPicPr>
            <a:picLocks noChangeAspect="1"/>
          </p:cNvPicPr>
          <p:nvPr/>
        </p:nvPicPr>
        <p:blipFill>
          <a:blip r:embed="rId4"/>
          <a:stretch>
            <a:fillRect/>
          </a:stretch>
        </p:blipFill>
        <p:spPr>
          <a:xfrm>
            <a:off x="2354937" y="1644491"/>
            <a:ext cx="8134112" cy="5443180"/>
          </a:xfrm>
          <a:prstGeom prst="rect">
            <a:avLst/>
          </a:prstGeom>
        </p:spPr>
      </p:pic>
      <p:sp>
        <p:nvSpPr>
          <p:cNvPr id="6" name="Text 2"/>
          <p:cNvSpPr/>
          <p:nvPr/>
        </p:nvSpPr>
        <p:spPr>
          <a:xfrm>
            <a:off x="2354937" y="7322582"/>
            <a:ext cx="9920526" cy="334089"/>
          </a:xfrm>
          <a:prstGeom prst="rect">
            <a:avLst/>
          </a:prstGeom>
          <a:noFill/>
          <a:ln/>
        </p:spPr>
        <p:txBody>
          <a:bodyPr wrap="none" rtlCol="0" anchor="t"/>
          <a:lstStyle/>
          <a:p>
            <a:pPr marL="0" indent="0">
              <a:lnSpc>
                <a:spcPts val="2631"/>
              </a:lnSpc>
              <a:buNone/>
            </a:pPr>
            <a:endParaRPr lang="en-US" sz="16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1757720"/>
            <a:ext cx="6336863"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Visualization of working</a:t>
            </a:r>
            <a:endParaRPr lang="en-US" sz="4374" dirty="0"/>
          </a:p>
        </p:txBody>
      </p:sp>
      <p:pic>
        <p:nvPicPr>
          <p:cNvPr id="5" name="Image 1" descr="preencoded.png"/>
          <p:cNvPicPr>
            <a:picLocks noChangeAspect="1"/>
          </p:cNvPicPr>
          <p:nvPr/>
        </p:nvPicPr>
        <p:blipFill>
          <a:blip r:embed="rId4"/>
          <a:stretch>
            <a:fillRect/>
          </a:stretch>
        </p:blipFill>
        <p:spPr>
          <a:xfrm>
            <a:off x="3871079" y="2896433"/>
            <a:ext cx="6888123" cy="2970014"/>
          </a:xfrm>
          <a:prstGeom prst="rect">
            <a:avLst/>
          </a:prstGeom>
        </p:spPr>
      </p:pic>
      <p:sp>
        <p:nvSpPr>
          <p:cNvPr id="6" name="Text 2"/>
          <p:cNvSpPr/>
          <p:nvPr/>
        </p:nvSpPr>
        <p:spPr>
          <a:xfrm>
            <a:off x="2037993" y="6116360"/>
            <a:ext cx="10554414"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User Interface page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172"/>
          </a:xfrm>
          <a:prstGeom prst="rect">
            <a:avLst/>
          </a:prstGeom>
          <a:solidFill>
            <a:srgbClr val="0C0524">
              <a:alpha val="75000"/>
            </a:srgbClr>
          </a:solidFill>
          <a:ln/>
        </p:spPr>
        <p:txBody>
          <a:bodyPr/>
          <a:lstStyle/>
          <a:p>
            <a:endParaRPr lang="en-IN"/>
          </a:p>
        </p:txBody>
      </p:sp>
      <p:sp>
        <p:nvSpPr>
          <p:cNvPr id="4" name="Text 1"/>
          <p:cNvSpPr/>
          <p:nvPr/>
        </p:nvSpPr>
        <p:spPr>
          <a:xfrm>
            <a:off x="2157413" y="792599"/>
            <a:ext cx="10315575" cy="347424"/>
          </a:xfrm>
          <a:prstGeom prst="rect">
            <a:avLst/>
          </a:prstGeom>
          <a:noFill/>
          <a:ln/>
        </p:spPr>
        <p:txBody>
          <a:bodyPr wrap="none" rtlCol="0" anchor="t"/>
          <a:lstStyle/>
          <a:p>
            <a:pPr marL="0" indent="0">
              <a:lnSpc>
                <a:spcPts val="2736"/>
              </a:lnSpc>
              <a:buNone/>
            </a:pPr>
            <a:r>
              <a:rPr lang="en-US" sz="1710" kern="0" spc="-34" dirty="0">
                <a:solidFill>
                  <a:srgbClr val="E0D6DE"/>
                </a:solidFill>
                <a:latin typeface="Inter" pitchFamily="34" charset="0"/>
                <a:ea typeface="Inter" pitchFamily="34" charset="-122"/>
                <a:cs typeface="Inter" pitchFamily="34" charset="-120"/>
              </a:rPr>
              <a:t>Upload Preview</a:t>
            </a:r>
            <a:endParaRPr lang="en-US" sz="1710" dirty="0"/>
          </a:p>
        </p:txBody>
      </p:sp>
      <p:pic>
        <p:nvPicPr>
          <p:cNvPr id="5" name="Image 1" descr="preencoded.png"/>
          <p:cNvPicPr>
            <a:picLocks noChangeAspect="1"/>
          </p:cNvPicPr>
          <p:nvPr/>
        </p:nvPicPr>
        <p:blipFill>
          <a:blip r:embed="rId4"/>
          <a:stretch>
            <a:fillRect/>
          </a:stretch>
        </p:blipFill>
        <p:spPr>
          <a:xfrm>
            <a:off x="4145875" y="1384340"/>
            <a:ext cx="6338530" cy="5659874"/>
          </a:xfrm>
          <a:prstGeom prst="rect">
            <a:avLst/>
          </a:prstGeom>
        </p:spPr>
      </p:pic>
      <p:sp>
        <p:nvSpPr>
          <p:cNvPr id="6" name="Text 2"/>
          <p:cNvSpPr/>
          <p:nvPr/>
        </p:nvSpPr>
        <p:spPr>
          <a:xfrm>
            <a:off x="2157413" y="7288530"/>
            <a:ext cx="10315575" cy="347424"/>
          </a:xfrm>
          <a:prstGeom prst="rect">
            <a:avLst/>
          </a:prstGeom>
          <a:noFill/>
          <a:ln/>
        </p:spPr>
        <p:txBody>
          <a:bodyPr wrap="none" rtlCol="0" anchor="t"/>
          <a:lstStyle/>
          <a:p>
            <a:pPr marL="0" indent="0">
              <a:lnSpc>
                <a:spcPts val="2736"/>
              </a:lnSpc>
              <a:buNone/>
            </a:pPr>
            <a:endParaRPr lang="en-US" sz="17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1911072"/>
            <a:ext cx="10554414"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Results Page</a:t>
            </a:r>
            <a:endParaRPr lang="en-US" sz="1750" dirty="0"/>
          </a:p>
        </p:txBody>
      </p:sp>
      <p:pic>
        <p:nvPicPr>
          <p:cNvPr id="5" name="Image 1" descr="preencoded.png"/>
          <p:cNvPicPr>
            <a:picLocks noChangeAspect="1"/>
          </p:cNvPicPr>
          <p:nvPr/>
        </p:nvPicPr>
        <p:blipFill>
          <a:blip r:embed="rId4"/>
          <a:stretch>
            <a:fillRect/>
          </a:stretch>
        </p:blipFill>
        <p:spPr>
          <a:xfrm>
            <a:off x="3895844" y="2516386"/>
            <a:ext cx="6838712" cy="40020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2037993" y="2524958"/>
            <a:ext cx="7665839" cy="958215"/>
          </a:xfrm>
          <a:prstGeom prst="rect">
            <a:avLst/>
          </a:prstGeom>
          <a:noFill/>
          <a:ln/>
        </p:spPr>
        <p:txBody>
          <a:bodyPr wrap="non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Conclusion</a:t>
            </a:r>
            <a:endParaRPr lang="en-US" sz="6036" dirty="0"/>
          </a:p>
        </p:txBody>
      </p:sp>
      <p:sp>
        <p:nvSpPr>
          <p:cNvPr id="5" name="Text 2"/>
          <p:cNvSpPr/>
          <p:nvPr/>
        </p:nvSpPr>
        <p:spPr>
          <a:xfrm>
            <a:off x="2037993" y="3927515"/>
            <a:ext cx="10554414"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In summary, the Skin Disease Prediction System leverages cutting-edge deep learning technology to accurately identify a wide range of dermatological conditions. By addressing key challenges in current systems, this solution provides clinicians with a robust, transparent, and seamlessly integrated tool to better serve their patients. Looking ahead, continued research and innovation in this space will further transform the future of skin disease diagnosis and management.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615</Words>
  <Application>Microsoft Office PowerPoint</Application>
  <PresentationFormat>Custom</PresentationFormat>
  <Paragraphs>62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Inter</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Rupesh .l</cp:lastModifiedBy>
  <cp:revision>2</cp:revision>
  <dcterms:created xsi:type="dcterms:W3CDTF">2024-05-21T16:25:40Z</dcterms:created>
  <dcterms:modified xsi:type="dcterms:W3CDTF">2024-05-21T16:31:31Z</dcterms:modified>
</cp:coreProperties>
</file>