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9" r:id="rId5"/>
    <p:sldId id="256" r:id="rId6"/>
    <p:sldId id="257" r:id="rId7"/>
    <p:sldId id="270" r:id="rId8"/>
    <p:sldId id="271" r:id="rId9"/>
    <p:sldId id="272" r:id="rId10"/>
    <p:sldId id="277" r:id="rId11"/>
    <p:sldId id="281" r:id="rId12"/>
    <p:sldId id="274" r:id="rId13"/>
    <p:sldId id="276" r:id="rId14"/>
    <p:sldId id="260" r:id="rId15"/>
    <p:sldId id="263" r:id="rId16"/>
    <p:sldId id="26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E1265-4F33-4836-B0E6-E42A71293F94}" v="8" dt="2023-11-09T04:41:04.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Lst>
  <dgm:cxnLst>
    <dgm:cxn modelId="{7F3B5912-CE3A-4F69-B6A0-82162798FA63}" type="presOf" srcId="{00C18FBF-3FF5-4C16-97CF-AF03740D7AB6}" destId="{0DC7A063-583D-4B0F-88B2-BD54F95D95AF}" srcOrd="0"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latin typeface="Arial" pitchFamily="34" charset="0"/>
                <a:cs typeface="Arial" pitchFamily="34" charset="0"/>
              </a:rPr>
              <a:t>NOTE:</a:t>
            </a:r>
          </a:p>
          <a:p>
            <a:r>
              <a:rPr lang="en-US" i="1">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11/8/2023</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11/8/2023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aslanahmedov/walmart-sales-forecast?select=stores.csv" TargetMode="External"/><Relationship Id="rId2" Type="http://schemas.openxmlformats.org/officeDocument/2006/relationships/hyperlink" Target="http://&#160;https:/www.kaggle.com/datasets/aslanahmedov/walmart-sales-forecast?select=train.csv" TargetMode="External"/><Relationship Id="rId1" Type="http://schemas.openxmlformats.org/officeDocument/2006/relationships/slideLayout" Target="../slideLayouts/slideLayout2.xml"/><Relationship Id="rId6" Type="http://schemas.openxmlformats.org/officeDocument/2006/relationships/hyperlink" Target="https://teams.microsoft.com/l/message/19:5e099729a4774963ad527c6a052221eb@thread.v2/1699504649441?context=%7B%22contextType%22%3A%22chat%22%7D" TargetMode="External"/><Relationship Id="rId5" Type="http://schemas.openxmlformats.org/officeDocument/2006/relationships/hyperlink" Target="https://mariadb.org/documentation/" TargetMode="External"/><Relationship Id="rId4" Type="http://schemas.openxmlformats.org/officeDocument/2006/relationships/hyperlink" Target="https://mariadb.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640" y="2264411"/>
            <a:ext cx="9890760" cy="1423669"/>
          </a:xfrm>
        </p:spPr>
        <p:txBody>
          <a:bodyPr>
            <a:normAutofit fontScale="90000"/>
          </a:bodyPr>
          <a:lstStyle/>
          <a:p>
            <a:pPr algn="ctr"/>
            <a:r>
              <a:rPr lang="en-US"/>
              <a:t>Advanced database management systems project</a:t>
            </a:r>
            <a:br>
              <a:rPr lang="en-US"/>
            </a:br>
            <a:r>
              <a:rPr lang="en-US">
                <a:latin typeface="Times New Roman"/>
                <a:cs typeface="Times New Roman"/>
              </a:rPr>
              <a:t>Mariadb</a:t>
            </a:r>
          </a:p>
        </p:txBody>
      </p:sp>
      <p:sp>
        <p:nvSpPr>
          <p:cNvPr id="3" name="Subtitle 2"/>
          <p:cNvSpPr>
            <a:spLocks noGrp="1"/>
          </p:cNvSpPr>
          <p:nvPr>
            <p:ph type="subTitle" idx="1"/>
          </p:nvPr>
        </p:nvSpPr>
        <p:spPr>
          <a:xfrm>
            <a:off x="7995919" y="3891280"/>
            <a:ext cx="3205479" cy="1656080"/>
          </a:xfrm>
        </p:spPr>
        <p:txBody>
          <a:bodyPr>
            <a:normAutofit/>
          </a:bodyPr>
          <a:lstStyle/>
          <a:p>
            <a:r>
              <a:rPr lang="en-US" sz="2000"/>
              <a:t>By:</a:t>
            </a:r>
          </a:p>
          <a:p>
            <a:r>
              <a:rPr lang="en-US" b="0" i="0">
                <a:solidFill>
                  <a:srgbClr val="374151"/>
                </a:solidFill>
                <a:effectLst/>
                <a:latin typeface="Söhne"/>
              </a:rPr>
              <a:t>Priyanka </a:t>
            </a:r>
            <a:r>
              <a:rPr lang="en-US" b="0" i="0" err="1">
                <a:solidFill>
                  <a:srgbClr val="374151"/>
                </a:solidFill>
                <a:effectLst/>
                <a:latin typeface="Söhne"/>
              </a:rPr>
              <a:t>Prabakarrao</a:t>
            </a:r>
            <a:endParaRPr lang="en-US"/>
          </a:p>
          <a:p>
            <a:r>
              <a:rPr lang="en-US" b="0" i="0" err="1">
                <a:solidFill>
                  <a:srgbClr val="374151"/>
                </a:solidFill>
                <a:effectLst/>
                <a:latin typeface="Söhne"/>
              </a:rPr>
              <a:t>Rithika</a:t>
            </a:r>
            <a:r>
              <a:rPr lang="en-US" b="0" i="0">
                <a:solidFill>
                  <a:srgbClr val="374151"/>
                </a:solidFill>
                <a:effectLst/>
                <a:latin typeface="Söhne"/>
              </a:rPr>
              <a:t> </a:t>
            </a:r>
            <a:r>
              <a:rPr lang="en-US" b="0" i="0" err="1">
                <a:solidFill>
                  <a:srgbClr val="374151"/>
                </a:solidFill>
                <a:effectLst/>
                <a:latin typeface="Söhne"/>
              </a:rPr>
              <a:t>Kandimalla</a:t>
            </a:r>
            <a:endParaRPr lang="en-US">
              <a:solidFill>
                <a:srgbClr val="374151"/>
              </a:solidFill>
              <a:latin typeface="Söhne"/>
            </a:endParaRPr>
          </a:p>
          <a:p>
            <a:r>
              <a:rPr lang="en-US" b="0" i="0">
                <a:solidFill>
                  <a:srgbClr val="374151"/>
                </a:solidFill>
                <a:effectLst/>
                <a:latin typeface="Söhne"/>
              </a:rPr>
              <a:t>Sai Surya Prakash </a:t>
            </a:r>
            <a:r>
              <a:rPr lang="en-US" b="0" i="0" err="1">
                <a:solidFill>
                  <a:srgbClr val="374151"/>
                </a:solidFill>
                <a:effectLst/>
                <a:latin typeface="Söhne"/>
              </a:rPr>
              <a:t>Tamminedi</a:t>
            </a:r>
            <a:endParaRPr lang="en-US" b="0" i="0">
              <a:solidFill>
                <a:srgbClr val="374151"/>
              </a:solidFill>
              <a:effectLst/>
              <a:latin typeface="Söhne"/>
            </a:endParaRPr>
          </a:p>
          <a:p>
            <a:r>
              <a:rPr lang="en-US" b="0" i="0" err="1">
                <a:solidFill>
                  <a:srgbClr val="374151"/>
                </a:solidFill>
                <a:effectLst/>
                <a:latin typeface="Söhne"/>
              </a:rPr>
              <a:t>Yesha</a:t>
            </a:r>
            <a:r>
              <a:rPr lang="en-US" b="0" i="0">
                <a:solidFill>
                  <a:srgbClr val="374151"/>
                </a:solidFill>
                <a:effectLst/>
                <a:latin typeface="Söhne"/>
              </a:rPr>
              <a:t> Desai</a:t>
            </a:r>
          </a:p>
          <a:p>
            <a:endParaRPr lang="en-US">
              <a:solidFill>
                <a:srgbClr val="374151"/>
              </a:solidFill>
              <a:latin typeface="Söhne"/>
            </a:endParaRPr>
          </a:p>
          <a:p>
            <a:endParaRPr lang="en-US" b="0" i="0">
              <a:solidFill>
                <a:srgbClr val="374151"/>
              </a:solidFill>
              <a:effectLst/>
              <a:latin typeface="Söhne"/>
            </a:endParaRPr>
          </a:p>
          <a:p>
            <a:endParaRPr lang="en-US">
              <a:solidFill>
                <a:srgbClr val="374151"/>
              </a:solidFill>
              <a:latin typeface="Söhne"/>
            </a:endParaRPr>
          </a:p>
          <a:p>
            <a:endParaRPr lang="en-US" b="0" i="0">
              <a:solidFill>
                <a:srgbClr val="374151"/>
              </a:solidFill>
              <a:effectLst/>
              <a:latin typeface="Söhne"/>
            </a:endParaRPr>
          </a:p>
          <a:p>
            <a:endParaRPr lang="en-US" b="0" i="0">
              <a:solidFill>
                <a:srgbClr val="374151"/>
              </a:solidFill>
              <a:effectLst/>
              <a:latin typeface="Söhne"/>
            </a:endParaRPr>
          </a:p>
          <a:p>
            <a:endParaRPr lang="en-US">
              <a:solidFill>
                <a:srgbClr val="374151"/>
              </a:solidFill>
              <a:latin typeface="Söhne"/>
            </a:endParaRPr>
          </a:p>
          <a:p>
            <a:endParaRPr lang="en-US"/>
          </a:p>
          <a:p>
            <a:endParaRPr lang="en-US"/>
          </a:p>
        </p:txBody>
      </p:sp>
      <p:pic>
        <p:nvPicPr>
          <p:cNvPr id="2060" name="Picture 12" descr="MariaDB&quot; Icon - Download for free – Iconduck">
            <a:extLst>
              <a:ext uri="{FF2B5EF4-FFF2-40B4-BE49-F238E27FC236}">
                <a16:creationId xmlns:a16="http://schemas.microsoft.com/office/drawing/2014/main" id="{9D4CABDE-0438-C9C1-07A3-14F770C09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161" y="3904852"/>
            <a:ext cx="2123440" cy="141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2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096962"/>
          </a:xfrm>
        </p:spPr>
        <p:txBody>
          <a:bodyPr anchor="b">
            <a:normAutofit/>
          </a:bodyPr>
          <a:lstStyle/>
          <a:p>
            <a:pPr algn="ctr"/>
            <a:r>
              <a:rPr lang="en-US"/>
              <a:t>Entity and Relationship Descriptions</a:t>
            </a:r>
          </a:p>
        </p:txBody>
      </p:sp>
      <p:sp>
        <p:nvSpPr>
          <p:cNvPr id="18" name="Content Placeholder 3">
            <a:extLst>
              <a:ext uri="{FF2B5EF4-FFF2-40B4-BE49-F238E27FC236}">
                <a16:creationId xmlns:a16="http://schemas.microsoft.com/office/drawing/2014/main" id="{C7CEC72F-653E-0257-E9D7-691A0D1C825F}"/>
              </a:ext>
            </a:extLst>
          </p:cNvPr>
          <p:cNvSpPr>
            <a:spLocks noGrp="1"/>
          </p:cNvSpPr>
          <p:nvPr>
            <p:ph sz="half" idx="2"/>
          </p:nvPr>
        </p:nvSpPr>
        <p:spPr>
          <a:xfrm>
            <a:off x="6172200" y="2175641"/>
            <a:ext cx="4914900" cy="3996558"/>
          </a:xfrm>
        </p:spPr>
        <p:txBody>
          <a:bodyPr>
            <a:normAutofit/>
          </a:bodyPr>
          <a:lstStyle/>
          <a:p>
            <a:pPr marL="0" marR="0" indent="0" algn="just">
              <a:lnSpc>
                <a:spcPct val="100000"/>
              </a:lnSpc>
              <a:spcBef>
                <a:spcPts val="0"/>
              </a:spcBef>
              <a:spcAft>
                <a:spcPts val="0"/>
              </a:spcAft>
              <a:buNone/>
            </a:pPr>
            <a:r>
              <a:rPr lang="en-US" sz="1800" b="1">
                <a:effectLst/>
                <a:latin typeface="Times New Roman" panose="02020603050405020304" pitchFamily="18" charset="0"/>
                <a:ea typeface="Times New Roman" panose="02020603050405020304" pitchFamily="18" charset="0"/>
              </a:rPr>
              <a:t>Cardinality:</a:t>
            </a:r>
            <a:r>
              <a:rPr lang="en-US" sz="1800">
                <a:effectLst/>
                <a:latin typeface="Times New Roman" panose="02020603050405020304" pitchFamily="18" charset="0"/>
                <a:ea typeface="Times New Roman" panose="02020603050405020304" pitchFamily="18" charset="0"/>
              </a:rPr>
              <a:t> Many-to-One (M:1)</a:t>
            </a:r>
          </a:p>
          <a:p>
            <a:pPr marL="342900" marR="0" lvl="0" indent="-342900" algn="just">
              <a:lnSpc>
                <a:spcPct val="100000"/>
              </a:lnSpc>
              <a:spcBef>
                <a:spcPts val="0"/>
              </a:spcBef>
              <a:spcAft>
                <a:spcPts val="0"/>
              </a:spcAft>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Each record in the ‘Walmart_data’ table is associated with one and only one store from the ‘Store_data’ table.</a:t>
            </a:r>
          </a:p>
          <a:p>
            <a:pPr marL="342900" marR="0" lvl="0" indent="-342900" algn="just">
              <a:lnSpc>
                <a:spcPct val="100000"/>
              </a:lnSpc>
              <a:spcBef>
                <a:spcPts val="0"/>
              </a:spcBef>
              <a:spcAft>
                <a:spcPts val="0"/>
              </a:spcAft>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Each store in the ‘Store_data’ table can be associated with multiple records in the ‘Walmart_data’ table.</a:t>
            </a:r>
          </a:p>
          <a:p>
            <a:pPr marL="0" marR="0" indent="0" algn="just">
              <a:lnSpc>
                <a:spcPct val="100000"/>
              </a:lnSpc>
              <a:spcBef>
                <a:spcPts val="0"/>
              </a:spcBef>
              <a:spcAft>
                <a:spcPts val="0"/>
              </a:spcAft>
              <a:buNone/>
            </a:pPr>
            <a:r>
              <a:rPr lang="en-US" sz="1800">
                <a:effectLst/>
                <a:latin typeface="Times New Roman" panose="02020603050405020304" pitchFamily="18" charset="0"/>
                <a:ea typeface="Times New Roman" panose="02020603050405020304" pitchFamily="18" charset="0"/>
              </a:rPr>
              <a:t> </a:t>
            </a:r>
          </a:p>
          <a:p>
            <a:pPr marL="0" marR="0" indent="0" algn="just">
              <a:lnSpc>
                <a:spcPct val="100000"/>
              </a:lnSpc>
              <a:spcBef>
                <a:spcPts val="0"/>
              </a:spcBef>
              <a:spcAft>
                <a:spcPts val="0"/>
              </a:spcAft>
              <a:buNone/>
            </a:pPr>
            <a:r>
              <a:rPr lang="en-US" sz="1800" b="1">
                <a:effectLst/>
                <a:latin typeface="Times New Roman" panose="02020603050405020304" pitchFamily="18" charset="0"/>
                <a:ea typeface="Times New Roman" panose="02020603050405020304" pitchFamily="18" charset="0"/>
              </a:rPr>
              <a:t>Modality</a:t>
            </a:r>
            <a:r>
              <a:rPr lang="en-US" sz="1800">
                <a:effectLst/>
                <a:latin typeface="Times New Roman" panose="02020603050405020304" pitchFamily="18" charset="0"/>
                <a:ea typeface="Times New Roman" panose="02020603050405020304" pitchFamily="18" charset="0"/>
              </a:rPr>
              <a:t>: Mandatory from the ‘Walmart_data’</a:t>
            </a:r>
          </a:p>
          <a:p>
            <a:pPr marL="342900" marR="0" lvl="0" indent="-342900" algn="just">
              <a:lnSpc>
                <a:spcPct val="100000"/>
              </a:lnSpc>
              <a:spcBef>
                <a:spcPts val="0"/>
              </a:spcBef>
              <a:spcAft>
                <a:spcPts val="0"/>
              </a:spcAft>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Every record in the ‘Walmart_data’ table must be associated with a store in the ‘Store_data’ table. There can be no "orphaned" records in ‘Walmart_data’.</a:t>
            </a:r>
          </a:p>
        </p:txBody>
      </p:sp>
      <p:pic>
        <p:nvPicPr>
          <p:cNvPr id="7" name="Content Placeholder 6" descr="A diagram of a company&#10;&#10;Description automatically generated">
            <a:extLst>
              <a:ext uri="{FF2B5EF4-FFF2-40B4-BE49-F238E27FC236}">
                <a16:creationId xmlns:a16="http://schemas.microsoft.com/office/drawing/2014/main" id="{3B9FF252-AECC-A784-DC23-B53222F28355}"/>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04900" y="2479310"/>
            <a:ext cx="4914900" cy="2813780"/>
          </a:xfrm>
        </p:spPr>
      </p:pic>
    </p:spTree>
    <p:extLst>
      <p:ext uri="{BB962C8B-B14F-4D97-AF65-F5344CB8AC3E}">
        <p14:creationId xmlns:p14="http://schemas.microsoft.com/office/powerpoint/2010/main" val="81111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CRUD Operations</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92335910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4F0C05EF-7572-3400-DAA0-091549487F5B}"/>
              </a:ext>
            </a:extLst>
          </p:cNvPr>
          <p:cNvSpPr/>
          <p:nvPr/>
        </p:nvSpPr>
        <p:spPr>
          <a:xfrm>
            <a:off x="1104900" y="1986642"/>
            <a:ext cx="2275115" cy="381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CREATE</a:t>
            </a:r>
          </a:p>
          <a:p>
            <a:pPr algn="just">
              <a:lnSpc>
                <a:spcPct val="200000"/>
              </a:lnSpc>
            </a:pPr>
            <a:r>
              <a:rPr lang="en-US" b="1" dirty="0">
                <a:ea typeface="Calibri" panose="020F0502020204030204" pitchFamily="34" charset="0"/>
                <a:cs typeface="Calibri" panose="020F0502020204030204" pitchFamily="34" charset="0"/>
              </a:rPr>
              <a:t>Store_data Table</a:t>
            </a:r>
          </a:p>
          <a:p>
            <a:pPr algn="just"/>
            <a:r>
              <a:rPr lang="en-US" sz="1600" dirty="0">
                <a:ea typeface="Calibri" panose="020F0502020204030204" pitchFamily="34" charset="0"/>
                <a:cs typeface="Calibri" panose="020F0502020204030204" pitchFamily="34" charset="0"/>
              </a:rPr>
              <a:t>Store(PK), Type, Size</a:t>
            </a:r>
          </a:p>
          <a:p>
            <a:pPr algn="just">
              <a:lnSpc>
                <a:spcPct val="150000"/>
              </a:lnSpc>
            </a:pPr>
            <a:r>
              <a:rPr lang="en-US" b="1" dirty="0">
                <a:ea typeface="Calibri" panose="020F0502020204030204" pitchFamily="34" charset="0"/>
                <a:cs typeface="Calibri" panose="020F0502020204030204" pitchFamily="34" charset="0"/>
              </a:rPr>
              <a:t>Walmart_data Table</a:t>
            </a:r>
          </a:p>
          <a:p>
            <a:pPr algn="just" rtl="0"/>
            <a:r>
              <a:rPr lang="en-US" dirty="0">
                <a:effectLst/>
                <a:ea typeface="Calibri" panose="020F0502020204030204" pitchFamily="34" charset="0"/>
                <a:cs typeface="Calibri" panose="020F0502020204030204" pitchFamily="34" charset="0"/>
              </a:rPr>
              <a:t>id(PK),Store(FK),Date,Temperature</a:t>
            </a:r>
            <a:r>
              <a:rPr lang="en-US" dirty="0">
                <a:ea typeface="Calibri" panose="020F0502020204030204" pitchFamily="34" charset="0"/>
                <a:cs typeface="Calibri" panose="020F0502020204030204" pitchFamily="34" charset="0"/>
              </a:rPr>
              <a:t>,</a:t>
            </a:r>
            <a:r>
              <a:rPr lang="en-US" dirty="0">
                <a:effectLst/>
                <a:ea typeface="Calibri" panose="020F0502020204030204" pitchFamily="34" charset="0"/>
                <a:cs typeface="Calibri" panose="020F0502020204030204" pitchFamily="34" charset="0"/>
              </a:rPr>
              <a:t>Fuel_Price</a:t>
            </a:r>
            <a:r>
              <a:rPr lang="en-US" dirty="0">
                <a:ea typeface="Calibri" panose="020F0502020204030204" pitchFamily="34" charset="0"/>
                <a:cs typeface="Calibri" panose="020F0502020204030204" pitchFamily="34" charset="0"/>
              </a:rPr>
              <a:t>,</a:t>
            </a:r>
            <a:r>
              <a:rPr lang="en-US" dirty="0">
                <a:effectLst/>
                <a:ea typeface="Calibri" panose="020F0502020204030204" pitchFamily="34" charset="0"/>
                <a:cs typeface="Calibri" panose="020F0502020204030204" pitchFamily="34" charset="0"/>
              </a:rPr>
              <a:t>Markdown1,Markdown2,Markdown3,Markdown4,Markdown5,CPI</a:t>
            </a:r>
            <a:r>
              <a:rPr lang="en-US" dirty="0">
                <a:ea typeface="Calibri" panose="020F0502020204030204" pitchFamily="34" charset="0"/>
                <a:cs typeface="Calibri" panose="020F0502020204030204" pitchFamily="34" charset="0"/>
              </a:rPr>
              <a:t>,</a:t>
            </a:r>
            <a:r>
              <a:rPr lang="en-US" dirty="0">
                <a:effectLst/>
                <a:ea typeface="Calibri" panose="020F0502020204030204" pitchFamily="34" charset="0"/>
                <a:cs typeface="Calibri" panose="020F0502020204030204" pitchFamily="34" charset="0"/>
              </a:rPr>
              <a:t>Unemployment,</a:t>
            </a:r>
          </a:p>
          <a:p>
            <a:pPr algn="just" rtl="0"/>
            <a:r>
              <a:rPr lang="en-US" dirty="0">
                <a:effectLst/>
                <a:ea typeface="Calibri" panose="020F0502020204030204" pitchFamily="34" charset="0"/>
                <a:cs typeface="Calibri" panose="020F0502020204030204" pitchFamily="34" charset="0"/>
              </a:rPr>
              <a:t>IsHoliday</a:t>
            </a:r>
          </a:p>
        </p:txBody>
      </p:sp>
      <p:sp>
        <p:nvSpPr>
          <p:cNvPr id="7" name="Rectangle 6">
            <a:extLst>
              <a:ext uri="{FF2B5EF4-FFF2-40B4-BE49-F238E27FC236}">
                <a16:creationId xmlns:a16="http://schemas.microsoft.com/office/drawing/2014/main" id="{3D9EE662-1664-2739-C875-F593E1AC4355}"/>
              </a:ext>
            </a:extLst>
          </p:cNvPr>
          <p:cNvSpPr/>
          <p:nvPr/>
        </p:nvSpPr>
        <p:spPr>
          <a:xfrm>
            <a:off x="3683455" y="1981200"/>
            <a:ext cx="2275115" cy="381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250000"/>
              </a:lnSpc>
            </a:pPr>
            <a:r>
              <a:rPr lang="en-US" b="1"/>
              <a:t>READ</a:t>
            </a:r>
          </a:p>
          <a:p>
            <a:r>
              <a:rPr lang="en-US">
                <a:ea typeface="Calibri" panose="020F0502020204030204" pitchFamily="34" charset="0"/>
                <a:cs typeface="Calibri" panose="020F0502020204030204" pitchFamily="34" charset="0"/>
              </a:rPr>
              <a:t>SQL INSERT &amp; LOAD DATA LOCAL INFILE are two methods to import  data into MariaDB</a:t>
            </a:r>
          </a:p>
          <a:p>
            <a:r>
              <a:rPr lang="en-US">
                <a:ea typeface="Calibri" panose="020F0502020204030204" pitchFamily="34" charset="0"/>
                <a:cs typeface="Calibri" panose="020F0502020204030204" pitchFamily="34" charset="0"/>
              </a:rPr>
              <a:t>•SQL INSERT method for few rows</a:t>
            </a:r>
          </a:p>
          <a:p>
            <a:r>
              <a:rPr lang="en-US">
                <a:ea typeface="Calibri" panose="020F0502020204030204" pitchFamily="34" charset="0"/>
                <a:cs typeface="Calibri" panose="020F0502020204030204" pitchFamily="34" charset="0"/>
              </a:rPr>
              <a:t>•Two tables are populated using the LOAD DATA LOCAL INFILE</a:t>
            </a:r>
            <a:endParaRPr lang="en-US">
              <a:latin typeface="Calibri" panose="020F0502020204030204" pitchFamily="34" charset="0"/>
              <a:ea typeface="Calibri" panose="020F0502020204030204" pitchFamily="34" charset="0"/>
              <a:cs typeface="Calibri" panose="020F0502020204030204" pitchFamily="34" charset="0"/>
            </a:endParaRPr>
          </a:p>
          <a:p>
            <a:pPr algn="ctr"/>
            <a:endParaRPr lang="en-US" sz="1600"/>
          </a:p>
        </p:txBody>
      </p:sp>
      <p:sp>
        <p:nvSpPr>
          <p:cNvPr id="8" name="Rectangle 7">
            <a:extLst>
              <a:ext uri="{FF2B5EF4-FFF2-40B4-BE49-F238E27FC236}">
                <a16:creationId xmlns:a16="http://schemas.microsoft.com/office/drawing/2014/main" id="{1172250C-D928-D53A-8D89-A475DA0C0CAF}"/>
              </a:ext>
            </a:extLst>
          </p:cNvPr>
          <p:cNvSpPr/>
          <p:nvPr/>
        </p:nvSpPr>
        <p:spPr>
          <a:xfrm>
            <a:off x="6262011" y="1981200"/>
            <a:ext cx="2275115" cy="381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a:t>UPDATE</a:t>
            </a:r>
          </a:p>
          <a:p>
            <a:pPr algn="ctr"/>
            <a:endParaRPr lang="en-US" b="1"/>
          </a:p>
          <a:p>
            <a:r>
              <a:rPr lang="en-US">
                <a:solidFill>
                  <a:schemeClr val="accent1"/>
                </a:solidFill>
                <a:ea typeface="Calibri" panose="020F0502020204030204" pitchFamily="34" charset="0"/>
                <a:cs typeface="Calibri" panose="020F0502020204030204" pitchFamily="34" charset="0"/>
              </a:rPr>
              <a:t>Updated Type for a store and Temperature for a Particular Date using SQL UPDATE Method</a:t>
            </a:r>
            <a:endParaRPr lang="en-US" b="1">
              <a:solidFill>
                <a:schemeClr val="accent1"/>
              </a:solidFill>
              <a:ea typeface="Calibri" panose="020F0502020204030204" pitchFamily="34" charset="0"/>
              <a:cs typeface="Calibri" panose="020F0502020204030204" pitchFamily="34" charset="0"/>
            </a:endParaRPr>
          </a:p>
          <a:p>
            <a:pPr algn="ctr"/>
            <a:endParaRPr lang="en-US" b="1"/>
          </a:p>
          <a:p>
            <a:pPr algn="ctr"/>
            <a:endParaRPr lang="en-US" b="1"/>
          </a:p>
          <a:p>
            <a:pPr algn="ctr"/>
            <a:endParaRPr lang="en-US" b="1"/>
          </a:p>
          <a:p>
            <a:pPr algn="ctr"/>
            <a:endParaRPr lang="en-US" b="1"/>
          </a:p>
          <a:p>
            <a:pPr algn="ctr"/>
            <a:endParaRPr lang="en-US" b="1"/>
          </a:p>
        </p:txBody>
      </p:sp>
      <p:sp>
        <p:nvSpPr>
          <p:cNvPr id="9" name="Rectangle 8">
            <a:extLst>
              <a:ext uri="{FF2B5EF4-FFF2-40B4-BE49-F238E27FC236}">
                <a16:creationId xmlns:a16="http://schemas.microsoft.com/office/drawing/2014/main" id="{1D8CC351-DDC6-0310-FD81-15570761F95A}"/>
              </a:ext>
            </a:extLst>
          </p:cNvPr>
          <p:cNvSpPr/>
          <p:nvPr/>
        </p:nvSpPr>
        <p:spPr>
          <a:xfrm>
            <a:off x="8863692" y="1981200"/>
            <a:ext cx="2275115" cy="381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a:t>DELETE</a:t>
            </a:r>
          </a:p>
          <a:p>
            <a:pPr algn="ctr"/>
            <a:endParaRPr lang="en-US" b="1"/>
          </a:p>
          <a:p>
            <a:r>
              <a:rPr lang="en-US"/>
              <a:t>Deleted few duplicate records in both the tables using DELETE method</a:t>
            </a:r>
          </a:p>
          <a:p>
            <a:pPr algn="ctr"/>
            <a:endParaRPr lang="en-US" b="1"/>
          </a:p>
          <a:p>
            <a:pPr algn="ctr"/>
            <a:endParaRPr lang="en-US" b="1"/>
          </a:p>
          <a:p>
            <a:pPr algn="ctr"/>
            <a:endParaRPr lang="en-US" b="1"/>
          </a:p>
          <a:p>
            <a:pPr algn="ctr"/>
            <a:endParaRPr lang="en-US" b="1"/>
          </a:p>
          <a:p>
            <a:pPr algn="ctr"/>
            <a:endParaRPr lang="en-US" b="1"/>
          </a:p>
          <a:p>
            <a:pPr algn="ctr"/>
            <a:endParaRPr lang="en-US" b="1"/>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Business Question</a:t>
            </a:r>
          </a:p>
        </p:txBody>
      </p:sp>
      <p:sp>
        <p:nvSpPr>
          <p:cNvPr id="3" name="Text Placeholder 2">
            <a:extLst>
              <a:ext uri="{FF2B5EF4-FFF2-40B4-BE49-F238E27FC236}">
                <a16:creationId xmlns:a16="http://schemas.microsoft.com/office/drawing/2014/main" id="{9C60F184-C8B2-046F-D6B3-BB187B984E9C}"/>
              </a:ext>
            </a:extLst>
          </p:cNvPr>
          <p:cNvSpPr>
            <a:spLocks noGrp="1"/>
          </p:cNvSpPr>
          <p:nvPr>
            <p:ph type="body" idx="1"/>
          </p:nvPr>
        </p:nvSpPr>
        <p:spPr>
          <a:xfrm>
            <a:off x="1104900" y="1600200"/>
            <a:ext cx="4919472" cy="1096962"/>
          </a:xfrm>
        </p:spPr>
        <p:txBody>
          <a:bodyPr>
            <a:noAutofit/>
          </a:bodyPr>
          <a:lstStyle/>
          <a:p>
            <a:pPr marL="457200" indent="-457200">
              <a:buAutoNum type="arabicPeriod"/>
            </a:pPr>
            <a:r>
              <a:rPr lang="en-US" sz="2000" dirty="0">
                <a:solidFill>
                  <a:srgbClr val="514843"/>
                </a:solidFill>
                <a:ea typeface="+mn-lt"/>
                <a:cs typeface="+mn-lt"/>
              </a:rPr>
              <a:t>What is the total store size for each store type (e.g., 'A', 'B','C')</a:t>
            </a:r>
          </a:p>
          <a:p>
            <a:pPr marL="457200" indent="-457200">
              <a:buAutoNum type="arabicPeriod"/>
            </a:pPr>
            <a:endParaRPr lang="en-US" sz="2000" dirty="0">
              <a:solidFill>
                <a:srgbClr val="514843"/>
              </a:solidFill>
              <a:ea typeface="+mn-lt"/>
              <a:cs typeface="+mn-lt"/>
            </a:endParaRPr>
          </a:p>
        </p:txBody>
      </p:sp>
      <p:pic>
        <p:nvPicPr>
          <p:cNvPr id="10" name="Content Placeholder 9" descr="A screenshot of a computer code&#10;&#10;Description automatically generated">
            <a:extLst>
              <a:ext uri="{FF2B5EF4-FFF2-40B4-BE49-F238E27FC236}">
                <a16:creationId xmlns:a16="http://schemas.microsoft.com/office/drawing/2014/main" id="{1D615C17-B84B-ECD5-B107-74EEC973176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8300" y="2938401"/>
            <a:ext cx="4353164" cy="2831028"/>
          </a:xfrm>
        </p:spPr>
      </p:pic>
      <p:sp>
        <p:nvSpPr>
          <p:cNvPr id="5" name="Text Placeholder 4">
            <a:extLst>
              <a:ext uri="{FF2B5EF4-FFF2-40B4-BE49-F238E27FC236}">
                <a16:creationId xmlns:a16="http://schemas.microsoft.com/office/drawing/2014/main" id="{C1540C86-DCB7-F306-30CF-D103FCA3ECE4}"/>
              </a:ext>
            </a:extLst>
          </p:cNvPr>
          <p:cNvSpPr>
            <a:spLocks noGrp="1"/>
          </p:cNvSpPr>
          <p:nvPr>
            <p:ph type="body" sz="quarter" idx="3"/>
          </p:nvPr>
        </p:nvSpPr>
        <p:spPr>
          <a:xfrm>
            <a:off x="6095241" y="1600200"/>
            <a:ext cx="4919472" cy="1096962"/>
          </a:xfrm>
        </p:spPr>
        <p:txBody>
          <a:bodyPr>
            <a:noAutofit/>
          </a:bodyPr>
          <a:lstStyle/>
          <a:p>
            <a:r>
              <a:rPr lang="en-US" sz="2000" dirty="0">
                <a:solidFill>
                  <a:srgbClr val="514843"/>
                </a:solidFill>
                <a:ea typeface="+mn-lt"/>
                <a:cs typeface="+mn-lt"/>
              </a:rPr>
              <a:t>2. What are the total markdown amounts for all stores during holiday vs non-holiday periods.</a:t>
            </a:r>
          </a:p>
        </p:txBody>
      </p:sp>
      <p:pic>
        <p:nvPicPr>
          <p:cNvPr id="12" name="Content Placeholder 11" descr="A screenshot of a computer&#10;&#10;Description automatically generated">
            <a:extLst>
              <a:ext uri="{FF2B5EF4-FFF2-40B4-BE49-F238E27FC236}">
                <a16:creationId xmlns:a16="http://schemas.microsoft.com/office/drawing/2014/main" id="{2FB73516-611D-918A-EABC-05F356E6D3F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90537" y="2938401"/>
            <a:ext cx="4394608" cy="2831028"/>
          </a:xfrm>
        </p:spPr>
      </p:pic>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D0FBE4-E40A-A708-2A5F-1FD0707CF192}"/>
              </a:ext>
            </a:extLst>
          </p:cNvPr>
          <p:cNvSpPr txBox="1"/>
          <p:nvPr/>
        </p:nvSpPr>
        <p:spPr>
          <a:xfrm>
            <a:off x="3048000" y="3244334"/>
            <a:ext cx="6096000" cy="1323439"/>
          </a:xfrm>
          <a:prstGeom prst="rect">
            <a:avLst/>
          </a:prstGeom>
          <a:noFill/>
        </p:spPr>
        <p:txBody>
          <a:bodyPr wrap="square" lIns="91440" tIns="45720" rIns="91440" bIns="45720" anchor="t">
            <a:spAutoFit/>
          </a:bodyPr>
          <a:lstStyle/>
          <a:p>
            <a:pPr algn="ctr"/>
            <a:r>
              <a:rPr lang="en-US" sz="8000">
                <a:latin typeface="Times New Roman"/>
                <a:cs typeface="Times New Roman"/>
              </a:rPr>
              <a:t>Thank you</a:t>
            </a:r>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68C7-9666-4906-DEBB-33450B0CD29D}"/>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A0C1DC0-A805-722E-D915-9910941C6310}"/>
              </a:ext>
            </a:extLst>
          </p:cNvPr>
          <p:cNvSpPr>
            <a:spLocks noGrp="1"/>
          </p:cNvSpPr>
          <p:nvPr>
            <p:ph idx="1"/>
          </p:nvPr>
        </p:nvSpPr>
        <p:spPr/>
        <p:txBody>
          <a:bodyPr vert="horz" lIns="0" tIns="45720" rIns="0" bIns="45720" rtlCol="0" anchor="t">
            <a:normAutofit/>
          </a:bodyPr>
          <a:lstStyle/>
          <a:p>
            <a:pPr algn="just">
              <a:lnSpc>
                <a:spcPct val="100000"/>
              </a:lnSpc>
              <a:spcBef>
                <a:spcPts val="0"/>
              </a:spcBef>
              <a:buFont typeface="Wingdings" panose="05000000000000000000" pitchFamily="2" charset="2"/>
              <a:buChar char="Ø"/>
            </a:pPr>
            <a:r>
              <a:rPr lang="en-US" sz="2200" dirty="0">
                <a:latin typeface="Times New Roman"/>
                <a:cs typeface="Arial"/>
              </a:rPr>
              <a:t>KDD Nuggets Dataset Link: </a:t>
            </a:r>
            <a:r>
              <a:rPr lang="en-US" sz="2200" u="sng" dirty="0">
                <a:solidFill>
                  <a:srgbClr val="59704F"/>
                </a:solidFill>
                <a:latin typeface="Times New Roman"/>
                <a:cs typeface="Segoe UI"/>
                <a:hlinkClick r:id="rId2">
                  <a:extLst>
                    <a:ext uri="{A12FA001-AC4F-418D-AE19-62706E023703}">
                      <ahyp:hlinkClr xmlns:ahyp="http://schemas.microsoft.com/office/drawing/2018/hyperlinkcolor" val="tx"/>
                    </a:ext>
                  </a:extLst>
                </a:hlinkClick>
              </a:rPr>
              <a:t>https://www.kaggle.com/datasets/aslanahmedov/walmart-sales-forecast?select=train.csv</a:t>
            </a:r>
            <a:endParaRPr lang="en-US" sz="2200" dirty="0">
              <a:latin typeface="Times New Roman"/>
              <a:cs typeface="Segoe UI"/>
            </a:endParaRPr>
          </a:p>
          <a:p>
            <a:pPr algn="just">
              <a:lnSpc>
                <a:spcPct val="100000"/>
              </a:lnSpc>
              <a:spcBef>
                <a:spcPts val="0"/>
              </a:spcBef>
              <a:buChar char="Ø"/>
            </a:pPr>
            <a:r>
              <a:rPr lang="en-US" sz="2200" u="sng" dirty="0">
                <a:solidFill>
                  <a:srgbClr val="59704F"/>
                </a:solidFill>
                <a:latin typeface="Times New Roman"/>
                <a:cs typeface="Segoe UI"/>
                <a:hlinkClick r:id="rId3"/>
              </a:rPr>
              <a:t>https://www.kaggle.com/datasets/aslanahmedov/walmart-sales-forecast?select=stores.csv</a:t>
            </a:r>
            <a:endParaRPr lang="en-US" sz="2200" dirty="0">
              <a:latin typeface="Times New Roman"/>
              <a:cs typeface="Segoe UI"/>
            </a:endParaRPr>
          </a:p>
          <a:p>
            <a:pPr algn="just">
              <a:lnSpc>
                <a:spcPct val="100000"/>
              </a:lnSpc>
              <a:spcBef>
                <a:spcPts val="0"/>
              </a:spcBef>
              <a:buFont typeface="Wingdings" panose="05000000000000000000" pitchFamily="2" charset="2"/>
              <a:buChar char="Ø"/>
            </a:pPr>
            <a:r>
              <a:rPr lang="en-US" sz="2200" u="sng" dirty="0">
                <a:solidFill>
                  <a:srgbClr val="59704F"/>
                </a:solidFill>
                <a:latin typeface="Times New Roman"/>
                <a:cs typeface="Arial"/>
                <a:hlinkClick r:id="rId4"/>
              </a:rPr>
              <a:t>https://mariadb.org/</a:t>
            </a:r>
            <a:endParaRPr lang="en-US" sz="2200" dirty="0">
              <a:latin typeface="Times New Roman"/>
              <a:cs typeface="Arial"/>
            </a:endParaRPr>
          </a:p>
          <a:p>
            <a:pPr algn="just">
              <a:lnSpc>
                <a:spcPct val="100000"/>
              </a:lnSpc>
              <a:spcBef>
                <a:spcPts val="0"/>
              </a:spcBef>
              <a:buFont typeface="Wingdings" panose="05000000000000000000" pitchFamily="2" charset="2"/>
              <a:buChar char="Ø"/>
            </a:pPr>
            <a:r>
              <a:rPr lang="en-US" sz="2200" u="sng" dirty="0">
                <a:solidFill>
                  <a:srgbClr val="59704F"/>
                </a:solidFill>
                <a:latin typeface="Times New Roman"/>
                <a:cs typeface="Arial"/>
                <a:hlinkClick r:id="rId5"/>
              </a:rPr>
              <a:t>https://mariadb.org/documentation/</a:t>
            </a:r>
            <a:endParaRPr lang="en-US" sz="2200" u="sng" dirty="0">
              <a:solidFill>
                <a:srgbClr val="59704F"/>
              </a:solidFill>
              <a:latin typeface="Times New Roman"/>
              <a:cs typeface="Arial"/>
            </a:endParaRPr>
          </a:p>
          <a:p>
            <a:pPr>
              <a:lnSpc>
                <a:spcPct val="100000"/>
              </a:lnSpc>
              <a:spcBef>
                <a:spcPts val="0"/>
              </a:spcBef>
              <a:buFont typeface="Wingdings" panose="05000000000000000000" pitchFamily="2" charset="2"/>
              <a:buChar char="Ø"/>
            </a:pPr>
            <a:r>
              <a:rPr lang="en-US" sz="2200" u="sng" dirty="0">
                <a:solidFill>
                  <a:srgbClr val="59704F"/>
                </a:solidFill>
                <a:latin typeface="Times New Roman"/>
                <a:cs typeface="Arial"/>
              </a:rPr>
              <a:t>Teams Recording link: </a:t>
            </a:r>
            <a:r>
              <a:rPr lang="en-US" sz="2200" u="sng" dirty="0">
                <a:solidFill>
                  <a:srgbClr val="59704F"/>
                </a:solidFill>
                <a:latin typeface="Times New Roman"/>
                <a:cs typeface="Arial"/>
                <a:hlinkClick r:id="rId6"/>
              </a:rPr>
              <a:t>Team Recording</a:t>
            </a:r>
            <a:endParaRPr lang="en-US" sz="2200" u="sng" dirty="0">
              <a:solidFill>
                <a:srgbClr val="59704F"/>
              </a:solidFill>
              <a:latin typeface="Times New Roman"/>
              <a:cs typeface="Arial"/>
            </a:endParaRPr>
          </a:p>
          <a:p>
            <a:pPr algn="just">
              <a:lnSpc>
                <a:spcPct val="100000"/>
              </a:lnSpc>
              <a:spcBef>
                <a:spcPts val="0"/>
              </a:spcBef>
              <a:buFont typeface="Wingdings" panose="05000000000000000000" pitchFamily="2" charset="2"/>
              <a:buChar char="Ø"/>
            </a:pPr>
            <a:endParaRPr lang="en-US" sz="2200" u="sng" dirty="0">
              <a:solidFill>
                <a:srgbClr val="59704F"/>
              </a:solidFill>
              <a:latin typeface="Times New Roman"/>
              <a:cs typeface="Arial"/>
            </a:endParaRPr>
          </a:p>
          <a:p>
            <a:pPr marL="0" indent="0" algn="just">
              <a:lnSpc>
                <a:spcPct val="100000"/>
              </a:lnSpc>
              <a:spcBef>
                <a:spcPts val="0"/>
              </a:spcBef>
              <a:buNone/>
            </a:pPr>
            <a:endParaRPr lang="en-US" sz="2200" dirty="0">
              <a:latin typeface="Times New Roman"/>
              <a:cs typeface="Arial"/>
            </a:endParaRPr>
          </a:p>
        </p:txBody>
      </p:sp>
    </p:spTree>
    <p:extLst>
      <p:ext uri="{BB962C8B-B14F-4D97-AF65-F5344CB8AC3E}">
        <p14:creationId xmlns:p14="http://schemas.microsoft.com/office/powerpoint/2010/main" val="3729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85520" y="2458720"/>
            <a:ext cx="5853430" cy="2346960"/>
          </a:xfrm>
        </p:spPr>
        <p:txBody>
          <a:bodyPr anchor="ctr">
            <a:normAutofit/>
          </a:bodyPr>
          <a:lstStyle/>
          <a:p>
            <a:r>
              <a:rPr lang="en-US" b="1"/>
              <a:t>Walmart Retail Data Analysis Using MariaDB</a:t>
            </a:r>
            <a:endParaRPr lang="en-US"/>
          </a:p>
        </p:txBody>
      </p:sp>
      <p:pic>
        <p:nvPicPr>
          <p:cNvPr id="1028" name="Picture 4" descr="About Walmart">
            <a:extLst>
              <a:ext uri="{FF2B5EF4-FFF2-40B4-BE49-F238E27FC236}">
                <a16:creationId xmlns:a16="http://schemas.microsoft.com/office/drawing/2014/main" id="{0B349AF5-8448-A9C9-70E6-56BF0299FC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981063" y="1949382"/>
            <a:ext cx="5210937" cy="2931152"/>
          </a:xfrm>
          <a:prstGeom prst="rect">
            <a:avLst/>
          </a:prstGeom>
          <a:solidFill>
            <a:srgbClr val="FFFFFF"/>
          </a:solidFill>
        </p:spPr>
      </p:pic>
      <p:pic>
        <p:nvPicPr>
          <p:cNvPr id="9" name="Picture 12" descr="MariaDB&quot; Icon - Download for free – Iconduck">
            <a:extLst>
              <a:ext uri="{FF2B5EF4-FFF2-40B4-BE49-F238E27FC236}">
                <a16:creationId xmlns:a16="http://schemas.microsoft.com/office/drawing/2014/main" id="{B3527C17-8935-DE89-D25D-95322FCE1F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1063" y="3485974"/>
            <a:ext cx="1987322" cy="131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200"/>
              <a:t>MariaDB</a:t>
            </a:r>
          </a:p>
        </p:txBody>
      </p:sp>
      <p:sp>
        <p:nvSpPr>
          <p:cNvPr id="14" name="Content Placeholder 13"/>
          <p:cNvSpPr>
            <a:spLocks noGrp="1"/>
          </p:cNvSpPr>
          <p:nvPr>
            <p:ph idx="1"/>
          </p:nvPr>
        </p:nvSpPr>
        <p:spPr>
          <a:xfrm>
            <a:off x="1104900" y="2326640"/>
            <a:ext cx="9982200" cy="3845560"/>
          </a:xfrm>
        </p:spPr>
        <p:txBody>
          <a:bodyPr vert="horz" lIns="0" tIns="45720" rIns="0" bIns="45720" rtlCol="0" anchor="t">
            <a:normAutofit/>
          </a:bodyPr>
          <a:lstStyle/>
          <a:p>
            <a:r>
              <a:rPr lang="en-US" sz="2800">
                <a:latin typeface="Times New Roman"/>
                <a:cs typeface="Times New Roman"/>
              </a:rPr>
              <a:t>MariaDB is an open-source relational database management system.</a:t>
            </a:r>
          </a:p>
          <a:p>
            <a:r>
              <a:rPr lang="en-US" sz="2800">
                <a:latin typeface="Times New Roman"/>
                <a:cs typeface="Times New Roman"/>
              </a:rPr>
              <a:t>A fork of MySQL created by original MySQL developers.</a:t>
            </a:r>
          </a:p>
          <a:p>
            <a:r>
              <a:rPr lang="en-US" sz="2800">
                <a:latin typeface="Times New Roman"/>
                <a:cs typeface="Times New Roman"/>
              </a:rPr>
              <a:t>Designed as a drop-in replacement for MySQL, maintaining compatibility.</a:t>
            </a:r>
          </a:p>
          <a:p>
            <a:r>
              <a:rPr lang="en-US" sz="2800">
                <a:latin typeface="Times New Roman"/>
                <a:cs typeface="Times New Roman"/>
              </a:rPr>
              <a:t>Widely used across a variety of applications and industries.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Key features of MariaDB</a:t>
            </a:r>
          </a:p>
        </p:txBody>
      </p:sp>
      <p:sp>
        <p:nvSpPr>
          <p:cNvPr id="14" name="Content Placeholder 13"/>
          <p:cNvSpPr>
            <a:spLocks noGrp="1"/>
          </p:cNvSpPr>
          <p:nvPr>
            <p:ph idx="1"/>
          </p:nvPr>
        </p:nvSpPr>
        <p:spPr>
          <a:xfrm>
            <a:off x="1104900" y="2326640"/>
            <a:ext cx="9982200" cy="3845560"/>
          </a:xfrm>
        </p:spPr>
        <p:txBody>
          <a:bodyPr/>
          <a:lstStyle/>
          <a:p>
            <a:r>
              <a:rPr lang="en-US"/>
              <a:t>Open Source and Licensing: Released under the GNU General Public License (GPL).</a:t>
            </a:r>
          </a:p>
          <a:p>
            <a:r>
              <a:rPr lang="en-US"/>
              <a:t>Compatibility with MySQL: Compatible with MySQL's APIs and command syntax.</a:t>
            </a:r>
          </a:p>
          <a:p>
            <a:r>
              <a:rPr lang="en-US"/>
              <a:t>Performance Optimization: Focus on high performance and query optimization.</a:t>
            </a:r>
          </a:p>
          <a:p>
            <a:r>
              <a:rPr lang="en-US"/>
              <a:t>Storage Engines: Supports multiple storage engines for different use cases.</a:t>
            </a:r>
          </a:p>
          <a:p>
            <a:r>
              <a:rPr lang="en-US"/>
              <a:t>Security and Replication: Enhanced security features and advanced replication options.</a:t>
            </a:r>
          </a:p>
        </p:txBody>
      </p:sp>
    </p:spTree>
    <p:extLst>
      <p:ext uri="{BB962C8B-B14F-4D97-AF65-F5344CB8AC3E}">
        <p14:creationId xmlns:p14="http://schemas.microsoft.com/office/powerpoint/2010/main" val="263189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Functions of MariaDB</a:t>
            </a:r>
          </a:p>
        </p:txBody>
      </p:sp>
      <p:sp>
        <p:nvSpPr>
          <p:cNvPr id="14" name="Content Placeholder 13"/>
          <p:cNvSpPr>
            <a:spLocks noGrp="1"/>
          </p:cNvSpPr>
          <p:nvPr>
            <p:ph idx="1"/>
          </p:nvPr>
        </p:nvSpPr>
        <p:spPr>
          <a:xfrm>
            <a:off x="1104900" y="2326640"/>
            <a:ext cx="9982200" cy="3845560"/>
          </a:xfrm>
        </p:spPr>
        <p:txBody>
          <a:bodyPr/>
          <a:lstStyle/>
          <a:p>
            <a:r>
              <a:rPr lang="en-US"/>
              <a:t>Data Storage: Stores data in structured tables, making it easy to organize and retrieve information.</a:t>
            </a:r>
          </a:p>
          <a:p>
            <a:r>
              <a:rPr lang="en-US"/>
              <a:t>Data Retrieval: Enables the retrieval of data through SQL queries.</a:t>
            </a:r>
          </a:p>
          <a:p>
            <a:r>
              <a:rPr lang="en-US"/>
              <a:t>Data Manipulation: Supports CRUD operations (Create, Read, Update, Delete).</a:t>
            </a:r>
          </a:p>
          <a:p>
            <a:r>
              <a:rPr lang="en-US"/>
              <a:t>Data Security: Provides features like user account management and encryption.</a:t>
            </a:r>
          </a:p>
          <a:p>
            <a:r>
              <a:rPr lang="en-US"/>
              <a:t>Replication: Supports data replication for high availability and fault tolerance.</a:t>
            </a:r>
          </a:p>
        </p:txBody>
      </p:sp>
    </p:spTree>
    <p:extLst>
      <p:ext uri="{BB962C8B-B14F-4D97-AF65-F5344CB8AC3E}">
        <p14:creationId xmlns:p14="http://schemas.microsoft.com/office/powerpoint/2010/main" val="360134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560343"/>
          </a:xfrm>
        </p:spPr>
        <p:txBody>
          <a:bodyPr/>
          <a:lstStyle/>
          <a:p>
            <a:pPr algn="ctr"/>
            <a:r>
              <a:rPr lang="en-US"/>
              <a:t>How is MariaDB better than other Databases</a:t>
            </a:r>
          </a:p>
        </p:txBody>
      </p:sp>
      <p:graphicFrame>
        <p:nvGraphicFramePr>
          <p:cNvPr id="3" name="Content Placeholder 2">
            <a:extLst>
              <a:ext uri="{FF2B5EF4-FFF2-40B4-BE49-F238E27FC236}">
                <a16:creationId xmlns:a16="http://schemas.microsoft.com/office/drawing/2014/main" id="{8B35B7AF-40D4-EA75-8531-39CBBB1A2C01}"/>
              </a:ext>
            </a:extLst>
          </p:cNvPr>
          <p:cNvGraphicFramePr>
            <a:graphicFrameLocks noGrp="1"/>
          </p:cNvGraphicFramePr>
          <p:nvPr>
            <p:ph idx="1"/>
            <p:extLst>
              <p:ext uri="{D42A27DB-BD31-4B8C-83A1-F6EECF244321}">
                <p14:modId xmlns:p14="http://schemas.microsoft.com/office/powerpoint/2010/main" val="1973737753"/>
              </p:ext>
            </p:extLst>
          </p:nvPr>
        </p:nvGraphicFramePr>
        <p:xfrm>
          <a:off x="804929" y="633211"/>
          <a:ext cx="11014095" cy="6200946"/>
        </p:xfrm>
        <a:graphic>
          <a:graphicData uri="http://schemas.openxmlformats.org/drawingml/2006/table">
            <a:tbl>
              <a:tblPr firstRow="1" bandRow="1">
                <a:tableStyleId>{5C22544A-7EE6-4342-B048-85BDC9FD1C3A}</a:tableStyleId>
              </a:tblPr>
              <a:tblGrid>
                <a:gridCol w="3671365">
                  <a:extLst>
                    <a:ext uri="{9D8B030D-6E8A-4147-A177-3AD203B41FA5}">
                      <a16:colId xmlns:a16="http://schemas.microsoft.com/office/drawing/2014/main" val="476894172"/>
                    </a:ext>
                  </a:extLst>
                </a:gridCol>
                <a:gridCol w="3671365">
                  <a:extLst>
                    <a:ext uri="{9D8B030D-6E8A-4147-A177-3AD203B41FA5}">
                      <a16:colId xmlns:a16="http://schemas.microsoft.com/office/drawing/2014/main" val="1156084674"/>
                    </a:ext>
                  </a:extLst>
                </a:gridCol>
                <a:gridCol w="3671365">
                  <a:extLst>
                    <a:ext uri="{9D8B030D-6E8A-4147-A177-3AD203B41FA5}">
                      <a16:colId xmlns:a16="http://schemas.microsoft.com/office/drawing/2014/main" val="2534431758"/>
                    </a:ext>
                  </a:extLst>
                </a:gridCol>
              </a:tblGrid>
              <a:tr h="414383">
                <a:tc>
                  <a:txBody>
                    <a:bodyPr/>
                    <a:lstStyle/>
                    <a:p>
                      <a:pPr algn="ctr" rtl="0" fontAlgn="b"/>
                      <a:r>
                        <a:rPr lang="en-US" sz="1200" b="1" dirty="0">
                          <a:effectLst/>
                          <a:latin typeface="Times New Roman"/>
                        </a:rPr>
                        <a:t>Database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tc>
                  <a:txBody>
                    <a:bodyPr/>
                    <a:lstStyle/>
                    <a:p>
                      <a:pPr algn="ctr" rtl="0" fontAlgn="b"/>
                      <a:r>
                        <a:rPr lang="en-US" sz="1200" b="1">
                          <a:effectLst/>
                          <a:latin typeface="Times New Roman"/>
                        </a:rPr>
                        <a:t>Feature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tc>
                  <a:txBody>
                    <a:bodyPr/>
                    <a:lstStyle/>
                    <a:p>
                      <a:pPr algn="ctr" rtl="0" fontAlgn="b"/>
                      <a:r>
                        <a:rPr lang="en-US" sz="1200" b="1">
                          <a:effectLst/>
                          <a:latin typeface="Times New Roman"/>
                        </a:rPr>
                        <a:t>Advantage of MariaDB</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4086442362"/>
                  </a:ext>
                </a:extLst>
              </a:tr>
              <a:tr h="414383">
                <a:tc>
                  <a:txBody>
                    <a:bodyPr/>
                    <a:lstStyle/>
                    <a:p>
                      <a:pPr algn="ctr" rtl="0" fontAlgn="b"/>
                      <a:r>
                        <a:rPr lang="en-US" sz="1200" b="0">
                          <a:effectLst/>
                          <a:latin typeface="Times New Roman"/>
                        </a:rPr>
                        <a:t>Oracle DBMS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Closed-source, proprietary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open-source and free to use.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427914"/>
                  </a:ext>
                </a:extLst>
              </a:tr>
              <a:tr h="784368">
                <a:tc>
                  <a:txBody>
                    <a:bodyPr/>
                    <a:lstStyle/>
                    <a:p>
                      <a:pPr algn="ctr" rtl="0" fontAlgn="b"/>
                      <a:r>
                        <a:rPr lang="en-US" sz="1200" b="0">
                          <a:effectLst/>
                          <a:latin typeface="Times New Roman"/>
                        </a:rPr>
                        <a:t>MySQL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Fork of MySQL, compatible with MySQL applications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has additional features, such as Galera Cluster.</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619"/>
                  </a:ext>
                </a:extLst>
              </a:tr>
              <a:tr h="414383">
                <a:tc>
                  <a:txBody>
                    <a:bodyPr/>
                    <a:lstStyle/>
                    <a:p>
                      <a:pPr algn="ctr" rtl="0" fontAlgn="b"/>
                      <a:r>
                        <a:rPr lang="en-US" sz="1200" b="0">
                          <a:effectLst/>
                          <a:latin typeface="Times New Roman"/>
                        </a:rPr>
                        <a:t>PostgreSQL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Open-source and high performance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generally considered to be easier to use.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379540"/>
                  </a:ext>
                </a:extLst>
              </a:tr>
              <a:tr h="414383">
                <a:tc>
                  <a:txBody>
                    <a:bodyPr/>
                    <a:lstStyle/>
                    <a:p>
                      <a:pPr algn="ctr" rtl="0" fontAlgn="b"/>
                      <a:r>
                        <a:rPr lang="en-US" sz="1200" b="0">
                          <a:effectLst/>
                          <a:latin typeface="Times New Roman"/>
                        </a:rPr>
                        <a:t>SQLite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Embedded RDBMS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better suited for larger applications.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1638629"/>
                  </a:ext>
                </a:extLst>
              </a:tr>
              <a:tr h="414383">
                <a:tc>
                  <a:txBody>
                    <a:bodyPr/>
                    <a:lstStyle/>
                    <a:p>
                      <a:pPr algn="ctr" rtl="0" fontAlgn="b"/>
                      <a:r>
                        <a:rPr lang="en-US" sz="1200" b="0">
                          <a:effectLst/>
                          <a:latin typeface="Times New Roman"/>
                        </a:rPr>
                        <a:t>IBM Db2 on Cloud</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version of IBM Db2</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more cost-effective.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045704"/>
                  </a:ext>
                </a:extLst>
              </a:tr>
              <a:tr h="414383">
                <a:tc>
                  <a:txBody>
                    <a:bodyPr/>
                    <a:lstStyle/>
                    <a:p>
                      <a:pPr algn="ctr" rtl="0" fontAlgn="b"/>
                      <a:r>
                        <a:rPr lang="en-US" sz="1200" b="0">
                          <a:effectLst/>
                          <a:latin typeface="Times New Roman"/>
                        </a:rPr>
                        <a:t>Microsoft Azure 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version of Microsoft SQL Server</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more cost-effective.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252957"/>
                  </a:ext>
                </a:extLst>
              </a:tr>
              <a:tr h="902763">
                <a:tc>
                  <a:txBody>
                    <a:bodyPr/>
                    <a:lstStyle/>
                    <a:p>
                      <a:pPr algn="ctr" rtl="0" fontAlgn="b"/>
                      <a:r>
                        <a:rPr lang="en-US" sz="1200" b="0">
                          <a:effectLst/>
                          <a:latin typeface="Times New Roman"/>
                        </a:rPr>
                        <a:t>Amazon Redshift</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data warehouse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buNone/>
                      </a:pPr>
                      <a:r>
                        <a:rPr lang="en-US" sz="1200" b="0" i="0" u="none" strike="noStrike" noProof="0">
                          <a:effectLst/>
                        </a:rPr>
                        <a:t>MariaDB is designed for transactional applications, while Amazon Redshift is optimized for analytical workloads and data warehousing. </a:t>
                      </a:r>
                      <a:r>
                        <a:rPr lang="en-US" sz="1200" b="0">
                          <a:effectLst/>
                          <a:latin typeface="Times New Roman"/>
                        </a:rPr>
                        <a:t>.</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565482"/>
                  </a:ext>
                </a:extLst>
              </a:tr>
              <a:tr h="784368">
                <a:tc>
                  <a:txBody>
                    <a:bodyPr/>
                    <a:lstStyle/>
                    <a:p>
                      <a:pPr algn="ctr" rtl="0" fontAlgn="b"/>
                      <a:r>
                        <a:rPr lang="en-US" sz="1200" b="0">
                          <a:effectLst/>
                          <a:latin typeface="Times New Roman"/>
                        </a:rPr>
                        <a:t>Redis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In-memory data store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can also be used for caching and messaging.</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096304"/>
                  </a:ext>
                </a:extLst>
              </a:tr>
              <a:tr h="414383">
                <a:tc>
                  <a:txBody>
                    <a:bodyPr/>
                    <a:lstStyle/>
                    <a:p>
                      <a:pPr algn="ctr" rtl="0" fontAlgn="b"/>
                      <a:r>
                        <a:rPr lang="en-US" sz="1200" b="0">
                          <a:effectLst/>
                          <a:latin typeface="Times New Roman"/>
                        </a:rPr>
                        <a:t>Google BigQuery</a:t>
                      </a:r>
                      <a:endParaRPr lang="en-US" sz="1200" b="0" err="1">
                        <a:effectLst/>
                        <a:latin typeface="Times New Roman"/>
                      </a:endParaRP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data warehouse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MariaDB is more cost-effective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081072"/>
                  </a:ext>
                </a:extLst>
              </a:tr>
              <a:tr h="414383">
                <a:tc>
                  <a:txBody>
                    <a:bodyPr/>
                    <a:lstStyle/>
                    <a:p>
                      <a:pPr algn="ctr" rtl="0" fontAlgn="b"/>
                      <a:r>
                        <a:rPr lang="en-US" sz="1200" b="0">
                          <a:effectLst/>
                          <a:latin typeface="Times New Roman"/>
                        </a:rPr>
                        <a:t>Google AlloyDB for PostgreSQL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version of PostgreSQL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US" sz="1200" b="0" i="0" u="none" strike="noStrike" noProof="0">
                          <a:solidFill>
                            <a:srgbClr val="514843"/>
                          </a:solidFill>
                          <a:effectLst/>
                          <a:latin typeface="Times New Roman"/>
                        </a:rPr>
                        <a:t>MariaDB is more cost-effective </a:t>
                      </a:r>
                    </a:p>
                    <a:p>
                      <a:pPr lvl="0" algn="ctr">
                        <a:buNone/>
                      </a:pPr>
                      <a:endParaRPr lang="en-US" sz="1200" b="0">
                        <a:effectLst/>
                        <a:latin typeface="Times New Roman"/>
                      </a:endParaRP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137939"/>
                  </a:ext>
                </a:extLst>
              </a:tr>
              <a:tr h="414383">
                <a:tc>
                  <a:txBody>
                    <a:bodyPr/>
                    <a:lstStyle/>
                    <a:p>
                      <a:pPr algn="ctr" rtl="0" fontAlgn="b"/>
                      <a:r>
                        <a:rPr lang="en-US" sz="1200" b="0">
                          <a:effectLst/>
                          <a:latin typeface="Times New Roman"/>
                        </a:rPr>
                        <a:t>Amazon Aurora</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1200" b="0">
                          <a:effectLst/>
                          <a:latin typeface="Times New Roman"/>
                        </a:rPr>
                        <a:t>Cloud-based relational database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US" sz="1200" b="0" i="0" u="none" strike="noStrike" noProof="0" dirty="0">
                          <a:solidFill>
                            <a:srgbClr val="514843"/>
                          </a:solidFill>
                          <a:effectLst/>
                          <a:latin typeface="Times New Roman"/>
                        </a:rPr>
                        <a:t>MariaDB is more cost-effective </a:t>
                      </a:r>
                    </a:p>
                    <a:p>
                      <a:pPr lvl="0" algn="ctr">
                        <a:buNone/>
                      </a:pPr>
                      <a:endParaRPr lang="en-US" sz="1200" b="0" dirty="0">
                        <a:effectLst/>
                        <a:latin typeface="Times New Roman"/>
                      </a:endParaRP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097318"/>
                  </a:ext>
                </a:extLst>
              </a:tr>
            </a:tbl>
          </a:graphicData>
        </a:graphic>
      </p:graphicFrame>
    </p:spTree>
    <p:extLst>
      <p:ext uri="{BB962C8B-B14F-4D97-AF65-F5344CB8AC3E}">
        <p14:creationId xmlns:p14="http://schemas.microsoft.com/office/powerpoint/2010/main" val="14051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MariaDB vs MySQL</a:t>
            </a:r>
          </a:p>
        </p:txBody>
      </p:sp>
      <p:graphicFrame>
        <p:nvGraphicFramePr>
          <p:cNvPr id="3" name="Content Placeholder 2">
            <a:extLst>
              <a:ext uri="{FF2B5EF4-FFF2-40B4-BE49-F238E27FC236}">
                <a16:creationId xmlns:a16="http://schemas.microsoft.com/office/drawing/2014/main" id="{BD5CA004-F5D2-7CED-3051-3542D9B05631}"/>
              </a:ext>
            </a:extLst>
          </p:cNvPr>
          <p:cNvGraphicFramePr>
            <a:graphicFrameLocks noGrp="1"/>
          </p:cNvGraphicFramePr>
          <p:nvPr>
            <p:ph idx="1"/>
            <p:extLst>
              <p:ext uri="{D42A27DB-BD31-4B8C-83A1-F6EECF244321}">
                <p14:modId xmlns:p14="http://schemas.microsoft.com/office/powerpoint/2010/main" val="3781753460"/>
              </p:ext>
            </p:extLst>
          </p:nvPr>
        </p:nvGraphicFramePr>
        <p:xfrm>
          <a:off x="1104900" y="1600200"/>
          <a:ext cx="9982200" cy="4286961"/>
        </p:xfrm>
        <a:graphic>
          <a:graphicData uri="http://schemas.openxmlformats.org/drawingml/2006/table">
            <a:tbl>
              <a:tblPr firstRow="1" bandRow="1">
                <a:tableStyleId>{5C22544A-7EE6-4342-B048-85BDC9FD1C3A}</a:tableStyleId>
              </a:tblPr>
              <a:tblGrid>
                <a:gridCol w="3327400">
                  <a:extLst>
                    <a:ext uri="{9D8B030D-6E8A-4147-A177-3AD203B41FA5}">
                      <a16:colId xmlns:a16="http://schemas.microsoft.com/office/drawing/2014/main" val="4112945971"/>
                    </a:ext>
                  </a:extLst>
                </a:gridCol>
                <a:gridCol w="3327400">
                  <a:extLst>
                    <a:ext uri="{9D8B030D-6E8A-4147-A177-3AD203B41FA5}">
                      <a16:colId xmlns:a16="http://schemas.microsoft.com/office/drawing/2014/main" val="2944759748"/>
                    </a:ext>
                  </a:extLst>
                </a:gridCol>
                <a:gridCol w="3327400">
                  <a:extLst>
                    <a:ext uri="{9D8B030D-6E8A-4147-A177-3AD203B41FA5}">
                      <a16:colId xmlns:a16="http://schemas.microsoft.com/office/drawing/2014/main" val="3103826060"/>
                    </a:ext>
                  </a:extLst>
                </a:gridCol>
              </a:tblGrid>
              <a:tr h="612423">
                <a:tc>
                  <a:txBody>
                    <a:bodyPr/>
                    <a:lstStyle/>
                    <a:p>
                      <a:pPr algn="ctr" rtl="0" fontAlgn="ctr"/>
                      <a:r>
                        <a:rPr lang="en-US" sz="1600" b="1">
                          <a:effectLst/>
                          <a:latin typeface="Times New Roman" panose="02020603050405020304" pitchFamily="18" charset="0"/>
                        </a:rPr>
                        <a:t>Feature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tc>
                  <a:txBody>
                    <a:bodyPr/>
                    <a:lstStyle/>
                    <a:p>
                      <a:pPr algn="ctr" rtl="0" fontAlgn="ctr"/>
                      <a:r>
                        <a:rPr lang="en-US" sz="1600" b="1">
                          <a:effectLst/>
                          <a:latin typeface="Times New Roman" panose="02020603050405020304" pitchFamily="18" charset="0"/>
                        </a:rPr>
                        <a:t>MariaDB</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tc>
                  <a:txBody>
                    <a:bodyPr/>
                    <a:lstStyle/>
                    <a:p>
                      <a:pPr algn="ctr" rtl="0" fontAlgn="ctr"/>
                      <a:r>
                        <a:rPr lang="en-US" sz="1600" b="1">
                          <a:effectLst/>
                          <a:latin typeface="Times New Roman" panose="02020603050405020304" pitchFamily="18" charset="0"/>
                        </a:rPr>
                        <a:t>MySQL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3712360304"/>
                  </a:ext>
                </a:extLst>
              </a:tr>
              <a:tr h="612423">
                <a:tc>
                  <a:txBody>
                    <a:bodyPr/>
                    <a:lstStyle/>
                    <a:p>
                      <a:pPr algn="ctr" rtl="0" fontAlgn="ctr"/>
                      <a:r>
                        <a:rPr lang="en-US" sz="1600" b="0">
                          <a:effectLst/>
                          <a:latin typeface="Times New Roman" panose="02020603050405020304" pitchFamily="18" charset="0"/>
                        </a:rPr>
                        <a:t>Performance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Faster</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Slower</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125741"/>
                  </a:ext>
                </a:extLst>
              </a:tr>
              <a:tr h="612423">
                <a:tc>
                  <a:txBody>
                    <a:bodyPr/>
                    <a:lstStyle/>
                    <a:p>
                      <a:pPr algn="ctr" rtl="0" fontAlgn="ctr"/>
                      <a:r>
                        <a:rPr lang="en-US" sz="1600" b="0">
                          <a:effectLst/>
                          <a:latin typeface="Times New Roman" panose="02020603050405020304" pitchFamily="18" charset="0"/>
                        </a:rPr>
                        <a:t>Scalability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More scalable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Less scalable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380511"/>
                  </a:ext>
                </a:extLst>
              </a:tr>
              <a:tr h="612423">
                <a:tc>
                  <a:txBody>
                    <a:bodyPr/>
                    <a:lstStyle/>
                    <a:p>
                      <a:pPr algn="ctr" rtl="0" fontAlgn="ctr"/>
                      <a:r>
                        <a:rPr lang="en-US" sz="1600" b="0">
                          <a:effectLst/>
                          <a:latin typeface="Times New Roman" panose="02020603050405020304" pitchFamily="18" charset="0"/>
                        </a:rPr>
                        <a:t>Security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More secure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Less secure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096621"/>
                  </a:ext>
                </a:extLst>
              </a:tr>
              <a:tr h="612423">
                <a:tc>
                  <a:txBody>
                    <a:bodyPr/>
                    <a:lstStyle/>
                    <a:p>
                      <a:pPr algn="ctr" rtl="0" fontAlgn="ctr"/>
                      <a:r>
                        <a:rPr lang="en-US" sz="1600" b="0">
                          <a:effectLst/>
                          <a:latin typeface="Times New Roman" panose="02020603050405020304" pitchFamily="18" charset="0"/>
                        </a:rPr>
                        <a:t>Community Support</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Larger and more active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Smaller and less active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807070"/>
                  </a:ext>
                </a:extLst>
              </a:tr>
              <a:tr h="612423">
                <a:tc>
                  <a:txBody>
                    <a:bodyPr/>
                    <a:lstStyle/>
                    <a:p>
                      <a:pPr algn="ctr" rtl="0" fontAlgn="ctr"/>
                      <a:r>
                        <a:rPr lang="en-US" sz="1600" b="0">
                          <a:effectLst/>
                          <a:latin typeface="Times New Roman" panose="02020603050405020304" pitchFamily="18" charset="0"/>
                        </a:rPr>
                        <a:t>Licensing</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Fully open-source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Dual licensing model</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36466"/>
                  </a:ext>
                </a:extLst>
              </a:tr>
              <a:tr h="612423">
                <a:tc>
                  <a:txBody>
                    <a:bodyPr/>
                    <a:lstStyle/>
                    <a:p>
                      <a:pPr algn="ctr" rtl="0" fontAlgn="ctr"/>
                      <a:r>
                        <a:rPr lang="en-US" sz="1600" b="0">
                          <a:effectLst/>
                          <a:latin typeface="Times New Roman" panose="02020603050405020304" pitchFamily="18" charset="0"/>
                        </a:rPr>
                        <a:t>Ease of Upgrading</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Backward compatible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r>
                        <a:rPr lang="en-US" sz="1600" b="0">
                          <a:effectLst/>
                          <a:latin typeface="Times New Roman" panose="02020603050405020304" pitchFamily="18" charset="0"/>
                        </a:rPr>
                        <a:t>Not backward compatible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648817"/>
                  </a:ext>
                </a:extLst>
              </a:tr>
            </a:tbl>
          </a:graphicData>
        </a:graphic>
      </p:graphicFrame>
    </p:spTree>
    <p:extLst>
      <p:ext uri="{BB962C8B-B14F-4D97-AF65-F5344CB8AC3E}">
        <p14:creationId xmlns:p14="http://schemas.microsoft.com/office/powerpoint/2010/main" val="17169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2232-CB97-C367-E004-59B6D3E9E0E1}"/>
              </a:ext>
            </a:extLst>
          </p:cNvPr>
          <p:cNvSpPr>
            <a:spLocks noGrp="1"/>
          </p:cNvSpPr>
          <p:nvPr>
            <p:ph type="title"/>
          </p:nvPr>
        </p:nvSpPr>
        <p:spPr/>
        <p:txBody>
          <a:bodyPr/>
          <a:lstStyle/>
          <a:p>
            <a:pPr algn="ctr"/>
            <a:r>
              <a:rPr lang="en-US" dirty="0">
                <a:ea typeface="+mj-lt"/>
                <a:cs typeface="+mj-lt"/>
              </a:rPr>
              <a:t>About the Dataset: Walmart Sales Forecast</a:t>
            </a:r>
          </a:p>
        </p:txBody>
      </p:sp>
      <p:sp>
        <p:nvSpPr>
          <p:cNvPr id="9" name="TextBox 8">
            <a:extLst>
              <a:ext uri="{FF2B5EF4-FFF2-40B4-BE49-F238E27FC236}">
                <a16:creationId xmlns:a16="http://schemas.microsoft.com/office/drawing/2014/main" id="{C8B51311-50B3-A921-9ED7-13BD54C15C56}"/>
              </a:ext>
            </a:extLst>
          </p:cNvPr>
          <p:cNvSpPr txBox="1"/>
          <p:nvPr/>
        </p:nvSpPr>
        <p:spPr>
          <a:xfrm>
            <a:off x="1104899" y="1322614"/>
            <a:ext cx="11000015" cy="5447645"/>
          </a:xfrm>
          <a:prstGeom prst="rect">
            <a:avLst/>
          </a:prstGeom>
          <a:noFill/>
        </p:spPr>
        <p:txBody>
          <a:bodyPr wrap="square" rtlCol="0">
            <a:spAutoFit/>
          </a:bodyPr>
          <a:lstStyle/>
          <a:p>
            <a:r>
              <a:rPr lang="en-US" b="1" dirty="0"/>
              <a:t>Aim:  </a:t>
            </a:r>
          </a:p>
          <a:p>
            <a:r>
              <a:rPr lang="en-US" dirty="0"/>
              <a:t>To assess the distribution of store sizes across different store types ('A', 'B', 'C') within Walmart and to understand the influence of markdowns on sales during holiday and non-holiday periods, enabling data-driven decisions to optimize store sizes and markdown strategies for increased profitability.</a:t>
            </a:r>
            <a:br>
              <a:rPr lang="en-US" sz="2400" b="1" dirty="0"/>
            </a:br>
            <a:br>
              <a:rPr lang="en-US" sz="2400" b="1" dirty="0"/>
            </a:br>
            <a:r>
              <a:rPr lang="en-US" b="1" dirty="0"/>
              <a:t>Walmart Dataset:</a:t>
            </a:r>
            <a:br>
              <a:rPr lang="en-US" dirty="0"/>
            </a:br>
            <a:r>
              <a:rPr lang="en-US" b="1" dirty="0"/>
              <a:t>Store </a:t>
            </a:r>
            <a:r>
              <a:rPr lang="en-US" dirty="0"/>
              <a:t>- Store number</a:t>
            </a:r>
          </a:p>
          <a:p>
            <a:r>
              <a:rPr lang="en-US" b="1" dirty="0"/>
              <a:t>Date</a:t>
            </a:r>
            <a:r>
              <a:rPr lang="en-US" dirty="0"/>
              <a:t> - Week</a:t>
            </a:r>
          </a:p>
          <a:p>
            <a:r>
              <a:rPr lang="en-US" b="1" dirty="0"/>
              <a:t>Temperature</a:t>
            </a:r>
            <a:r>
              <a:rPr lang="en-US" dirty="0"/>
              <a:t> - Average temperature in the region</a:t>
            </a:r>
          </a:p>
          <a:p>
            <a:r>
              <a:rPr lang="en-US" b="1" dirty="0"/>
              <a:t>Fuel_Price </a:t>
            </a:r>
            <a:r>
              <a:rPr lang="en-US" dirty="0"/>
              <a:t>- Cost of fuel in the region</a:t>
            </a:r>
          </a:p>
          <a:p>
            <a:r>
              <a:rPr lang="en-US" b="1" dirty="0"/>
              <a:t>MarkDown’s</a:t>
            </a:r>
            <a:r>
              <a:rPr lang="en-US" dirty="0"/>
              <a:t> - Anonymized data related to promotional markdowns that Walmart is running.</a:t>
            </a:r>
          </a:p>
          <a:p>
            <a:r>
              <a:rPr lang="en-US" b="1" dirty="0"/>
              <a:t>CPI </a:t>
            </a:r>
            <a:r>
              <a:rPr lang="en-US" dirty="0"/>
              <a:t>- The consumer price index</a:t>
            </a:r>
          </a:p>
          <a:p>
            <a:r>
              <a:rPr lang="en-US" b="1" dirty="0"/>
              <a:t>Unemployment</a:t>
            </a:r>
            <a:r>
              <a:rPr lang="en-US" dirty="0"/>
              <a:t> - The unemployment rate</a:t>
            </a:r>
          </a:p>
          <a:p>
            <a:r>
              <a:rPr lang="en-US" b="1" dirty="0"/>
              <a:t>IsHoliday</a:t>
            </a:r>
            <a:r>
              <a:rPr lang="en-US" dirty="0"/>
              <a:t> - Whether the week is a special holiday week</a:t>
            </a:r>
            <a:br>
              <a:rPr lang="en-US" dirty="0"/>
            </a:br>
            <a:br>
              <a:rPr lang="en-US" dirty="0"/>
            </a:br>
            <a:r>
              <a:rPr lang="en-US" b="1" dirty="0"/>
              <a:t>Store Dataset</a:t>
            </a:r>
            <a:endParaRPr lang="en-US" dirty="0"/>
          </a:p>
          <a:p>
            <a:r>
              <a:rPr lang="en-US" b="1" dirty="0"/>
              <a:t>Store</a:t>
            </a:r>
            <a:r>
              <a:rPr lang="en-US" dirty="0"/>
              <a:t> - Stores numbered from 1 to 45</a:t>
            </a:r>
          </a:p>
          <a:p>
            <a:r>
              <a:rPr lang="en-US" b="1" dirty="0"/>
              <a:t>Type</a:t>
            </a:r>
            <a:r>
              <a:rPr lang="en-US" dirty="0"/>
              <a:t> - Store type has been provided, there are 3 types — A, B and C.</a:t>
            </a:r>
          </a:p>
          <a:p>
            <a:r>
              <a:rPr lang="en-US" b="1" dirty="0"/>
              <a:t>Size</a:t>
            </a:r>
            <a:r>
              <a:rPr lang="en-US" dirty="0"/>
              <a:t> - Stores size has provided</a:t>
            </a:r>
          </a:p>
        </p:txBody>
      </p:sp>
    </p:spTree>
    <p:extLst>
      <p:ext uri="{BB962C8B-B14F-4D97-AF65-F5344CB8AC3E}">
        <p14:creationId xmlns:p14="http://schemas.microsoft.com/office/powerpoint/2010/main" val="4558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Transactional Nature of the product</a:t>
            </a:r>
          </a:p>
        </p:txBody>
      </p:sp>
      <p:sp>
        <p:nvSpPr>
          <p:cNvPr id="14" name="Content Placeholder 13"/>
          <p:cNvSpPr>
            <a:spLocks noGrp="1"/>
          </p:cNvSpPr>
          <p:nvPr>
            <p:ph idx="1"/>
          </p:nvPr>
        </p:nvSpPr>
        <p:spPr>
          <a:xfrm>
            <a:off x="1404256" y="2057400"/>
            <a:ext cx="9241973" cy="4114800"/>
          </a:xfrm>
        </p:spPr>
        <p:txBody>
          <a:bodyPr vert="horz" lIns="0" tIns="45720" rIns="0" bIns="45720" rtlCol="0" anchor="t">
            <a:normAutofit/>
          </a:bodyPr>
          <a:lstStyle/>
          <a:p>
            <a:pPr algn="just"/>
            <a:r>
              <a:rPr lang="en-US" dirty="0">
                <a:solidFill>
                  <a:srgbClr val="1F1F1F"/>
                </a:solidFill>
                <a:ea typeface="+mn-lt"/>
                <a:cs typeface="+mn-lt"/>
              </a:rPr>
              <a:t>The database is designed for transactional purposes, handling data such as sales, store information, and markdowns. It supports frequent data updates, including inserts, updates, and deletes. The use of primary keys, foreign keys, and data validation checks ensures data integrity and consistency. The insertion of new records indicates that the database is used to record day-to-day operations.</a:t>
            </a:r>
          </a:p>
          <a:p>
            <a:pPr algn="just"/>
            <a:r>
              <a:rPr lang="en-US">
                <a:solidFill>
                  <a:srgbClr val="1F1F1F"/>
                </a:solidFill>
                <a:ea typeface="+mn-lt"/>
                <a:cs typeface="+mn-lt"/>
              </a:rPr>
              <a:t>This </a:t>
            </a:r>
            <a:r>
              <a:rPr lang="en-US" dirty="0">
                <a:solidFill>
                  <a:srgbClr val="1F1F1F"/>
                </a:solidFill>
                <a:ea typeface="+mn-lt"/>
                <a:cs typeface="+mn-lt"/>
              </a:rPr>
              <a:t>database is designed for transactional data and is well-suited for handling the day-to-day operations of a business.</a:t>
            </a:r>
            <a:endParaRPr lang="en-US" dirty="0">
              <a:solidFill>
                <a:srgbClr val="1F1F1F"/>
              </a:solidFill>
              <a:cs typeface="Times New Roman"/>
            </a:endParaRPr>
          </a:p>
        </p:txBody>
      </p:sp>
    </p:spTree>
    <p:extLst>
      <p:ext uri="{BB962C8B-B14F-4D97-AF65-F5344CB8AC3E}">
        <p14:creationId xmlns:p14="http://schemas.microsoft.com/office/powerpoint/2010/main" val="289444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4873beb7-5857-4685-be1f-d57550cc96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www.w3.org/XML/1998/namespace"/>
    <ds:schemaRef ds:uri="http://purl.org/dc/dcmitype/"/>
    <ds:schemaRef ds:uri="4873beb7-5857-4685-be1f-d57550cc96cc"/>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46</TotalTime>
  <Words>1029</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Euphemia</vt:lpstr>
      <vt:lpstr>Plantagenet Cherokee</vt:lpstr>
      <vt:lpstr>Söhne</vt:lpstr>
      <vt:lpstr>Times New Roman</vt:lpstr>
      <vt:lpstr>Wingdings</vt:lpstr>
      <vt:lpstr>Academic Literature 16x9</vt:lpstr>
      <vt:lpstr>Advanced database management systems project Mariadb</vt:lpstr>
      <vt:lpstr>Walmart Retail Data Analysis Using MariaDB</vt:lpstr>
      <vt:lpstr>MariaDB</vt:lpstr>
      <vt:lpstr>Key features of MariaDB</vt:lpstr>
      <vt:lpstr>Functions of MariaDB</vt:lpstr>
      <vt:lpstr>How is MariaDB better than other Databases</vt:lpstr>
      <vt:lpstr>MariaDB vs MySQL</vt:lpstr>
      <vt:lpstr>About the Dataset: Walmart Sales Forecast</vt:lpstr>
      <vt:lpstr>Transactional Nature of the product</vt:lpstr>
      <vt:lpstr>Entity and Relationship Descriptions</vt:lpstr>
      <vt:lpstr>CRUD Operations</vt:lpstr>
      <vt:lpstr>Business Question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Priyanka Joushna</dc:creator>
  <cp:lastModifiedBy>Rithika Kandimalla</cp:lastModifiedBy>
  <cp:revision>2</cp:revision>
  <dcterms:created xsi:type="dcterms:W3CDTF">2023-11-08T01:16:57Z</dcterms:created>
  <dcterms:modified xsi:type="dcterms:W3CDTF">2023-11-09T04:51:49Z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