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7" r:id="rId4"/>
    <p:sldId id="273" r:id="rId5"/>
    <p:sldId id="268" r:id="rId6"/>
    <p:sldId id="272" r:id="rId7"/>
    <p:sldId id="280" r:id="rId8"/>
    <p:sldId id="274" r:id="rId9"/>
    <p:sldId id="275" r:id="rId10"/>
    <p:sldId id="276" r:id="rId11"/>
    <p:sldId id="277" r:id="rId12"/>
    <p:sldId id="278" r:id="rId13"/>
    <p:sldId id="279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10/29/2023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10/29/2023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10/29/2023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10/29/2023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10/29/2023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10/29/2023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10/29/2023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10/29/2023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10/29/2023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10/29/2023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10/29/2023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10/29/2023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inakRepositor/Datasets/blob/master/water_potability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52400"/>
            <a:ext cx="9602789" cy="2667000"/>
          </a:xfrm>
        </p:spPr>
        <p:txBody>
          <a:bodyPr/>
          <a:lstStyle/>
          <a:p>
            <a:pPr algn="r"/>
            <a:r>
              <a:rPr lang="en-US" dirty="0"/>
              <a:t>Water Potability Prediction</a:t>
            </a:r>
            <a:br>
              <a:rPr lang="en-US" dirty="0"/>
            </a:br>
            <a:r>
              <a:rPr lang="en-US" sz="1800" cap="none" dirty="0"/>
              <a:t>Under the guidance of Prof. Dr. Abdallah Musmar</a:t>
            </a:r>
            <a:br>
              <a:rPr lang="en-US" cap="none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8508" y="3083769"/>
            <a:ext cx="9778895" cy="2667000"/>
          </a:xfrm>
        </p:spPr>
        <p:txBody>
          <a:bodyPr>
            <a:normAutofit/>
          </a:bodyPr>
          <a:lstStyle/>
          <a:p>
            <a:pPr algn="r"/>
            <a:r>
              <a:rPr lang="en-US" b="1" u="sng" cap="none" dirty="0"/>
              <a:t>Group D - Project Members:</a:t>
            </a:r>
          </a:p>
          <a:p>
            <a:endParaRPr lang="en-US" cap="none" dirty="0"/>
          </a:p>
          <a:p>
            <a:pPr algn="r"/>
            <a:r>
              <a:rPr lang="en-US" cap="none" dirty="0"/>
              <a:t>Mahammad Arshad Ayub Shaik (U38808804)</a:t>
            </a:r>
          </a:p>
          <a:p>
            <a:pPr algn="r"/>
            <a:endParaRPr lang="en-US" cap="none" dirty="0"/>
          </a:p>
          <a:p>
            <a:pPr algn="r"/>
            <a:r>
              <a:rPr lang="en-US" cap="none" dirty="0"/>
              <a:t> Payal Samanta (U76228941)</a:t>
            </a:r>
          </a:p>
          <a:p>
            <a:pPr algn="r"/>
            <a:endParaRPr lang="en-US" cap="none" dirty="0"/>
          </a:p>
          <a:p>
            <a:pPr algn="r"/>
            <a:r>
              <a:rPr lang="en-US" cap="none" dirty="0"/>
              <a:t>Rithika Kandimalla (U89077236)</a:t>
            </a:r>
          </a:p>
          <a:p>
            <a:pPr algn="r"/>
            <a:endParaRPr lang="en-US" cap="none" dirty="0"/>
          </a:p>
          <a:p>
            <a:pPr algn="r"/>
            <a:r>
              <a:rPr lang="en-US" cap="none" dirty="0"/>
              <a:t>Sasi Vardhan Reddy Poreddy (U57631677)</a:t>
            </a:r>
          </a:p>
          <a:p>
            <a:endParaRPr lang="en-US" cap="none" dirty="0"/>
          </a:p>
          <a:p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2741-6DCC-F215-2103-C7077A9A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9" y="-187732"/>
            <a:ext cx="9509759" cy="108813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  <a:ea typeface="+mn-ea"/>
                <a:cs typeface="+mn-cs"/>
              </a:rPr>
              <a:t>Approach to addressing this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1CBB-AECA-8271-947C-5B03754E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640" y="1440688"/>
            <a:ext cx="10881360" cy="4142232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/>
              <a:t>a. Data Used/Found/Derived: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A robust dataset featuring essential parameters like pH levels and sulfate content was employed to ascertain water potability in this project. Through meticulous cleaning and preprocessing, the data was optimized, laying a strong foundation for reliable and accurate predictive model development.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/>
              <a:t>b. Models Chosen to Apply and Test: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Various machine learning models, including the RandomForestClassifier, were meticulously applied and tested to identify optimal solutions for predicting water potability. A rigorous approach, encompassing hyperparameter tuning and extensive validation practices, was adopted to optimize each model, reflecting a dedicated commitment to developing a reliable and impactful predictive solution.</a:t>
            </a:r>
          </a:p>
        </p:txBody>
      </p:sp>
    </p:spTree>
    <p:extLst>
      <p:ext uri="{BB962C8B-B14F-4D97-AF65-F5344CB8AC3E}">
        <p14:creationId xmlns:p14="http://schemas.microsoft.com/office/powerpoint/2010/main" val="38792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904D-C782-F9DC-8FA5-C9022C76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" y="369824"/>
            <a:ext cx="9509759" cy="1088136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Model Application and Evaluation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EAB5B-3D8D-6F32-0428-4CC6D7FDA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Steps followed through out this project: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1. Data Preprocessing and Upsampling: </a:t>
            </a:r>
            <a:r>
              <a:rPr lang="en-US" sz="1800" dirty="0"/>
              <a:t>A crucial objective in the preprocessing stage was to manage class imbalance through upsampling techniques. This ensured a more balanced dataset, which is pivotal for enhancing the model's predictive accuracy and robustness.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2. Model Selection and Application: </a:t>
            </a:r>
            <a:r>
              <a:rPr lang="en-US" sz="1800" dirty="0"/>
              <a:t>Various models, including the RandomForestClassifier, were meticulously applied, leveraging the enhanced dataset to make more balanced and accurate predictions regarding water potability.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3. Model Evaluation: </a:t>
            </a:r>
            <a:r>
              <a:rPr lang="en-US" sz="1800" dirty="0"/>
              <a:t>Comprehensive evaluation metrics such as accuracy, classification reports, and confusion matrices were employed. These metrics facilitated a thorough assessment of the models, providing detailed insights into their predictive performance and reliability.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9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D61B-434A-5135-B96E-F8B983EF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07" y="-262376"/>
            <a:ext cx="9509759" cy="1088136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3F52B60-812B-6041-9189-E67EA8247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227" y="1009553"/>
            <a:ext cx="7061199" cy="483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85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C3DC-E59C-CF26-D93F-CD7F4BB4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0"/>
            <a:ext cx="9509759" cy="1088136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675B-B222-CCCD-0F45-AC56D491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1357884"/>
            <a:ext cx="10718800" cy="4142232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application of upsampling techniques in preprocessing played a pivotal role in enhancing the models' performance, ensuring that they were trained on a more balanced representation of the data.</a:t>
            </a:r>
          </a:p>
          <a:p>
            <a:pPr marL="342900" indent="-342900">
              <a:spcBef>
                <a:spcPts val="0"/>
              </a:spcBef>
            </a:pP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models, particularly the RandomForestClassifier, were evaluated with a focus on their predictive accuracy, precision, recall, and F1-score, offering a multifaceted view of their effectiveness.</a:t>
            </a:r>
          </a:p>
          <a:p>
            <a:pPr marL="342900" indent="-342900">
              <a:spcBef>
                <a:spcPts val="0"/>
              </a:spcBef>
            </a:pPr>
            <a:endParaRPr lang="en-US" sz="19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detailed results, including classification reports and confusion matrices, provided valuable insights into the models' capabilities, demonstrating the impact of upsampling in improving predictive outcomes in water potability.</a:t>
            </a:r>
          </a:p>
          <a:p>
            <a:pPr marL="342900" indent="-342900">
              <a:spcBef>
                <a:spcPts val="0"/>
              </a:spcBef>
            </a:pP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Incorporating upsampling as a key preprocessing objective significantly contributed to the refinement of the models, enhancing their ability to provide reliable and balanced predictions regarding water potability.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9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7362-6579-B3B5-BC08-B4177F89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0" y="0"/>
            <a:ext cx="9509759" cy="1088136"/>
          </a:xfrm>
        </p:spPr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E7996-185A-BB62-17CF-281FF902E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99" y="1582099"/>
            <a:ext cx="10602063" cy="4142232"/>
          </a:xfrm>
        </p:spPr>
        <p:txBody>
          <a:bodyPr/>
          <a:lstStyle/>
          <a:p>
            <a:pPr marL="45720" indent="0" algn="l">
              <a:buNone/>
            </a:pPr>
            <a:r>
              <a:rPr lang="en-US" sz="1900" b="1" i="0" dirty="0">
                <a:solidFill>
                  <a:srgbClr val="374151"/>
                </a:solidFill>
                <a:effectLst/>
              </a:rPr>
              <a:t>Model Selection</a:t>
            </a:r>
            <a:r>
              <a:rPr lang="en-US" sz="1900" b="0" i="0" dirty="0">
                <a:solidFill>
                  <a:srgbClr val="374151"/>
                </a:solidFill>
                <a:effectLst/>
              </a:rPr>
              <a:t>: Considering the slightly higher accuracy and consistent precision and recall rates, the ExtraTrees classifier may be favored for predicting water potability in this case.</a:t>
            </a:r>
          </a:p>
          <a:p>
            <a:pPr marL="45720" indent="0" algn="l">
              <a:buNone/>
            </a:pPr>
            <a:r>
              <a:rPr lang="en-US" sz="1900" b="1" i="0" dirty="0">
                <a:solidFill>
                  <a:srgbClr val="374151"/>
                </a:solidFill>
                <a:effectLst/>
              </a:rPr>
              <a:t>Feature Importance Analysis</a:t>
            </a:r>
            <a:r>
              <a:rPr lang="en-US" sz="1900" b="0" i="0" dirty="0">
                <a:solidFill>
                  <a:srgbClr val="374151"/>
                </a:solidFill>
                <a:effectLst/>
              </a:rPr>
              <a:t>: Conducting a feature importance analysis could provide insights into which water quality attributes most significantly influence the potability prediction, guiding future data collection and analysis.</a:t>
            </a:r>
          </a:p>
          <a:p>
            <a:pPr marL="45720" indent="0" algn="l">
              <a:buNone/>
            </a:pPr>
            <a:r>
              <a:rPr lang="en-US" sz="1900" b="1" i="0" dirty="0">
                <a:solidFill>
                  <a:srgbClr val="374151"/>
                </a:solidFill>
                <a:effectLst/>
              </a:rPr>
              <a:t>Further Tuning and Validation</a:t>
            </a:r>
            <a:r>
              <a:rPr lang="en-US" sz="1900" b="0" i="0" dirty="0">
                <a:solidFill>
                  <a:srgbClr val="374151"/>
                </a:solidFill>
                <a:effectLst/>
              </a:rPr>
              <a:t>: Continue exploring hyperparameter tuning and cross-validation techniques to enhance model robustness and performance. Also, consider exploring other algorithms and ensemble methods for potential improvements.</a:t>
            </a:r>
          </a:p>
          <a:p>
            <a:pPr marL="45720" indent="0" algn="l">
              <a:buNone/>
            </a:pPr>
            <a:r>
              <a:rPr lang="en-US" sz="1900" b="1" i="0" dirty="0">
                <a:solidFill>
                  <a:srgbClr val="374151"/>
                </a:solidFill>
                <a:effectLst/>
              </a:rPr>
              <a:t>Real-world Validation</a:t>
            </a:r>
            <a:r>
              <a:rPr lang="en-US" sz="1900" b="0" i="0" dirty="0">
                <a:solidFill>
                  <a:srgbClr val="374151"/>
                </a:solidFill>
                <a:effectLst/>
              </a:rPr>
              <a:t>: Before deploying the chosen model in a real-world scenario, it is recommended to validate the model using new, unseen data to ensure its reliability and robustness in various conditions.</a:t>
            </a:r>
          </a:p>
        </p:txBody>
      </p:sp>
    </p:spTree>
    <p:extLst>
      <p:ext uri="{BB962C8B-B14F-4D97-AF65-F5344CB8AC3E}">
        <p14:creationId xmlns:p14="http://schemas.microsoft.com/office/powerpoint/2010/main" val="112729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1" y="0"/>
            <a:ext cx="9509759" cy="1088136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135" y="1208873"/>
            <a:ext cx="10154195" cy="52012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Business Problem Identification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Dataset Overview</a:t>
            </a:r>
          </a:p>
          <a:p>
            <a:r>
              <a:rPr lang="en-US" dirty="0"/>
              <a:t>Features of the Dataset</a:t>
            </a:r>
          </a:p>
          <a:p>
            <a:r>
              <a:rPr lang="en-US" dirty="0"/>
              <a:t>Previous works</a:t>
            </a:r>
          </a:p>
          <a:p>
            <a:r>
              <a:rPr lang="en-US" dirty="0"/>
              <a:t>Empowering Water Safety through Business Analytics</a:t>
            </a:r>
          </a:p>
          <a:p>
            <a:r>
              <a:rPr lang="en-US" dirty="0"/>
              <a:t>Approach to addressing the problem</a:t>
            </a:r>
          </a:p>
          <a:p>
            <a:r>
              <a:rPr lang="en-US" dirty="0"/>
              <a:t>Model Application and Evaluation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Recommendations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C848-3085-164F-3581-B90C0288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70" y="0"/>
            <a:ext cx="9509759" cy="1088136"/>
          </a:xfrm>
        </p:spPr>
        <p:txBody>
          <a:bodyPr/>
          <a:lstStyle/>
          <a:p>
            <a:r>
              <a:rPr lang="en-US" b="1" dirty="0"/>
              <a:t>Business 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ECF6-9290-0A41-B3D0-EB290A896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572768"/>
            <a:ext cx="9995574" cy="4142232"/>
          </a:xfrm>
        </p:spPr>
        <p:txBody>
          <a:bodyPr/>
          <a:lstStyle/>
          <a:p>
            <a:pPr algn="just"/>
            <a:endParaRPr lang="en-US" dirty="0"/>
          </a:p>
          <a:p>
            <a:pPr marL="45720" indent="0" algn="just">
              <a:buNone/>
            </a:pPr>
            <a:r>
              <a:rPr lang="en-US" dirty="0"/>
              <a:t>The main objective of this project is to assess and predict water potability based on water quality attributes and obtain :</a:t>
            </a:r>
          </a:p>
          <a:p>
            <a:pPr algn="just"/>
            <a:r>
              <a:rPr lang="en-US" dirty="0"/>
              <a:t>How effectively can we ensure the safety and potability of water sources for human consumption?</a:t>
            </a:r>
          </a:p>
          <a:p>
            <a:pPr algn="just"/>
            <a:r>
              <a:rPr lang="en-US" dirty="0"/>
              <a:t>What measures or treatments may be necessary to meet or exceed water quality standards?</a:t>
            </a:r>
          </a:p>
        </p:txBody>
      </p:sp>
    </p:spTree>
    <p:extLst>
      <p:ext uri="{BB962C8B-B14F-4D97-AF65-F5344CB8AC3E}">
        <p14:creationId xmlns:p14="http://schemas.microsoft.com/office/powerpoint/2010/main" val="39846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DD8F-FA88-24E9-E06E-0CE35C7C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51" y="0"/>
            <a:ext cx="9509759" cy="1088136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238E-5A2E-9E11-6A86-63FD271D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Public Health Concern</a:t>
            </a:r>
            <a:r>
              <a:rPr lang="en-US" dirty="0"/>
              <a:t>: Access to safe drinking water is vital for human health and well-being.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Preventing Waterborne Diseases</a:t>
            </a:r>
            <a:r>
              <a:rPr lang="en-US" dirty="0"/>
              <a:t>: Ensuring water safety helps prevent diseases caused by contaminated water.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Regulatory Compliance</a:t>
            </a:r>
            <a:r>
              <a:rPr lang="en-US" dirty="0"/>
              <a:t>: Compliance with water quality standards is crucial for authorities and regulatory bodies.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Real-time Monitoring</a:t>
            </a:r>
            <a:r>
              <a:rPr lang="en-US" dirty="0"/>
              <a:t>: Predictive models enable real-time assessment of water quality.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Proactive Interventions</a:t>
            </a:r>
            <a:r>
              <a:rPr lang="en-US" dirty="0"/>
              <a:t>: Early detection of unsafe water allows for timely interventions.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Resource Allocation</a:t>
            </a:r>
            <a:r>
              <a:rPr lang="en-US" dirty="0"/>
              <a:t>: Efficient allocation of resources for water treatment and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57A4-4507-420D-F526-CA6279D9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95" y="0"/>
            <a:ext cx="9509759" cy="1088136"/>
          </a:xfrm>
        </p:spPr>
        <p:txBody>
          <a:bodyPr/>
          <a:lstStyle/>
          <a:p>
            <a:r>
              <a:rPr lang="en-US" b="1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29D06-D5CE-AB9A-13DD-52A14C923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19" y="1572768"/>
            <a:ext cx="10200848" cy="414223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900" dirty="0"/>
              <a:t>This dataset contains water quality measurements and assessments related to potability, which is the suitability of water for human consumption.</a:t>
            </a:r>
          </a:p>
          <a:p>
            <a:pPr algn="just">
              <a:lnSpc>
                <a:spcPct val="150000"/>
              </a:lnSpc>
            </a:pPr>
            <a:r>
              <a:rPr lang="en-US" sz="1900" dirty="0"/>
              <a:t>It can be utilized by water treatment plants, environmental agencies, and researchers to make data-driven decisions regarding water quality and potability.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b="1" dirty="0"/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b="1" dirty="0"/>
              <a:t>Source</a:t>
            </a:r>
            <a:r>
              <a:rPr lang="en-US" dirty="0"/>
              <a:t> 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Datasets/water_potability.csv at master · MainakRepositor/Datasets · GitHub</a:t>
            </a:r>
            <a:endParaRPr lang="en-US" dirty="0"/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128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668E-C2C4-B78F-0E71-EE864E45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6" y="-103756"/>
            <a:ext cx="9509759" cy="1088136"/>
          </a:xfrm>
        </p:spPr>
        <p:txBody>
          <a:bodyPr>
            <a:normAutofit/>
          </a:bodyPr>
          <a:lstStyle/>
          <a:p>
            <a:r>
              <a:rPr lang="en-US" sz="4000" b="1" dirty="0"/>
              <a:t>Features of the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4E904-B5EA-F083-C03D-FC86C61B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pH: The pH level of the water.</a:t>
            </a:r>
          </a:p>
          <a:p>
            <a:pPr lvl="1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Hardness: Water hardness, a measure of mineral content.</a:t>
            </a:r>
          </a:p>
          <a:p>
            <a:pPr lvl="1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Solids: Total dissolved solids in the water.</a:t>
            </a:r>
          </a:p>
          <a:p>
            <a:pPr lvl="1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Chloramines: Chloramines concentration in the water.</a:t>
            </a:r>
          </a:p>
          <a:p>
            <a:pPr lvl="1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Sulfate: Sulfate concentration in the water.</a:t>
            </a:r>
          </a:p>
          <a:p>
            <a:pPr lvl="1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Conductivity: Electrical conductivity of the water.</a:t>
            </a:r>
          </a:p>
          <a:p>
            <a:pPr lvl="1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Organic_carbon: Organic carbon content in the water.</a:t>
            </a:r>
          </a:p>
          <a:p>
            <a:pPr lvl="1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Trihalomethanes: Trihalomethanes concentration in the water.</a:t>
            </a:r>
          </a:p>
          <a:p>
            <a:pPr lvl="1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Turbidity: Turbidity level, a measure of water clarity.</a:t>
            </a:r>
          </a:p>
          <a:p>
            <a:pPr lvl="1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Potability: Target variable; indicates water potability with values 1 (potable) and 0 (not potable).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3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76598F-BA80-821B-B2F6-74C01674C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066" y="227737"/>
            <a:ext cx="7442620" cy="66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63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02FD-1B60-1FDB-2D54-B4DD47CB9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41" y="54864"/>
            <a:ext cx="9509759" cy="1088136"/>
          </a:xfrm>
        </p:spPr>
        <p:txBody>
          <a:bodyPr/>
          <a:lstStyle/>
          <a:p>
            <a:r>
              <a:rPr lang="en-US" b="1" dirty="0"/>
              <a:t>Previous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5E15A-B183-4CDC-FC43-852B9D0D7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572768"/>
            <a:ext cx="9846284" cy="414223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sz="1900" b="1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Problem Solving Approach</a:t>
            </a:r>
            <a:r>
              <a:rPr lang="en-US" sz="1900" dirty="0"/>
              <a:t>: A structured approach by exploring and visualizing the data to understand the key trends and patterns, ensuring the foundation for model development was robust.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Strategic Model Choice:</a:t>
            </a:r>
            <a:r>
              <a:rPr lang="en-US" sz="1900" dirty="0"/>
              <a:t> Focused on a single algorithm aligning with the objective of achieving a high-quality predictive model.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Performance Metrics</a:t>
            </a:r>
            <a:r>
              <a:rPr lang="en-US" sz="1900" dirty="0"/>
              <a:t>: Adopted a multi-metric evaluation strategy, ensuring a comprehensive assessment of the model's capability to meet business objectives.</a:t>
            </a:r>
          </a:p>
        </p:txBody>
      </p:sp>
    </p:spTree>
    <p:extLst>
      <p:ext uri="{BB962C8B-B14F-4D97-AF65-F5344CB8AC3E}">
        <p14:creationId xmlns:p14="http://schemas.microsoft.com/office/powerpoint/2010/main" val="291369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D453-467E-CABE-1D84-330ABC2B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265176"/>
            <a:ext cx="10403839" cy="1088136"/>
          </a:xfrm>
        </p:spPr>
        <p:txBody>
          <a:bodyPr>
            <a:normAutofit fontScale="90000"/>
          </a:bodyPr>
          <a:lstStyle/>
          <a:p>
            <a:pPr rtl="0"/>
            <a:r>
              <a:rPr lang="en-US" b="1" dirty="0"/>
              <a:t>Empowering Water Safety through Business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BDC2-19D9-646C-F0D9-860D23EC3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572768"/>
            <a:ext cx="10210800" cy="4142232"/>
          </a:xfrm>
        </p:spPr>
        <p:txBody>
          <a:bodyPr>
            <a:normAutofit/>
          </a:bodyPr>
          <a:lstStyle/>
          <a:p>
            <a:endParaRPr lang="en-US" sz="2800" dirty="0">
              <a:effectLst/>
              <a:latin typeface="+mj-lt"/>
            </a:endParaRPr>
          </a:p>
          <a:p>
            <a:r>
              <a:rPr lang="en-US" sz="2800" dirty="0">
                <a:effectLst/>
                <a:latin typeface="+mj-lt"/>
              </a:rPr>
              <a:t>Finding out What Makes Water Safe</a:t>
            </a:r>
          </a:p>
          <a:p>
            <a:r>
              <a:rPr lang="en-US" sz="2800" dirty="0">
                <a:effectLst/>
                <a:latin typeface="+mj-lt"/>
              </a:rPr>
              <a:t>Getting Better at Predicting Water Safety</a:t>
            </a:r>
          </a:p>
          <a:p>
            <a:r>
              <a:rPr lang="en-US" sz="2800" dirty="0">
                <a:effectLst/>
                <a:latin typeface="+mj-lt"/>
              </a:rPr>
              <a:t>Making Smart Choices and Rules for Water</a:t>
            </a:r>
          </a:p>
          <a:p>
            <a:r>
              <a:rPr lang="en-US" sz="2800" dirty="0">
                <a:effectLst/>
                <a:latin typeface="+mj-lt"/>
              </a:rPr>
              <a:t>Using Resources Wisely</a:t>
            </a:r>
          </a:p>
          <a:p>
            <a:r>
              <a:rPr lang="en-US" sz="2800" dirty="0">
                <a:effectLst/>
                <a:latin typeface="+mj-lt"/>
              </a:rPr>
              <a:t>Keeping People Healthy and Safe</a:t>
            </a:r>
          </a:p>
        </p:txBody>
      </p:sp>
    </p:spTree>
    <p:extLst>
      <p:ext uri="{BB962C8B-B14F-4D97-AF65-F5344CB8AC3E}">
        <p14:creationId xmlns:p14="http://schemas.microsoft.com/office/powerpoint/2010/main" val="31734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246</TotalTime>
  <Words>1007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Georgia</vt:lpstr>
      <vt:lpstr>Wingdings</vt:lpstr>
      <vt:lpstr>Ocean 16x9</vt:lpstr>
      <vt:lpstr>Water Potability Prediction Under the guidance of Prof. Dr. Abdallah Musmar </vt:lpstr>
      <vt:lpstr>Contents</vt:lpstr>
      <vt:lpstr>Business Problem Identification</vt:lpstr>
      <vt:lpstr>Motivation</vt:lpstr>
      <vt:lpstr>Dataset Overview</vt:lpstr>
      <vt:lpstr>Features of the dataset</vt:lpstr>
      <vt:lpstr>PowerPoint Presentation</vt:lpstr>
      <vt:lpstr>Previous works</vt:lpstr>
      <vt:lpstr>Empowering Water Safety through Business Analytics</vt:lpstr>
      <vt:lpstr>Approach to addressing this problem</vt:lpstr>
      <vt:lpstr> Model Application and Evaluation </vt:lpstr>
      <vt:lpstr>Results</vt:lpstr>
      <vt:lpstr>Conclusion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Potability Prediction Under the guidance of Prof. Dr. Abdallah Musmar </dc:title>
  <dc:creator>Arshad Ayub</dc:creator>
  <cp:lastModifiedBy>Arshad Ayub</cp:lastModifiedBy>
  <cp:revision>11</cp:revision>
  <dcterms:created xsi:type="dcterms:W3CDTF">2023-10-22T01:59:05Z</dcterms:created>
  <dcterms:modified xsi:type="dcterms:W3CDTF">2023-10-29T22:30:18Z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