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E1A80F-B3CA-436E-9775-581B62B1E69A}">
  <a:tblStyle styleId="{D6E1A80F-B3CA-436E-9775-581B62B1E6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cc0e21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cc0e21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8da041d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8da041d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70d3b50e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70d3b50e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9808bfe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9808bfe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808bfe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808bfe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9808bfe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9808bfe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9808bfe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9808bfe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0d3b50e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0d3b50e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c2c148e2a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c2c148e2a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9808bfe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9808bfe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c2c148e2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1c2c148e2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808bfe2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808bfe2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6fccef70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6fccef70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6fccef70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6fccef70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c2c148e2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c2c148e2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70d3b50e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70d3b50e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9808bfe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9808bfe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0d3b50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0d3b50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d3b50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d3b50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FFF"/>
            </a:gs>
            <a:gs pos="100000">
              <a:srgbClr val="B3B3B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hyperlink" Target="https://www.analyticssteps.com/blogs/how-does-k-nearest-neighbor-works-machine-learning-classification-problem" TargetMode="External"/><Relationship Id="rId5"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429725"/>
            <a:ext cx="8520600" cy="1024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778"/>
              <a:buNone/>
            </a:pPr>
            <a:r>
              <a:rPr b="1" lang="en">
                <a:latin typeface="Times New Roman"/>
                <a:ea typeface="Times New Roman"/>
                <a:cs typeface="Times New Roman"/>
                <a:sym typeface="Times New Roman"/>
              </a:rPr>
              <a:t>Music Genre Classification</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873625" y="1553350"/>
            <a:ext cx="5718300" cy="21693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SzPts val="1330"/>
              <a:buNone/>
            </a:pPr>
            <a:r>
              <a:t/>
            </a:r>
            <a:endParaRPr b="1" sz="1275">
              <a:solidFill>
                <a:schemeClr val="dk1"/>
              </a:solidFill>
              <a:latin typeface="Times New Roman"/>
              <a:ea typeface="Times New Roman"/>
              <a:cs typeface="Times New Roman"/>
              <a:sym typeface="Times New Roman"/>
            </a:endParaRPr>
          </a:p>
          <a:p>
            <a:pPr indent="-336881" lvl="0" marL="457200" rtl="0" algn="l">
              <a:lnSpc>
                <a:spcPct val="150000"/>
              </a:lnSpc>
              <a:spcBef>
                <a:spcPts val="0"/>
              </a:spcBef>
              <a:spcAft>
                <a:spcPts val="0"/>
              </a:spcAft>
              <a:buClr>
                <a:schemeClr val="dk1"/>
              </a:buClr>
              <a:buSzPts val="1705"/>
              <a:buFont typeface="Times New Roman"/>
              <a:buChar char="●"/>
            </a:pPr>
            <a:r>
              <a:rPr b="1" lang="en" sz="1705">
                <a:solidFill>
                  <a:schemeClr val="dk1"/>
                </a:solidFill>
                <a:latin typeface="Times New Roman"/>
                <a:ea typeface="Times New Roman"/>
                <a:cs typeface="Times New Roman"/>
                <a:sym typeface="Times New Roman"/>
              </a:rPr>
              <a:t>Rithika Nagarali   </a:t>
            </a:r>
            <a:endParaRPr b="1" sz="1705">
              <a:solidFill>
                <a:schemeClr val="dk1"/>
              </a:solidFill>
              <a:latin typeface="Times New Roman"/>
              <a:ea typeface="Times New Roman"/>
              <a:cs typeface="Times New Roman"/>
              <a:sym typeface="Times New Roman"/>
            </a:endParaRPr>
          </a:p>
          <a:p>
            <a:pPr indent="-336881" lvl="0" marL="457200" rtl="0" algn="l">
              <a:lnSpc>
                <a:spcPct val="150000"/>
              </a:lnSpc>
              <a:spcBef>
                <a:spcPts val="0"/>
              </a:spcBef>
              <a:spcAft>
                <a:spcPts val="0"/>
              </a:spcAft>
              <a:buClr>
                <a:schemeClr val="dk1"/>
              </a:buClr>
              <a:buSzPts val="1705"/>
              <a:buFont typeface="Times New Roman"/>
              <a:buChar char="●"/>
            </a:pPr>
            <a:r>
              <a:rPr b="1" lang="en" sz="1705">
                <a:solidFill>
                  <a:schemeClr val="dk1"/>
                </a:solidFill>
                <a:latin typeface="Times New Roman"/>
                <a:ea typeface="Times New Roman"/>
                <a:cs typeface="Times New Roman"/>
                <a:sym typeface="Times New Roman"/>
              </a:rPr>
              <a:t>Rohan Maladkar  </a:t>
            </a:r>
            <a:endParaRPr b="1" sz="1705">
              <a:solidFill>
                <a:schemeClr val="dk1"/>
              </a:solidFill>
              <a:latin typeface="Times New Roman"/>
              <a:ea typeface="Times New Roman"/>
              <a:cs typeface="Times New Roman"/>
              <a:sym typeface="Times New Roman"/>
            </a:endParaRPr>
          </a:p>
          <a:p>
            <a:pPr indent="-336881" lvl="0" marL="457200" rtl="0" algn="l">
              <a:lnSpc>
                <a:spcPct val="150000"/>
              </a:lnSpc>
              <a:spcBef>
                <a:spcPts val="0"/>
              </a:spcBef>
              <a:spcAft>
                <a:spcPts val="0"/>
              </a:spcAft>
              <a:buClr>
                <a:schemeClr val="dk1"/>
              </a:buClr>
              <a:buSzPts val="1705"/>
              <a:buFont typeface="Times New Roman"/>
              <a:buChar char="●"/>
            </a:pPr>
            <a:r>
              <a:rPr b="1" lang="en" sz="1705">
                <a:solidFill>
                  <a:schemeClr val="dk1"/>
                </a:solidFill>
                <a:latin typeface="Times New Roman"/>
                <a:ea typeface="Times New Roman"/>
                <a:cs typeface="Times New Roman"/>
                <a:sym typeface="Times New Roman"/>
              </a:rPr>
              <a:t>Nishi Jain	        </a:t>
            </a:r>
            <a:endParaRPr b="1" sz="1705">
              <a:solidFill>
                <a:schemeClr val="dk1"/>
              </a:solidFill>
              <a:latin typeface="Times New Roman"/>
              <a:ea typeface="Times New Roman"/>
              <a:cs typeface="Times New Roman"/>
              <a:sym typeface="Times New Roman"/>
            </a:endParaRPr>
          </a:p>
          <a:p>
            <a:pPr indent="-336881" lvl="0" marL="457200" rtl="0" algn="l">
              <a:lnSpc>
                <a:spcPct val="150000"/>
              </a:lnSpc>
              <a:spcBef>
                <a:spcPts val="0"/>
              </a:spcBef>
              <a:spcAft>
                <a:spcPts val="0"/>
              </a:spcAft>
              <a:buClr>
                <a:schemeClr val="dk1"/>
              </a:buClr>
              <a:buSzPts val="1705"/>
              <a:buFont typeface="Times New Roman"/>
              <a:buChar char="●"/>
            </a:pPr>
            <a:r>
              <a:rPr b="1" lang="en" sz="1705">
                <a:solidFill>
                  <a:schemeClr val="dk1"/>
                </a:solidFill>
                <a:latin typeface="Times New Roman"/>
                <a:ea typeface="Times New Roman"/>
                <a:cs typeface="Times New Roman"/>
                <a:sym typeface="Times New Roman"/>
              </a:rPr>
              <a:t>Priyanka Bhagwat</a:t>
            </a:r>
            <a:endParaRPr b="1" sz="1705">
              <a:solidFill>
                <a:schemeClr val="dk1"/>
              </a:solidFill>
              <a:latin typeface="Times New Roman"/>
              <a:ea typeface="Times New Roman"/>
              <a:cs typeface="Times New Roman"/>
              <a:sym typeface="Times New Roman"/>
            </a:endParaRPr>
          </a:p>
          <a:p>
            <a:pPr indent="-336881" lvl="0" marL="457200" rtl="0" algn="l">
              <a:lnSpc>
                <a:spcPct val="150000"/>
              </a:lnSpc>
              <a:spcBef>
                <a:spcPts val="0"/>
              </a:spcBef>
              <a:spcAft>
                <a:spcPts val="0"/>
              </a:spcAft>
              <a:buClr>
                <a:schemeClr val="dk1"/>
              </a:buClr>
              <a:buSzPts val="1705"/>
              <a:buFont typeface="Times New Roman"/>
              <a:buChar char="●"/>
            </a:pPr>
            <a:r>
              <a:rPr b="1" lang="en" sz="1705">
                <a:solidFill>
                  <a:schemeClr val="dk1"/>
                </a:solidFill>
                <a:latin typeface="Times New Roman"/>
                <a:ea typeface="Times New Roman"/>
                <a:cs typeface="Times New Roman"/>
                <a:sym typeface="Times New Roman"/>
              </a:rPr>
              <a:t>Ishika Banga</a:t>
            </a:r>
            <a:endParaRPr b="1" sz="1705">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b="1" sz="1705">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b="1" sz="1705">
              <a:solidFill>
                <a:schemeClr val="dk1"/>
              </a:solidFill>
              <a:latin typeface="Times New Roman"/>
              <a:ea typeface="Times New Roman"/>
              <a:cs typeface="Times New Roman"/>
              <a:sym typeface="Times New Roman"/>
            </a:endParaRPr>
          </a:p>
        </p:txBody>
      </p:sp>
      <p:sp>
        <p:nvSpPr>
          <p:cNvPr id="56" name="Google Shape;56;p13"/>
          <p:cNvSpPr txBox="1"/>
          <p:nvPr/>
        </p:nvSpPr>
        <p:spPr>
          <a:xfrm>
            <a:off x="1127850" y="3722650"/>
            <a:ext cx="4015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Project Guide</a:t>
            </a:r>
            <a:r>
              <a:rPr b="1" lang="en" sz="1600"/>
              <a:t>: Amritansh</a:t>
            </a:r>
            <a:endParaRPr b="1" sz="16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208300" y="18650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Box plot of BPM and Genre</a:t>
            </a:r>
            <a:endParaRPr b="1" sz="2700">
              <a:latin typeface="Times New Roman"/>
              <a:ea typeface="Times New Roman"/>
              <a:cs typeface="Times New Roman"/>
              <a:sym typeface="Times New Roman"/>
            </a:endParaRPr>
          </a:p>
        </p:txBody>
      </p:sp>
      <p:pic>
        <p:nvPicPr>
          <p:cNvPr id="115" name="Google Shape;115;p22"/>
          <p:cNvPicPr preferRelativeResize="0"/>
          <p:nvPr/>
        </p:nvPicPr>
        <p:blipFill>
          <a:blip r:embed="rId3">
            <a:alphaModFix/>
          </a:blip>
          <a:stretch>
            <a:fillRect/>
          </a:stretch>
        </p:blipFill>
        <p:spPr>
          <a:xfrm>
            <a:off x="889813" y="1206550"/>
            <a:ext cx="7157575" cy="381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4772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900">
                <a:latin typeface="Times New Roman"/>
                <a:ea typeface="Times New Roman"/>
                <a:cs typeface="Times New Roman"/>
                <a:sym typeface="Times New Roman"/>
              </a:rPr>
              <a:t>Correlation Heat Map</a:t>
            </a:r>
            <a:endParaRPr sz="3200">
              <a:latin typeface="Times New Roman"/>
              <a:ea typeface="Times New Roman"/>
              <a:cs typeface="Times New Roman"/>
              <a:sym typeface="Times New Roman"/>
            </a:endParaRPr>
          </a:p>
        </p:txBody>
      </p:sp>
      <p:pic>
        <p:nvPicPr>
          <p:cNvPr id="121" name="Google Shape;121;p23"/>
          <p:cNvPicPr preferRelativeResize="0"/>
          <p:nvPr/>
        </p:nvPicPr>
        <p:blipFill>
          <a:blip r:embed="rId3">
            <a:alphaModFix/>
          </a:blip>
          <a:stretch>
            <a:fillRect/>
          </a:stretch>
        </p:blipFill>
        <p:spPr>
          <a:xfrm>
            <a:off x="528375" y="917150"/>
            <a:ext cx="8144624" cy="3904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u="sng"/>
              <a:t>Models Approach</a:t>
            </a:r>
            <a:endParaRPr b="1" sz="2620" u="sng"/>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just">
              <a:spcBef>
                <a:spcPts val="0"/>
              </a:spcBef>
              <a:spcAft>
                <a:spcPts val="0"/>
              </a:spcAft>
              <a:buClr>
                <a:srgbClr val="1D1A16"/>
              </a:buClr>
              <a:buSzPts val="2000"/>
              <a:buFont typeface="Times New Roman"/>
              <a:buChar char="●"/>
            </a:pPr>
            <a:r>
              <a:rPr lang="en" sz="2000">
                <a:solidFill>
                  <a:srgbClr val="1D1A16"/>
                </a:solidFill>
                <a:latin typeface="Times New Roman"/>
                <a:ea typeface="Times New Roman"/>
                <a:cs typeface="Times New Roman"/>
                <a:sym typeface="Times New Roman"/>
              </a:rPr>
              <a:t>In this approach we will make use of several basic machine learning algorithms which are easy to understand and implement to create a model and then train and test it. </a:t>
            </a:r>
            <a:endParaRPr sz="2000">
              <a:solidFill>
                <a:srgbClr val="1D1A16"/>
              </a:solidFill>
              <a:latin typeface="Times New Roman"/>
              <a:ea typeface="Times New Roman"/>
              <a:cs typeface="Times New Roman"/>
              <a:sym typeface="Times New Roman"/>
            </a:endParaRPr>
          </a:p>
          <a:p>
            <a:pPr indent="-355600" lvl="0" marL="457200" rtl="0" algn="just">
              <a:spcBef>
                <a:spcPts val="0"/>
              </a:spcBef>
              <a:spcAft>
                <a:spcPts val="0"/>
              </a:spcAft>
              <a:buClr>
                <a:srgbClr val="1D1A16"/>
              </a:buClr>
              <a:buSzPts val="2000"/>
              <a:buFont typeface="Times New Roman"/>
              <a:buChar char="●"/>
            </a:pPr>
            <a:r>
              <a:rPr lang="en" sz="2000">
                <a:solidFill>
                  <a:srgbClr val="1D1A16"/>
                </a:solidFill>
                <a:latin typeface="Times New Roman"/>
                <a:ea typeface="Times New Roman"/>
                <a:cs typeface="Times New Roman"/>
                <a:sym typeface="Times New Roman"/>
              </a:rPr>
              <a:t>The algorithms we apply for our data set are:</a:t>
            </a:r>
            <a:endParaRPr sz="2000">
              <a:solidFill>
                <a:srgbClr val="1D1A16"/>
              </a:solidFill>
              <a:latin typeface="Times New Roman"/>
              <a:ea typeface="Times New Roman"/>
              <a:cs typeface="Times New Roman"/>
              <a:sym typeface="Times New Roman"/>
            </a:endParaRPr>
          </a:p>
          <a:p>
            <a:pPr indent="0" lvl="0" marL="1371600" rtl="0" algn="just">
              <a:spcBef>
                <a:spcPts val="0"/>
              </a:spcBef>
              <a:spcAft>
                <a:spcPts val="0"/>
              </a:spcAft>
              <a:buNone/>
            </a:pPr>
            <a:r>
              <a:rPr lang="en" sz="2000">
                <a:solidFill>
                  <a:srgbClr val="1D1A16"/>
                </a:solidFill>
                <a:latin typeface="Times New Roman"/>
                <a:ea typeface="Times New Roman"/>
                <a:cs typeface="Times New Roman"/>
                <a:sym typeface="Times New Roman"/>
              </a:rPr>
              <a:t>1. kNN(k- Nearest Neighbors)</a:t>
            </a:r>
            <a:endParaRPr sz="2000">
              <a:solidFill>
                <a:srgbClr val="1D1A16"/>
              </a:solidFill>
              <a:latin typeface="Times New Roman"/>
              <a:ea typeface="Times New Roman"/>
              <a:cs typeface="Times New Roman"/>
              <a:sym typeface="Times New Roman"/>
            </a:endParaRPr>
          </a:p>
          <a:p>
            <a:pPr indent="0" lvl="0" marL="1371600" rtl="0" algn="just">
              <a:spcBef>
                <a:spcPts val="0"/>
              </a:spcBef>
              <a:spcAft>
                <a:spcPts val="0"/>
              </a:spcAft>
              <a:buNone/>
            </a:pPr>
            <a:r>
              <a:rPr lang="en" sz="2000">
                <a:solidFill>
                  <a:srgbClr val="1D1A16"/>
                </a:solidFill>
                <a:latin typeface="Times New Roman"/>
                <a:ea typeface="Times New Roman"/>
                <a:cs typeface="Times New Roman"/>
                <a:sym typeface="Times New Roman"/>
              </a:rPr>
              <a:t>2. </a:t>
            </a:r>
            <a:r>
              <a:rPr lang="en" sz="2000">
                <a:solidFill>
                  <a:srgbClr val="1D1A16"/>
                </a:solidFill>
                <a:latin typeface="Times New Roman"/>
                <a:ea typeface="Times New Roman"/>
                <a:cs typeface="Times New Roman"/>
                <a:sym typeface="Times New Roman"/>
              </a:rPr>
              <a:t>Logistic Regression</a:t>
            </a:r>
            <a:endParaRPr sz="2000">
              <a:solidFill>
                <a:srgbClr val="1D1A16"/>
              </a:solidFill>
              <a:latin typeface="Times New Roman"/>
              <a:ea typeface="Times New Roman"/>
              <a:cs typeface="Times New Roman"/>
              <a:sym typeface="Times New Roman"/>
            </a:endParaRPr>
          </a:p>
          <a:p>
            <a:pPr indent="0" lvl="0" marL="1371600" rtl="0" algn="just">
              <a:spcBef>
                <a:spcPts val="0"/>
              </a:spcBef>
              <a:spcAft>
                <a:spcPts val="0"/>
              </a:spcAft>
              <a:buNone/>
            </a:pPr>
            <a:r>
              <a:rPr lang="en" sz="2000">
                <a:solidFill>
                  <a:srgbClr val="1D1A16"/>
                </a:solidFill>
                <a:latin typeface="Times New Roman"/>
                <a:ea typeface="Times New Roman"/>
                <a:cs typeface="Times New Roman"/>
                <a:sym typeface="Times New Roman"/>
              </a:rPr>
              <a:t>3. Random Forest</a:t>
            </a:r>
            <a:endParaRPr sz="2000">
              <a:solidFill>
                <a:srgbClr val="1D1A16"/>
              </a:solidFill>
              <a:latin typeface="Times New Roman"/>
              <a:ea typeface="Times New Roman"/>
              <a:cs typeface="Times New Roman"/>
              <a:sym typeface="Times New Roman"/>
            </a:endParaRPr>
          </a:p>
          <a:p>
            <a:pPr indent="0" lvl="0" marL="1371600" rtl="0" algn="just">
              <a:spcBef>
                <a:spcPts val="0"/>
              </a:spcBef>
              <a:spcAft>
                <a:spcPts val="0"/>
              </a:spcAft>
              <a:buNone/>
            </a:pPr>
            <a:r>
              <a:rPr lang="en" sz="2000">
                <a:solidFill>
                  <a:srgbClr val="1D1A16"/>
                </a:solidFill>
                <a:latin typeface="Times New Roman"/>
                <a:ea typeface="Times New Roman"/>
                <a:cs typeface="Times New Roman"/>
                <a:sym typeface="Times New Roman"/>
              </a:rPr>
              <a:t>4. SVM (Support Vector Machine)</a:t>
            </a:r>
            <a:endParaRPr sz="2000">
              <a:solidFill>
                <a:srgbClr val="1D1A16"/>
              </a:solidFill>
              <a:latin typeface="Times New Roman"/>
              <a:ea typeface="Times New Roman"/>
              <a:cs typeface="Times New Roman"/>
              <a:sym typeface="Times New Roman"/>
            </a:endParaRPr>
          </a:p>
          <a:p>
            <a:pPr indent="0" lvl="0" marL="0" rtl="0" algn="just">
              <a:spcBef>
                <a:spcPts val="0"/>
              </a:spcBef>
              <a:spcAft>
                <a:spcPts val="0"/>
              </a:spcAft>
              <a:buNone/>
            </a:pPr>
            <a:r>
              <a:t/>
            </a:r>
            <a:endParaRPr sz="2000">
              <a:solidFill>
                <a:srgbClr val="1D1A16"/>
              </a:solidFill>
            </a:endParaRPr>
          </a:p>
          <a:p>
            <a:pPr indent="457200" lvl="0" marL="457200" rtl="0" algn="just">
              <a:spcBef>
                <a:spcPts val="0"/>
              </a:spcBef>
              <a:spcAft>
                <a:spcPts val="0"/>
              </a:spcAft>
              <a:buNone/>
            </a:pPr>
            <a:r>
              <a:t/>
            </a:r>
            <a:endParaRPr sz="2000">
              <a:solidFill>
                <a:srgbClr val="1D1A1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7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1.</a:t>
            </a:r>
            <a:r>
              <a:rPr b="1" lang="en" sz="2644">
                <a:highlight>
                  <a:srgbClr val="FFFFFF"/>
                </a:highlight>
                <a:latin typeface="Times New Roman"/>
                <a:ea typeface="Times New Roman"/>
                <a:cs typeface="Times New Roman"/>
                <a:sym typeface="Times New Roman"/>
              </a:rPr>
              <a:t>K-Nearest Neighbour Algorithm (KNN)</a:t>
            </a:r>
            <a:endParaRPr b="1" sz="2644">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chemeClr val="dk1"/>
              </a:buClr>
              <a:buSzPts val="1750"/>
              <a:buFont typeface="Roboto"/>
              <a:buChar char="●"/>
            </a:pPr>
            <a:r>
              <a:rPr lang="en" sz="1750">
                <a:solidFill>
                  <a:schemeClr val="dk1"/>
                </a:solidFill>
                <a:highlight>
                  <a:srgbClr val="FFFFFF"/>
                </a:highlight>
                <a:latin typeface="Times New Roman"/>
                <a:ea typeface="Times New Roman"/>
                <a:cs typeface="Times New Roman"/>
                <a:sym typeface="Times New Roman"/>
              </a:rPr>
              <a:t>One of them, K-Nearest Neighbour (KNN),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is a technique that has been reportedly successful </a:t>
            </a:r>
            <a:endParaRPr sz="175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in categorizing music into different genres. </a:t>
            </a:r>
            <a:endParaRPr sz="1750">
              <a:solidFill>
                <a:schemeClr val="dk1"/>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highlight>
                  <a:srgbClr val="FFFFFF"/>
                </a:highlight>
                <a:latin typeface="Times New Roman"/>
                <a:ea typeface="Times New Roman"/>
                <a:cs typeface="Times New Roman"/>
                <a:sym typeface="Times New Roman"/>
              </a:rPr>
              <a:t>The KNN algorithm, when implemented in music</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genre classification, looks at similar songs and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a</a:t>
            </a:r>
            <a:r>
              <a:rPr lang="en" sz="1750">
                <a:solidFill>
                  <a:schemeClr val="dk1"/>
                </a:solidFill>
                <a:highlight>
                  <a:srgbClr val="FFFFFF"/>
                </a:highlight>
                <a:latin typeface="Times New Roman"/>
                <a:ea typeface="Times New Roman"/>
                <a:cs typeface="Times New Roman"/>
                <a:sym typeface="Times New Roman"/>
              </a:rPr>
              <a:t>ssumes that they belong to the same category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because they seem to be near to each other. </a:t>
            </a:r>
            <a:endParaRPr sz="1750">
              <a:solidFill>
                <a:schemeClr val="dk1"/>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highlight>
                  <a:srgbClr val="FFFFFF"/>
                </a:highlight>
                <a:latin typeface="Times New Roman"/>
                <a:ea typeface="Times New Roman"/>
                <a:cs typeface="Times New Roman"/>
                <a:sym typeface="Times New Roman"/>
              </a:rPr>
              <a:t>One of the simplest ML techniques, the </a:t>
            </a:r>
            <a:r>
              <a:rPr lang="en" sz="1750" u="sng">
                <a:solidFill>
                  <a:schemeClr val="dk1"/>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KNN algorithm</a:t>
            </a:r>
            <a:r>
              <a:rPr lang="en" sz="1750">
                <a:solidFill>
                  <a:schemeClr val="dk1"/>
                </a:solidFill>
                <a:highlight>
                  <a:srgbClr val="FFFFFF"/>
                </a:highlight>
                <a:latin typeface="Times New Roman"/>
                <a:ea typeface="Times New Roman"/>
                <a:cs typeface="Times New Roman"/>
                <a:sym typeface="Times New Roman"/>
              </a:rPr>
              <a:t>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interprets data in a manner such that when the new data is fed, the machine automatically recognizes it and categorizes it as per the similarity of features. </a:t>
            </a:r>
            <a:endParaRPr sz="1750">
              <a:solidFill>
                <a:schemeClr val="dk1"/>
              </a:solidFill>
              <a:highlight>
                <a:srgbClr val="FFFFFF"/>
              </a:highlight>
              <a:latin typeface="Times New Roman"/>
              <a:ea typeface="Times New Roman"/>
              <a:cs typeface="Times New Roman"/>
              <a:sym typeface="Times New Roman"/>
            </a:endParaRPr>
          </a:p>
        </p:txBody>
      </p:sp>
      <p:pic>
        <p:nvPicPr>
          <p:cNvPr id="134" name="Google Shape;134;p25"/>
          <p:cNvPicPr preferRelativeResize="0"/>
          <p:nvPr/>
        </p:nvPicPr>
        <p:blipFill>
          <a:blip r:embed="rId5">
            <a:alphaModFix/>
          </a:blip>
          <a:stretch>
            <a:fillRect/>
          </a:stretch>
        </p:blipFill>
        <p:spPr>
          <a:xfrm>
            <a:off x="5404075" y="859925"/>
            <a:ext cx="3507525" cy="225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623400" y="241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Times New Roman"/>
                <a:ea typeface="Times New Roman"/>
                <a:cs typeface="Times New Roman"/>
                <a:sym typeface="Times New Roman"/>
              </a:rPr>
              <a:t>2. Logistic Regression</a:t>
            </a:r>
            <a:endParaRPr b="1" sz="2720">
              <a:latin typeface="Times New Roman"/>
              <a:ea typeface="Times New Roman"/>
              <a:cs typeface="Times New Roman"/>
              <a:sym typeface="Times New Roman"/>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292929"/>
              </a:buClr>
              <a:buSzPts val="1750"/>
              <a:buFont typeface="Times New Roman"/>
              <a:buChar char="●"/>
            </a:pPr>
            <a:r>
              <a:rPr lang="en" sz="1750">
                <a:solidFill>
                  <a:srgbClr val="333333"/>
                </a:solidFill>
                <a:highlight>
                  <a:srgbClr val="FFFFFF"/>
                </a:highlight>
                <a:latin typeface="Times New Roman"/>
                <a:ea typeface="Times New Roman"/>
                <a:cs typeface="Times New Roman"/>
                <a:sym typeface="Times New Roman"/>
              </a:rPr>
              <a:t>Logistic Regression is a Machine Learning classification algorithm that is often used to predict the probability of a  dependent variable; in our case we want to predict the genre of a given input song sample.</a:t>
            </a:r>
            <a:endParaRPr sz="1750">
              <a:solidFill>
                <a:srgbClr val="333333"/>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rgbClr val="333333"/>
              </a:buClr>
              <a:buSzPts val="1750"/>
              <a:buFont typeface="Times New Roman"/>
              <a:buChar char="●"/>
            </a:pPr>
            <a:r>
              <a:rPr lang="en" sz="1750">
                <a:solidFill>
                  <a:srgbClr val="333333"/>
                </a:solidFill>
                <a:highlight>
                  <a:srgbClr val="FFFFFF"/>
                </a:highlight>
                <a:latin typeface="Times New Roman"/>
                <a:ea typeface="Times New Roman"/>
                <a:cs typeface="Times New Roman"/>
                <a:sym typeface="Times New Roman"/>
              </a:rPr>
              <a:t>First of all, we need the logistic regression model and functions that we can import from the </a:t>
            </a:r>
            <a:r>
              <a:rPr lang="en" sz="1750">
                <a:solidFill>
                  <a:schemeClr val="dk1"/>
                </a:solidFill>
                <a:highlight>
                  <a:srgbClr val="FFFFFF"/>
                </a:highlight>
                <a:latin typeface="Times New Roman"/>
                <a:ea typeface="Times New Roman"/>
                <a:cs typeface="Times New Roman"/>
                <a:sym typeface="Times New Roman"/>
              </a:rPr>
              <a:t>sklearn </a:t>
            </a:r>
            <a:r>
              <a:rPr lang="en" sz="1750">
                <a:solidFill>
                  <a:srgbClr val="333333"/>
                </a:solidFill>
                <a:highlight>
                  <a:srgbClr val="FFFFFF"/>
                </a:highlight>
                <a:latin typeface="Times New Roman"/>
                <a:ea typeface="Times New Roman"/>
                <a:cs typeface="Times New Roman"/>
                <a:sym typeface="Times New Roman"/>
              </a:rPr>
              <a:t>module.</a:t>
            </a:r>
            <a:endParaRPr sz="1750">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5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7"/>
          <p:cNvSpPr txBox="1"/>
          <p:nvPr>
            <p:ph type="title"/>
          </p:nvPr>
        </p:nvSpPr>
        <p:spPr>
          <a:xfrm>
            <a:off x="570125" y="297725"/>
            <a:ext cx="826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latin typeface="Times New Roman"/>
                <a:ea typeface="Times New Roman"/>
                <a:cs typeface="Times New Roman"/>
                <a:sym typeface="Times New Roman"/>
              </a:rPr>
              <a:t>3.Random Forest</a:t>
            </a:r>
            <a:endParaRPr b="1" sz="2720">
              <a:latin typeface="Times New Roman"/>
              <a:ea typeface="Times New Roman"/>
              <a:cs typeface="Times New Roman"/>
              <a:sym typeface="Times New Roman"/>
            </a:endParaRPr>
          </a:p>
        </p:txBody>
      </p:sp>
      <p:sp>
        <p:nvSpPr>
          <p:cNvPr id="146" name="Google Shape;146;p27"/>
          <p:cNvSpPr txBox="1"/>
          <p:nvPr>
            <p:ph idx="1" type="body"/>
          </p:nvPr>
        </p:nvSpPr>
        <p:spPr>
          <a:xfrm>
            <a:off x="421400" y="1152475"/>
            <a:ext cx="84108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Random Forest is a ensemble learner that combines the prediction from a pre-specified number of decision trees.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It works on the integration of two main principles: </a:t>
            </a:r>
            <a:endParaRPr sz="1900">
              <a:solidFill>
                <a:schemeClr val="dk1"/>
              </a:solidFill>
              <a:latin typeface="Times New Roman"/>
              <a:ea typeface="Times New Roman"/>
              <a:cs typeface="Times New Roman"/>
              <a:sym typeface="Times New Roman"/>
            </a:endParaRPr>
          </a:p>
          <a:p>
            <a:pPr indent="3429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1) each decision tree is trained with </a:t>
            </a:r>
            <a:endParaRPr sz="1900">
              <a:solidFill>
                <a:schemeClr val="dk1"/>
              </a:solidFill>
              <a:latin typeface="Times New Roman"/>
              <a:ea typeface="Times New Roman"/>
              <a:cs typeface="Times New Roman"/>
              <a:sym typeface="Times New Roman"/>
            </a:endParaRPr>
          </a:p>
          <a:p>
            <a:pPr indent="3429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only a subset of the training samples </a:t>
            </a:r>
            <a:endParaRPr sz="1900">
              <a:solidFill>
                <a:schemeClr val="dk1"/>
              </a:solidFill>
              <a:latin typeface="Times New Roman"/>
              <a:ea typeface="Times New Roman"/>
              <a:cs typeface="Times New Roman"/>
              <a:sym typeface="Times New Roman"/>
            </a:endParaRPr>
          </a:p>
          <a:p>
            <a:pPr indent="3429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which is known as bootstrap aggregation </a:t>
            </a:r>
            <a:endParaRPr sz="1900">
              <a:solidFill>
                <a:schemeClr val="dk1"/>
              </a:solidFill>
              <a:latin typeface="Times New Roman"/>
              <a:ea typeface="Times New Roman"/>
              <a:cs typeface="Times New Roman"/>
              <a:sym typeface="Times New Roman"/>
            </a:endParaRPr>
          </a:p>
          <a:p>
            <a:pPr indent="3429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2) each decision tree is required to make its</a:t>
            </a:r>
            <a:endParaRPr sz="1900">
              <a:solidFill>
                <a:schemeClr val="dk1"/>
              </a:solidFill>
              <a:latin typeface="Times New Roman"/>
              <a:ea typeface="Times New Roman"/>
              <a:cs typeface="Times New Roman"/>
              <a:sym typeface="Times New Roman"/>
            </a:endParaRPr>
          </a:p>
          <a:p>
            <a:pPr indent="34290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prediction using only a random subset of the features.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p:txBody>
      </p:sp>
      <p:pic>
        <p:nvPicPr>
          <p:cNvPr id="147" name="Google Shape;147;p27"/>
          <p:cNvPicPr preferRelativeResize="0"/>
          <p:nvPr/>
        </p:nvPicPr>
        <p:blipFill>
          <a:blip r:embed="rId4">
            <a:alphaModFix/>
          </a:blip>
          <a:stretch>
            <a:fillRect/>
          </a:stretch>
        </p:blipFill>
        <p:spPr>
          <a:xfrm>
            <a:off x="6017500" y="1561650"/>
            <a:ext cx="2864674" cy="222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776200" y="22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Times New Roman"/>
                <a:ea typeface="Times New Roman"/>
                <a:cs typeface="Times New Roman"/>
                <a:sym typeface="Times New Roman"/>
              </a:rPr>
              <a:t>4. Support Vector Machine(SVM)</a:t>
            </a:r>
            <a:endParaRPr b="1" sz="2820">
              <a:latin typeface="Times New Roman"/>
              <a:ea typeface="Times New Roman"/>
              <a:cs typeface="Times New Roman"/>
              <a:sym typeface="Times New Roman"/>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chemeClr val="dk1"/>
              </a:buClr>
              <a:buSzPts val="1750"/>
              <a:buFont typeface="Times New Roman"/>
              <a:buChar char="●"/>
            </a:pPr>
            <a:r>
              <a:rPr lang="en" sz="1750">
                <a:solidFill>
                  <a:schemeClr val="dk1"/>
                </a:solidFill>
                <a:highlight>
                  <a:srgbClr val="FFFFFF"/>
                </a:highlight>
                <a:latin typeface="Times New Roman"/>
                <a:ea typeface="Times New Roman"/>
                <a:cs typeface="Times New Roman"/>
                <a:sym typeface="Times New Roman"/>
              </a:rPr>
              <a:t>SVM is a supervised learning algorithm that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can be used in problems related to classification</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a:t>
            </a:r>
            <a:r>
              <a:rPr lang="en" sz="1750">
                <a:solidFill>
                  <a:schemeClr val="dk1"/>
                </a:solidFill>
                <a:highlight>
                  <a:srgbClr val="FFFFFF"/>
                </a:highlight>
                <a:latin typeface="Times New Roman"/>
                <a:ea typeface="Times New Roman"/>
                <a:cs typeface="Times New Roman"/>
                <a:sym typeface="Times New Roman"/>
              </a:rPr>
              <a:t>and</a:t>
            </a:r>
            <a:r>
              <a:rPr lang="en" sz="1750">
                <a:solidFill>
                  <a:schemeClr val="dk1"/>
                </a:solidFill>
                <a:highlight>
                  <a:srgbClr val="FFFFFF"/>
                </a:highlight>
                <a:latin typeface="Times New Roman"/>
                <a:ea typeface="Times New Roman"/>
                <a:cs typeface="Times New Roman"/>
                <a:sym typeface="Times New Roman"/>
              </a:rPr>
              <a:t> regression analysis. </a:t>
            </a:r>
            <a:endParaRPr sz="1750">
              <a:solidFill>
                <a:schemeClr val="dk1"/>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highlight>
                  <a:srgbClr val="FFFFFF"/>
                </a:highlight>
                <a:latin typeface="Times New Roman"/>
                <a:ea typeface="Times New Roman"/>
                <a:cs typeface="Times New Roman"/>
                <a:sym typeface="Times New Roman"/>
              </a:rPr>
              <a:t>A model of </a:t>
            </a:r>
            <a:r>
              <a:rPr lang="en" sz="1750">
                <a:solidFill>
                  <a:schemeClr val="dk1"/>
                </a:solidFill>
                <a:highlight>
                  <a:srgbClr val="FFFFFF"/>
                </a:highlight>
                <a:latin typeface="Times New Roman"/>
                <a:ea typeface="Times New Roman"/>
                <a:cs typeface="Times New Roman"/>
                <a:sym typeface="Times New Roman"/>
              </a:rPr>
              <a:t>binary classification</a:t>
            </a:r>
            <a:endParaRPr>
              <a:solidFill>
                <a:schemeClr val="dk1"/>
              </a:solidFill>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in machine learning,</a:t>
            </a:r>
            <a:r>
              <a:rPr lang="en" sz="1750">
                <a:solidFill>
                  <a:schemeClr val="dk1"/>
                </a:solidFill>
                <a:highlight>
                  <a:srgbClr val="FFFFFF"/>
                </a:highlight>
                <a:latin typeface="Times New Roman"/>
                <a:ea typeface="Times New Roman"/>
                <a:cs typeface="Times New Roman"/>
                <a:sym typeface="Times New Roman"/>
              </a:rPr>
              <a:t> </a:t>
            </a:r>
            <a:endParaRPr sz="1750">
              <a:solidFill>
                <a:schemeClr val="dk1"/>
              </a:solidFill>
              <a:highlight>
                <a:srgbClr val="FFFFFF"/>
              </a:highlight>
              <a:latin typeface="Times New Roman"/>
              <a:ea typeface="Times New Roman"/>
              <a:cs typeface="Times New Roman"/>
              <a:sym typeface="Times New Roman"/>
            </a:endParaRPr>
          </a:p>
          <a:p>
            <a:pPr indent="-339725" lvl="0" marL="457200" rtl="0" algn="l">
              <a:spcBef>
                <a:spcPts val="0"/>
              </a:spcBef>
              <a:spcAft>
                <a:spcPts val="0"/>
              </a:spcAft>
              <a:buClr>
                <a:schemeClr val="dk1"/>
              </a:buClr>
              <a:buSzPts val="1750"/>
              <a:buFont typeface="Times New Roman"/>
              <a:buChar char="●"/>
            </a:pPr>
            <a:r>
              <a:rPr lang="en" sz="1750">
                <a:solidFill>
                  <a:schemeClr val="dk1"/>
                </a:solidFill>
                <a:highlight>
                  <a:srgbClr val="FFFFFF"/>
                </a:highlight>
                <a:latin typeface="Times New Roman"/>
                <a:ea typeface="Times New Roman"/>
                <a:cs typeface="Times New Roman"/>
                <a:sym typeface="Times New Roman"/>
              </a:rPr>
              <a:t>Since this method supports the classification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of data into 2 different classes, one can </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incorporate the SVM technique to segregate songs into</a:t>
            </a:r>
            <a:endParaRPr sz="175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 sz="1750">
                <a:solidFill>
                  <a:schemeClr val="dk1"/>
                </a:solidFill>
                <a:highlight>
                  <a:srgbClr val="FFFFFF"/>
                </a:highlight>
                <a:latin typeface="Times New Roman"/>
                <a:ea typeface="Times New Roman"/>
                <a:cs typeface="Times New Roman"/>
                <a:sym typeface="Times New Roman"/>
              </a:rPr>
              <a:t> 2 music genres at a time. </a:t>
            </a:r>
            <a:endParaRPr sz="1750">
              <a:solidFill>
                <a:schemeClr val="dk1"/>
              </a:solidFill>
              <a:highlight>
                <a:srgbClr val="FFFFFF"/>
              </a:highlight>
              <a:latin typeface="Times New Roman"/>
              <a:ea typeface="Times New Roman"/>
              <a:cs typeface="Times New Roman"/>
              <a:sym typeface="Times New Roman"/>
            </a:endParaRPr>
          </a:p>
        </p:txBody>
      </p:sp>
      <p:pic>
        <p:nvPicPr>
          <p:cNvPr id="154" name="Google Shape;154;p28"/>
          <p:cNvPicPr preferRelativeResize="0"/>
          <p:nvPr/>
        </p:nvPicPr>
        <p:blipFill>
          <a:blip r:embed="rId4">
            <a:alphaModFix/>
          </a:blip>
          <a:stretch>
            <a:fillRect/>
          </a:stretch>
        </p:blipFill>
        <p:spPr>
          <a:xfrm>
            <a:off x="5279425" y="1152475"/>
            <a:ext cx="3473550" cy="2345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u="sng">
                <a:latin typeface="Times New Roman"/>
                <a:ea typeface="Times New Roman"/>
                <a:cs typeface="Times New Roman"/>
                <a:sym typeface="Times New Roman"/>
              </a:rPr>
              <a:t>Data Preprocessing</a:t>
            </a:r>
            <a:endParaRPr b="1" sz="2720" u="sng">
              <a:latin typeface="Times New Roman"/>
              <a:ea typeface="Times New Roman"/>
              <a:cs typeface="Times New Roman"/>
              <a:sym typeface="Times New Roman"/>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just">
              <a:spcBef>
                <a:spcPts val="0"/>
              </a:spcBef>
              <a:spcAft>
                <a:spcPts val="0"/>
              </a:spcAft>
              <a:buClr>
                <a:srgbClr val="1D1A16"/>
              </a:buClr>
              <a:buSzPts val="2300"/>
              <a:buFont typeface="Times New Roman"/>
              <a:buChar char="●"/>
            </a:pPr>
            <a:r>
              <a:rPr lang="en" sz="2300">
                <a:solidFill>
                  <a:srgbClr val="1D1A16"/>
                </a:solidFill>
                <a:latin typeface="Times New Roman"/>
                <a:ea typeface="Times New Roman"/>
                <a:cs typeface="Times New Roman"/>
                <a:sym typeface="Times New Roman"/>
              </a:rPr>
              <a:t>It is necessary to struggle with quality of data.</a:t>
            </a:r>
            <a:endParaRPr sz="2300">
              <a:solidFill>
                <a:srgbClr val="1D1A16"/>
              </a:solidFill>
              <a:latin typeface="Times New Roman"/>
              <a:ea typeface="Times New Roman"/>
              <a:cs typeface="Times New Roman"/>
              <a:sym typeface="Times New Roman"/>
            </a:endParaRPr>
          </a:p>
          <a:p>
            <a:pPr indent="-349250" lvl="1" marL="914400" rtl="0" algn="just">
              <a:spcBef>
                <a:spcPts val="0"/>
              </a:spcBef>
              <a:spcAft>
                <a:spcPts val="0"/>
              </a:spcAft>
              <a:buClr>
                <a:srgbClr val="1D1A16"/>
              </a:buClr>
              <a:buSzPts val="1900"/>
              <a:buFont typeface="Times New Roman"/>
              <a:buChar char="○"/>
            </a:pPr>
            <a:r>
              <a:rPr lang="en" sz="1900">
                <a:solidFill>
                  <a:srgbClr val="1D1A16"/>
                </a:solidFill>
                <a:latin typeface="Times New Roman"/>
                <a:ea typeface="Times New Roman"/>
                <a:cs typeface="Times New Roman"/>
                <a:sym typeface="Times New Roman"/>
              </a:rPr>
              <a:t>Noise data</a:t>
            </a:r>
            <a:endParaRPr sz="1900">
              <a:solidFill>
                <a:srgbClr val="1D1A16"/>
              </a:solidFill>
              <a:latin typeface="Times New Roman"/>
              <a:ea typeface="Times New Roman"/>
              <a:cs typeface="Times New Roman"/>
              <a:sym typeface="Times New Roman"/>
            </a:endParaRPr>
          </a:p>
          <a:p>
            <a:pPr indent="-349250" lvl="1" marL="914400" rtl="0" algn="just">
              <a:spcBef>
                <a:spcPts val="0"/>
              </a:spcBef>
              <a:spcAft>
                <a:spcPts val="0"/>
              </a:spcAft>
              <a:buClr>
                <a:srgbClr val="1D1A16"/>
              </a:buClr>
              <a:buSzPts val="1900"/>
              <a:buFont typeface="Times New Roman"/>
              <a:buChar char="○"/>
            </a:pPr>
            <a:r>
              <a:rPr lang="en" sz="1900">
                <a:solidFill>
                  <a:srgbClr val="1D1A16"/>
                </a:solidFill>
                <a:latin typeface="Times New Roman"/>
                <a:ea typeface="Times New Roman"/>
                <a:cs typeface="Times New Roman"/>
                <a:sym typeface="Times New Roman"/>
              </a:rPr>
              <a:t>Missing values</a:t>
            </a:r>
            <a:endParaRPr sz="1900">
              <a:solidFill>
                <a:srgbClr val="1D1A16"/>
              </a:solidFill>
              <a:latin typeface="Times New Roman"/>
              <a:ea typeface="Times New Roman"/>
              <a:cs typeface="Times New Roman"/>
              <a:sym typeface="Times New Roman"/>
            </a:endParaRPr>
          </a:p>
          <a:p>
            <a:pPr indent="-374650" lvl="0" marL="457200" rtl="0" algn="just">
              <a:spcBef>
                <a:spcPts val="0"/>
              </a:spcBef>
              <a:spcAft>
                <a:spcPts val="0"/>
              </a:spcAft>
              <a:buClr>
                <a:srgbClr val="1D1A16"/>
              </a:buClr>
              <a:buSzPts val="2300"/>
              <a:buFont typeface="Times New Roman"/>
              <a:buChar char="●"/>
            </a:pPr>
            <a:r>
              <a:rPr lang="en" sz="2300">
                <a:solidFill>
                  <a:srgbClr val="1D1A16"/>
                </a:solidFill>
                <a:latin typeface="Times New Roman"/>
                <a:ea typeface="Times New Roman"/>
                <a:cs typeface="Times New Roman"/>
                <a:sym typeface="Times New Roman"/>
              </a:rPr>
              <a:t>Our dataset contains 1000 records with no missing data in total.</a:t>
            </a:r>
            <a:endParaRPr sz="2300">
              <a:solidFill>
                <a:srgbClr val="1D1A16"/>
              </a:solidFill>
              <a:latin typeface="Times New Roman"/>
              <a:ea typeface="Times New Roman"/>
              <a:cs typeface="Times New Roman"/>
              <a:sym typeface="Times New Roman"/>
            </a:endParaRPr>
          </a:p>
          <a:p>
            <a:pPr indent="-374650" lvl="0" marL="457200" rtl="0" algn="just">
              <a:spcBef>
                <a:spcPts val="0"/>
              </a:spcBef>
              <a:spcAft>
                <a:spcPts val="0"/>
              </a:spcAft>
              <a:buClr>
                <a:srgbClr val="1D1A16"/>
              </a:buClr>
              <a:buSzPts val="2300"/>
              <a:buFont typeface="Times New Roman"/>
              <a:buChar char="●"/>
            </a:pPr>
            <a:r>
              <a:rPr lang="en" sz="2300">
                <a:solidFill>
                  <a:srgbClr val="1D1A16"/>
                </a:solidFill>
                <a:latin typeface="Times New Roman"/>
                <a:ea typeface="Times New Roman"/>
                <a:cs typeface="Times New Roman"/>
                <a:sym typeface="Times New Roman"/>
              </a:rPr>
              <a:t>No data reduction  as our dataset is not too large.</a:t>
            </a:r>
            <a:endParaRPr sz="2300">
              <a:solidFill>
                <a:srgbClr val="1D1A16"/>
              </a:solidFill>
              <a:latin typeface="Times New Roman"/>
              <a:ea typeface="Times New Roman"/>
              <a:cs typeface="Times New Roman"/>
              <a:sym typeface="Times New Roman"/>
            </a:endParaRPr>
          </a:p>
          <a:p>
            <a:pPr indent="-374650" lvl="0" marL="457200" rtl="0" algn="just">
              <a:spcBef>
                <a:spcPts val="0"/>
              </a:spcBef>
              <a:spcAft>
                <a:spcPts val="0"/>
              </a:spcAft>
              <a:buClr>
                <a:srgbClr val="1D1A16"/>
              </a:buClr>
              <a:buSzPts val="2300"/>
              <a:buFont typeface="Times New Roman"/>
              <a:buChar char="●"/>
            </a:pPr>
            <a:r>
              <a:rPr lang="en" sz="2300">
                <a:solidFill>
                  <a:srgbClr val="1D1A16"/>
                </a:solidFill>
                <a:latin typeface="Times New Roman"/>
                <a:ea typeface="Times New Roman"/>
                <a:cs typeface="Times New Roman"/>
                <a:sym typeface="Times New Roman"/>
              </a:rPr>
              <a:t>No integration data since the conversion of sound recordings to features are </a:t>
            </a:r>
            <a:r>
              <a:rPr lang="en" sz="2300">
                <a:solidFill>
                  <a:srgbClr val="1D1A16"/>
                </a:solidFill>
                <a:latin typeface="Times New Roman"/>
                <a:ea typeface="Times New Roman"/>
                <a:cs typeface="Times New Roman"/>
                <a:sym typeface="Times New Roman"/>
              </a:rPr>
              <a:t>done</a:t>
            </a:r>
            <a:r>
              <a:rPr lang="en" sz="2300">
                <a:solidFill>
                  <a:srgbClr val="1D1A16"/>
                </a:solidFill>
                <a:latin typeface="Times New Roman"/>
                <a:ea typeface="Times New Roman"/>
                <a:cs typeface="Times New Roman"/>
                <a:sym typeface="Times New Roman"/>
              </a:rPr>
              <a:t> by different machines and algorithms.</a:t>
            </a:r>
            <a:endParaRPr sz="2300">
              <a:solidFill>
                <a:srgbClr val="1D1A16"/>
              </a:solidFill>
              <a:latin typeface="Times New Roman"/>
              <a:ea typeface="Times New Roman"/>
              <a:cs typeface="Times New Roman"/>
              <a:sym typeface="Times New Roman"/>
            </a:endParaRPr>
          </a:p>
          <a:p>
            <a:pPr indent="0" lvl="0" marL="0" rtl="0" algn="l">
              <a:spcBef>
                <a:spcPts val="0"/>
              </a:spcBef>
              <a:spcAft>
                <a:spcPts val="0"/>
              </a:spcAft>
              <a:buNone/>
            </a:pPr>
            <a:r>
              <a:rPr lang="en"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0"/>
          <p:cNvSpPr txBox="1"/>
          <p:nvPr>
            <p:ph idx="1" type="body"/>
          </p:nvPr>
        </p:nvSpPr>
        <p:spPr>
          <a:xfrm>
            <a:off x="348875" y="495750"/>
            <a:ext cx="83268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u="sng">
                <a:solidFill>
                  <a:schemeClr val="dk1"/>
                </a:solidFill>
                <a:latin typeface="Times New Roman"/>
                <a:ea typeface="Times New Roman"/>
                <a:cs typeface="Times New Roman"/>
                <a:sym typeface="Times New Roman"/>
              </a:rPr>
              <a:t>Accuracy</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Accuracy refers to the percentage of correctly classified test samples.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This approach evaluates how accurate the model's prediction is compared to the true data.</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KNN model  has the highest test accuracy. However, considering its higher training accuracy, there is still certain level of overfitting, even though feature selection and regularization are implemented.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1"/>
          <p:cNvSpPr txBox="1"/>
          <p:nvPr>
            <p:ph type="title"/>
          </p:nvPr>
        </p:nvSpPr>
        <p:spPr>
          <a:xfrm>
            <a:off x="1218050" y="22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20" u="sng">
                <a:latin typeface="Times New Roman"/>
                <a:ea typeface="Times New Roman"/>
                <a:cs typeface="Times New Roman"/>
                <a:sym typeface="Times New Roman"/>
              </a:rPr>
              <a:t>Genre Classification </a:t>
            </a:r>
            <a:r>
              <a:rPr b="1" lang="en" sz="3120" u="sng">
                <a:latin typeface="Times New Roman"/>
                <a:ea typeface="Times New Roman"/>
                <a:cs typeface="Times New Roman"/>
                <a:sym typeface="Times New Roman"/>
              </a:rPr>
              <a:t>Accuracy</a:t>
            </a:r>
            <a:endParaRPr b="1" sz="3120" u="sng">
              <a:latin typeface="Times New Roman"/>
              <a:ea typeface="Times New Roman"/>
              <a:cs typeface="Times New Roman"/>
              <a:sym typeface="Times New Roman"/>
            </a:endParaRPr>
          </a:p>
        </p:txBody>
      </p:sp>
      <p:graphicFrame>
        <p:nvGraphicFramePr>
          <p:cNvPr id="171" name="Google Shape;171;p31"/>
          <p:cNvGraphicFramePr/>
          <p:nvPr/>
        </p:nvGraphicFramePr>
        <p:xfrm>
          <a:off x="840950" y="980910"/>
          <a:ext cx="3000000" cy="3000000"/>
        </p:xfrm>
        <a:graphic>
          <a:graphicData uri="http://schemas.openxmlformats.org/drawingml/2006/table">
            <a:tbl>
              <a:tblPr>
                <a:noFill/>
                <a:tableStyleId>{D6E1A80F-B3CA-436E-9775-581B62B1E69A}</a:tableStyleId>
              </a:tblPr>
              <a:tblGrid>
                <a:gridCol w="2340700"/>
                <a:gridCol w="2340700"/>
                <a:gridCol w="2340700"/>
              </a:tblGrid>
              <a:tr h="5590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         </a:t>
                      </a:r>
                      <a:r>
                        <a:rPr b="1" lang="en" sz="2200">
                          <a:latin typeface="Times New Roman"/>
                          <a:ea typeface="Times New Roman"/>
                          <a:cs typeface="Times New Roman"/>
                          <a:sym typeface="Times New Roman"/>
                        </a:rPr>
                        <a:t>Models</a:t>
                      </a:r>
                      <a:endParaRPr b="1" sz="2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b="1" lang="en" sz="1900"/>
                        <a:t>   </a:t>
                      </a:r>
                      <a:r>
                        <a:rPr b="1" lang="en" sz="1900">
                          <a:latin typeface="Times New Roman"/>
                          <a:ea typeface="Times New Roman"/>
                          <a:cs typeface="Times New Roman"/>
                          <a:sym typeface="Times New Roman"/>
                        </a:rPr>
                        <a:t>Test(%)</a:t>
                      </a:r>
                      <a:endParaRPr b="1" sz="19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FA8DC"/>
                    </a:solidFill>
                  </a:tcPr>
                </a:tc>
                <a:tc>
                  <a:txBody>
                    <a:bodyPr/>
                    <a:lstStyle/>
                    <a:p>
                      <a:pPr indent="0" lvl="0" marL="0" rtl="0" algn="ctr">
                        <a:spcBef>
                          <a:spcPts val="0"/>
                        </a:spcBef>
                        <a:spcAft>
                          <a:spcPts val="0"/>
                        </a:spcAft>
                        <a:buNone/>
                      </a:pPr>
                      <a:r>
                        <a:rPr b="1" lang="en" sz="2000">
                          <a:latin typeface="Times New Roman"/>
                          <a:ea typeface="Times New Roman"/>
                          <a:cs typeface="Times New Roman"/>
                          <a:sym typeface="Times New Roman"/>
                        </a:rPr>
                        <a:t>   Train</a:t>
                      </a:r>
                      <a:r>
                        <a:rPr b="1" lang="en"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6FA8DC"/>
                    </a:solidFill>
                  </a:tcPr>
                </a:tc>
              </a:tr>
              <a:tr h="427525">
                <a:tc>
                  <a:txBody>
                    <a:bodyPr/>
                    <a:lstStyle/>
                    <a:p>
                      <a:pPr indent="0" lvl="0" marL="0" rtl="0" algn="ctr">
                        <a:spcBef>
                          <a:spcPts val="0"/>
                        </a:spcBef>
                        <a:spcAft>
                          <a:spcPts val="0"/>
                        </a:spcAft>
                        <a:buNone/>
                      </a:pPr>
                      <a:r>
                        <a:rPr b="1" lang="en" sz="1500">
                          <a:solidFill>
                            <a:schemeClr val="dk1"/>
                          </a:solidFill>
                          <a:latin typeface="Times New Roman"/>
                          <a:ea typeface="Times New Roman"/>
                          <a:cs typeface="Times New Roman"/>
                          <a:sym typeface="Times New Roman"/>
                        </a:rPr>
                        <a:t>KNN</a:t>
                      </a:r>
                      <a:endParaRPr b="1" sz="150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1"/>
                          </a:solidFill>
                        </a:rPr>
                        <a:t>73.36</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1"/>
                          </a:solidFill>
                        </a:rPr>
                        <a:t>55.3</a:t>
                      </a:r>
                      <a:endParaRPr b="1" sz="15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39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Logistic Regression</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66.4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525">
                <a:tc>
                  <a:txBody>
                    <a:bodyPr/>
                    <a:lstStyle/>
                    <a:p>
                      <a:pPr indent="0" lvl="0" marL="0" rtl="0" algn="ctr">
                        <a:spcBef>
                          <a:spcPts val="0"/>
                        </a:spcBef>
                        <a:spcAft>
                          <a:spcPts val="0"/>
                        </a:spcAft>
                        <a:buNone/>
                      </a:pPr>
                      <a:r>
                        <a:rPr lang="en"/>
                        <a:t>Random Forest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56.3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59.2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27525">
                <a:tc>
                  <a:txBody>
                    <a:bodyPr/>
                    <a:lstStyle/>
                    <a:p>
                      <a:pPr indent="0" lvl="0" marL="0" rtl="0" algn="ctr">
                        <a:spcBef>
                          <a:spcPts val="0"/>
                        </a:spcBef>
                        <a:spcAft>
                          <a:spcPts val="0"/>
                        </a:spcAft>
                        <a:buNone/>
                      </a:pPr>
                      <a:r>
                        <a:rPr lang="en"/>
                        <a:t>SVM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51.8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54.6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172" name="Google Shape;172;p31"/>
          <p:cNvGraphicFramePr/>
          <p:nvPr/>
        </p:nvGraphicFramePr>
        <p:xfrm>
          <a:off x="840950" y="3266475"/>
          <a:ext cx="3000000" cy="3000000"/>
        </p:xfrm>
        <a:graphic>
          <a:graphicData uri="http://schemas.openxmlformats.org/drawingml/2006/table">
            <a:tbl>
              <a:tblPr>
                <a:noFill/>
                <a:tableStyleId>{D6E1A80F-B3CA-436E-9775-581B62B1E69A}</a:tableStyleId>
              </a:tblPr>
              <a:tblGrid>
                <a:gridCol w="2340700"/>
                <a:gridCol w="2340700"/>
                <a:gridCol w="2340700"/>
              </a:tblGrid>
              <a:tr h="381000">
                <a:tc>
                  <a:txBody>
                    <a:bodyPr/>
                    <a:lstStyle/>
                    <a:p>
                      <a:pPr indent="0" lvl="0" marL="0" rtl="0" algn="ctr">
                        <a:spcBef>
                          <a:spcPts val="0"/>
                        </a:spcBef>
                        <a:spcAft>
                          <a:spcPts val="0"/>
                        </a:spcAft>
                        <a:buNone/>
                      </a:pPr>
                      <a:r>
                        <a:rPr lang="en"/>
                        <a:t>Decision Tree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42.1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51.9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73" name="Google Shape;173;p31"/>
          <p:cNvSpPr txBox="1"/>
          <p:nvPr/>
        </p:nvSpPr>
        <p:spPr>
          <a:xfrm>
            <a:off x="840950" y="3817350"/>
            <a:ext cx="560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Let’s see the Implementation.</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483875" y="0"/>
            <a:ext cx="8186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20" u="sng">
                <a:latin typeface="Times New Roman"/>
                <a:ea typeface="Times New Roman"/>
                <a:cs typeface="Times New Roman"/>
                <a:sym typeface="Times New Roman"/>
              </a:rPr>
              <a:t>Introduction</a:t>
            </a:r>
            <a:endParaRPr b="1" sz="3020" u="sng">
              <a:latin typeface="Times New Roman"/>
              <a:ea typeface="Times New Roman"/>
              <a:cs typeface="Times New Roman"/>
              <a:sym typeface="Times New Roman"/>
            </a:endParaRPr>
          </a:p>
        </p:txBody>
      </p:sp>
      <p:sp>
        <p:nvSpPr>
          <p:cNvPr id="62" name="Google Shape;62;p14"/>
          <p:cNvSpPr txBox="1"/>
          <p:nvPr>
            <p:ph idx="1" type="body"/>
          </p:nvPr>
        </p:nvSpPr>
        <p:spPr>
          <a:xfrm>
            <a:off x="116225" y="1753200"/>
            <a:ext cx="8921400" cy="1637100"/>
          </a:xfrm>
          <a:prstGeom prst="rect">
            <a:avLst/>
          </a:prstGeom>
          <a:noFill/>
          <a:ln>
            <a:noFill/>
          </a:ln>
        </p:spPr>
        <p:txBody>
          <a:bodyPr anchorCtr="0" anchor="t" bIns="91425" lIns="91425" spcFirstLastPara="1" rIns="91425" wrap="square" tIns="91425">
            <a:noAutofit/>
          </a:bodyPr>
          <a:lstStyle/>
          <a:p>
            <a:pPr indent="-339725" lvl="0" marL="685800" marR="279552" rtl="0" algn="l">
              <a:lnSpc>
                <a:spcPct val="150000"/>
              </a:lnSpc>
              <a:spcBef>
                <a:spcPts val="0"/>
              </a:spcBef>
              <a:spcAft>
                <a:spcPts val="0"/>
              </a:spcAft>
              <a:buClr>
                <a:schemeClr val="dk1"/>
              </a:buClr>
              <a:buSzPts val="1750"/>
              <a:buFont typeface="Georgia"/>
              <a:buChar char="●"/>
            </a:pPr>
            <a:r>
              <a:rPr lang="en" sz="1750">
                <a:solidFill>
                  <a:schemeClr val="dk1"/>
                </a:solidFill>
                <a:highlight>
                  <a:srgbClr val="FFFFFF"/>
                </a:highlight>
                <a:latin typeface="Georgia"/>
                <a:ea typeface="Georgia"/>
                <a:cs typeface="Georgia"/>
                <a:sym typeface="Georgia"/>
              </a:rPr>
              <a:t>Sound is represented in the form of an audio signal having parameters like frequency, decibel, bandwidth etc.</a:t>
            </a:r>
            <a:endParaRPr sz="1750">
              <a:solidFill>
                <a:schemeClr val="dk1"/>
              </a:solidFill>
              <a:highlight>
                <a:srgbClr val="FFFFFF"/>
              </a:highlight>
              <a:latin typeface="Georgia"/>
              <a:ea typeface="Georgia"/>
              <a:cs typeface="Georgia"/>
              <a:sym typeface="Georgia"/>
            </a:endParaRPr>
          </a:p>
          <a:p>
            <a:pPr indent="-339725" lvl="0" marL="685800" marR="279552" rtl="0" algn="l">
              <a:lnSpc>
                <a:spcPct val="150000"/>
              </a:lnSpc>
              <a:spcBef>
                <a:spcPts val="0"/>
              </a:spcBef>
              <a:spcAft>
                <a:spcPts val="0"/>
              </a:spcAft>
              <a:buClr>
                <a:schemeClr val="dk1"/>
              </a:buClr>
              <a:buSzPts val="1750"/>
              <a:buFont typeface="Georgia"/>
              <a:buChar char="●"/>
            </a:pPr>
            <a:r>
              <a:rPr lang="en" sz="1750">
                <a:solidFill>
                  <a:schemeClr val="dk1"/>
                </a:solidFill>
                <a:highlight>
                  <a:srgbClr val="FFFFFF"/>
                </a:highlight>
                <a:latin typeface="Georgia"/>
                <a:ea typeface="Georgia"/>
                <a:cs typeface="Georgia"/>
                <a:sym typeface="Georgia"/>
              </a:rPr>
              <a:t>A Machine learning project to automatically classify different musical genres from audio files. </a:t>
            </a:r>
            <a:endParaRPr sz="1750">
              <a:solidFill>
                <a:schemeClr val="dk1"/>
              </a:solidFill>
              <a:highlight>
                <a:srgbClr val="FFFFFF"/>
              </a:highlight>
              <a:latin typeface="Georgia"/>
              <a:ea typeface="Georgia"/>
              <a:cs typeface="Georgia"/>
              <a:sym typeface="Georgia"/>
            </a:endParaRPr>
          </a:p>
          <a:p>
            <a:pPr indent="-339725" lvl="0" marL="685800" marR="279552" rtl="0" algn="l">
              <a:lnSpc>
                <a:spcPct val="150000"/>
              </a:lnSpc>
              <a:spcBef>
                <a:spcPts val="0"/>
              </a:spcBef>
              <a:spcAft>
                <a:spcPts val="0"/>
              </a:spcAft>
              <a:buClr>
                <a:schemeClr val="dk1"/>
              </a:buClr>
              <a:buSzPts val="1750"/>
              <a:buFont typeface="Georgia"/>
              <a:buChar char="●"/>
            </a:pPr>
            <a:r>
              <a:rPr lang="en" sz="1750">
                <a:solidFill>
                  <a:schemeClr val="dk1"/>
                </a:solidFill>
                <a:highlight>
                  <a:srgbClr val="FFFFFF"/>
                </a:highlight>
                <a:latin typeface="Georgia"/>
                <a:ea typeface="Georgia"/>
                <a:cs typeface="Georgia"/>
                <a:sym typeface="Georgia"/>
              </a:rPr>
              <a:t>Classify these audio files using their low-level features of frequency and time domain.</a:t>
            </a:r>
            <a:endParaRPr sz="2150">
              <a:solidFill>
                <a:schemeClr val="dk1"/>
              </a:solidFill>
              <a:highlight>
                <a:srgbClr val="FFFFFF"/>
              </a:highlight>
              <a:latin typeface="Georgia"/>
              <a:ea typeface="Georgia"/>
              <a:cs typeface="Georgia"/>
              <a:sym typeface="Georgia"/>
            </a:endParaRPr>
          </a:p>
          <a:p>
            <a:pPr indent="0" lvl="0" marL="457200" rtl="0" algn="l">
              <a:lnSpc>
                <a:spcPct val="150000"/>
              </a:lnSpc>
              <a:spcBef>
                <a:spcPts val="1200"/>
              </a:spcBef>
              <a:spcAft>
                <a:spcPts val="1200"/>
              </a:spcAft>
              <a:buSzPts val="1800"/>
              <a:buNone/>
            </a:pPr>
            <a:r>
              <a:t/>
            </a:r>
            <a:endParaRPr sz="2250">
              <a:solidFill>
                <a:srgbClr val="444444"/>
              </a:solidFill>
              <a:highlight>
                <a:srgbClr val="FFFFFF"/>
              </a:highlight>
              <a:latin typeface="Georgia"/>
              <a:ea typeface="Georgia"/>
              <a:cs typeface="Georgia"/>
              <a:sym typeface="Georgia"/>
            </a:endParaRPr>
          </a:p>
        </p:txBody>
      </p:sp>
      <p:pic>
        <p:nvPicPr>
          <p:cNvPr id="63" name="Google Shape;63;p14"/>
          <p:cNvPicPr preferRelativeResize="0"/>
          <p:nvPr/>
        </p:nvPicPr>
        <p:blipFill rotWithShape="1">
          <a:blip r:embed="rId4">
            <a:alphaModFix/>
          </a:blip>
          <a:srcRect b="14373" l="0" r="1970" t="14008"/>
          <a:stretch/>
        </p:blipFill>
        <p:spPr>
          <a:xfrm>
            <a:off x="1690875" y="572700"/>
            <a:ext cx="5547226" cy="1071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210700" y="365725"/>
            <a:ext cx="995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u="sng">
                <a:latin typeface="Times New Roman"/>
                <a:ea typeface="Times New Roman"/>
                <a:cs typeface="Times New Roman"/>
                <a:sym typeface="Times New Roman"/>
              </a:rPr>
              <a:t>Results: Popup Window for Music Genre Classification</a:t>
            </a:r>
            <a:endParaRPr b="1" sz="2720" u="sng">
              <a:latin typeface="Times New Roman"/>
              <a:ea typeface="Times New Roman"/>
              <a:cs typeface="Times New Roman"/>
              <a:sym typeface="Times New Roman"/>
            </a:endParaRPr>
          </a:p>
        </p:txBody>
      </p:sp>
      <p:pic>
        <p:nvPicPr>
          <p:cNvPr id="179" name="Google Shape;179;p32"/>
          <p:cNvPicPr preferRelativeResize="0"/>
          <p:nvPr/>
        </p:nvPicPr>
        <p:blipFill>
          <a:blip r:embed="rId4">
            <a:alphaModFix/>
          </a:blip>
          <a:stretch>
            <a:fillRect/>
          </a:stretch>
        </p:blipFill>
        <p:spPr>
          <a:xfrm>
            <a:off x="311700" y="1455550"/>
            <a:ext cx="8457175" cy="223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8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u="sng">
                <a:latin typeface="Times New Roman"/>
                <a:ea typeface="Times New Roman"/>
                <a:cs typeface="Times New Roman"/>
                <a:sym typeface="Times New Roman"/>
              </a:rPr>
              <a:t>Conclusion and </a:t>
            </a:r>
            <a:r>
              <a:rPr b="1" lang="en" sz="3220" u="sng">
                <a:latin typeface="Times New Roman"/>
                <a:ea typeface="Times New Roman"/>
                <a:cs typeface="Times New Roman"/>
                <a:sym typeface="Times New Roman"/>
              </a:rPr>
              <a:t>Future Scope</a:t>
            </a:r>
            <a:endParaRPr b="1" sz="3220" u="sng">
              <a:latin typeface="Times New Roman"/>
              <a:ea typeface="Times New Roman"/>
              <a:cs typeface="Times New Roman"/>
              <a:sym typeface="Times New Roman"/>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8870" lvl="0" marL="457200" rtl="0" algn="l">
              <a:lnSpc>
                <a:spcPct val="150000"/>
              </a:lnSpc>
              <a:spcBef>
                <a:spcPts val="0"/>
              </a:spcBef>
              <a:spcAft>
                <a:spcPts val="0"/>
              </a:spcAft>
              <a:buClr>
                <a:schemeClr val="dk1"/>
              </a:buClr>
              <a:buSzPts val="2052"/>
              <a:buFont typeface="Times New Roman"/>
              <a:buChar char="●"/>
            </a:pPr>
            <a:r>
              <a:rPr lang="en" sz="2051">
                <a:solidFill>
                  <a:schemeClr val="dk1"/>
                </a:solidFill>
                <a:latin typeface="Times New Roman"/>
                <a:ea typeface="Times New Roman"/>
                <a:cs typeface="Times New Roman"/>
                <a:sym typeface="Times New Roman"/>
              </a:rPr>
              <a:t>We implemented a variety of machine learning techniques to classify music genres using GTZAN dataset. The highest test accuracy is  achieved by KNN with fine tuned parameters.</a:t>
            </a:r>
            <a:endParaRPr sz="2051">
              <a:solidFill>
                <a:schemeClr val="dk1"/>
              </a:solidFill>
              <a:latin typeface="Times New Roman"/>
              <a:ea typeface="Times New Roman"/>
              <a:cs typeface="Times New Roman"/>
              <a:sym typeface="Times New Roman"/>
            </a:endParaRPr>
          </a:p>
          <a:p>
            <a:pPr indent="-358870" lvl="0" marL="457200" rtl="0" algn="l">
              <a:lnSpc>
                <a:spcPct val="150000"/>
              </a:lnSpc>
              <a:spcBef>
                <a:spcPts val="0"/>
              </a:spcBef>
              <a:spcAft>
                <a:spcPts val="0"/>
              </a:spcAft>
              <a:buClr>
                <a:schemeClr val="dk1"/>
              </a:buClr>
              <a:buSzPts val="2052"/>
              <a:buFont typeface="Times New Roman"/>
              <a:buChar char="●"/>
            </a:pPr>
            <a:r>
              <a:rPr lang="en" sz="2051">
                <a:solidFill>
                  <a:schemeClr val="dk1"/>
                </a:solidFill>
                <a:latin typeface="Times New Roman"/>
                <a:ea typeface="Times New Roman"/>
                <a:cs typeface="Times New Roman"/>
                <a:sym typeface="Times New Roman"/>
              </a:rPr>
              <a:t>In real application, a new music track can turn into features the same way as we mentioned, and applied our machine learning models to predict its genre.  </a:t>
            </a:r>
            <a:endParaRPr sz="2000">
              <a:latin typeface="Times New Roman"/>
              <a:ea typeface="Times New Roman"/>
              <a:cs typeface="Times New Roman"/>
              <a:sym typeface="Times New Roman"/>
            </a:endParaRPr>
          </a:p>
        </p:txBody>
      </p:sp>
      <p:sp>
        <p:nvSpPr>
          <p:cNvPr id="186" name="Google Shape;186;p33"/>
          <p:cNvSpPr txBox="1"/>
          <p:nvPr/>
        </p:nvSpPr>
        <p:spPr>
          <a:xfrm>
            <a:off x="1839000" y="3821700"/>
            <a:ext cx="4784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THANK YOU!</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98875" y="459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20" u="sng">
                <a:latin typeface="Times New Roman"/>
                <a:ea typeface="Times New Roman"/>
                <a:cs typeface="Times New Roman"/>
                <a:sym typeface="Times New Roman"/>
              </a:rPr>
              <a:t>Why Classify Music?</a:t>
            </a:r>
            <a:endParaRPr b="1" sz="2620" u="sng">
              <a:latin typeface="Times New Roman"/>
              <a:ea typeface="Times New Roman"/>
              <a:cs typeface="Times New Roman"/>
              <a:sym typeface="Times New Roman"/>
            </a:endParaRPr>
          </a:p>
        </p:txBody>
      </p:sp>
      <p:sp>
        <p:nvSpPr>
          <p:cNvPr id="69" name="Google Shape;69;p15"/>
          <p:cNvSpPr txBox="1"/>
          <p:nvPr>
            <p:ph idx="1" type="body"/>
          </p:nvPr>
        </p:nvSpPr>
        <p:spPr>
          <a:xfrm>
            <a:off x="298775" y="1126625"/>
            <a:ext cx="4977000" cy="3778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Music genres are the best way for appreciating, </a:t>
            </a:r>
            <a:r>
              <a:rPr lang="en" sz="2000">
                <a:solidFill>
                  <a:schemeClr val="dk1"/>
                </a:solidFill>
                <a:latin typeface="Times New Roman"/>
                <a:ea typeface="Times New Roman"/>
                <a:cs typeface="Times New Roman"/>
                <a:sym typeface="Times New Roman"/>
              </a:rPr>
              <a:t>comprehending</a:t>
            </a:r>
            <a:r>
              <a:rPr lang="en" sz="2000">
                <a:solidFill>
                  <a:schemeClr val="dk1"/>
                </a:solidFill>
                <a:latin typeface="Times New Roman"/>
                <a:ea typeface="Times New Roman"/>
                <a:cs typeface="Times New Roman"/>
                <a:sym typeface="Times New Roman"/>
              </a:rPr>
              <a:t> and </a:t>
            </a:r>
            <a:r>
              <a:rPr lang="en" sz="2000">
                <a:solidFill>
                  <a:schemeClr val="dk1"/>
                </a:solidFill>
                <a:latin typeface="Times New Roman"/>
                <a:ea typeface="Times New Roman"/>
                <a:cs typeface="Times New Roman"/>
                <a:sym typeface="Times New Roman"/>
              </a:rPr>
              <a:t>communicating</a:t>
            </a:r>
            <a:r>
              <a:rPr lang="en" sz="2000">
                <a:solidFill>
                  <a:schemeClr val="dk1"/>
                </a:solidFill>
                <a:latin typeface="Times New Roman"/>
                <a:ea typeface="Times New Roman"/>
                <a:cs typeface="Times New Roman"/>
                <a:sym typeface="Times New Roman"/>
              </a:rPr>
              <a:t> with one another about the </a:t>
            </a:r>
            <a:r>
              <a:rPr lang="en" sz="2000">
                <a:solidFill>
                  <a:schemeClr val="dk1"/>
                </a:solidFill>
                <a:latin typeface="Times New Roman"/>
                <a:ea typeface="Times New Roman"/>
                <a:cs typeface="Times New Roman"/>
                <a:sym typeface="Times New Roman"/>
              </a:rPr>
              <a:t>music</a:t>
            </a:r>
            <a:r>
              <a:rPr lang="en" sz="2000">
                <a:solidFill>
                  <a:schemeClr val="dk1"/>
                </a:solidFill>
                <a:latin typeface="Times New Roman"/>
                <a:ea typeface="Times New Roman"/>
                <a:cs typeface="Times New Roman"/>
                <a:sym typeface="Times New Roman"/>
              </a:rPr>
              <a:t> we hear. </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understand music in a greater context.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identify patterns in music.</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recommend a music.</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find music in our taste.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enhance personal listening </a:t>
            </a:r>
            <a:r>
              <a:rPr lang="en" sz="2000">
                <a:solidFill>
                  <a:schemeClr val="dk1"/>
                </a:solidFill>
                <a:latin typeface="Times New Roman"/>
                <a:ea typeface="Times New Roman"/>
                <a:cs typeface="Times New Roman"/>
                <a:sym typeface="Times New Roman"/>
              </a:rPr>
              <a:t>enjoyment</a:t>
            </a:r>
            <a:r>
              <a:rPr lang="en"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To honor creative decisions of artists.</a:t>
            </a:r>
            <a:endParaRPr sz="2000">
              <a:solidFill>
                <a:schemeClr val="dk1"/>
              </a:solidFill>
              <a:latin typeface="Times New Roman"/>
              <a:ea typeface="Times New Roman"/>
              <a:cs typeface="Times New Roman"/>
              <a:sym typeface="Times New Roman"/>
            </a:endParaRPr>
          </a:p>
        </p:txBody>
      </p:sp>
      <p:pic>
        <p:nvPicPr>
          <p:cNvPr id="70" name="Google Shape;70;p15"/>
          <p:cNvPicPr preferRelativeResize="0"/>
          <p:nvPr/>
        </p:nvPicPr>
        <p:blipFill rotWithShape="1">
          <a:blip r:embed="rId4">
            <a:alphaModFix/>
          </a:blip>
          <a:srcRect b="0" l="-7215" r="0" t="-7215"/>
          <a:stretch/>
        </p:blipFill>
        <p:spPr>
          <a:xfrm>
            <a:off x="4846600" y="524325"/>
            <a:ext cx="4297400" cy="412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520">
                <a:latin typeface="Times New Roman"/>
                <a:ea typeface="Times New Roman"/>
                <a:cs typeface="Times New Roman"/>
                <a:sym typeface="Times New Roman"/>
              </a:rPr>
              <a:t>Workflow</a:t>
            </a:r>
            <a:r>
              <a:rPr b="1" lang="en" sz="2520">
                <a:latin typeface="Times New Roman"/>
                <a:ea typeface="Times New Roman"/>
                <a:cs typeface="Times New Roman"/>
                <a:sym typeface="Times New Roman"/>
              </a:rPr>
              <a:t>:</a:t>
            </a:r>
            <a:endParaRPr b="1" sz="2520">
              <a:latin typeface="Times New Roman"/>
              <a:ea typeface="Times New Roman"/>
              <a:cs typeface="Times New Roman"/>
              <a:sym typeface="Times New Roman"/>
            </a:endParaRPr>
          </a:p>
        </p:txBody>
      </p:sp>
      <p:pic>
        <p:nvPicPr>
          <p:cNvPr id="76" name="Google Shape;76;p16"/>
          <p:cNvPicPr preferRelativeResize="0"/>
          <p:nvPr/>
        </p:nvPicPr>
        <p:blipFill rotWithShape="1">
          <a:blip r:embed="rId4">
            <a:alphaModFix/>
          </a:blip>
          <a:srcRect b="0" l="0" r="0" t="0"/>
          <a:stretch/>
        </p:blipFill>
        <p:spPr>
          <a:xfrm>
            <a:off x="969600" y="818000"/>
            <a:ext cx="7366299" cy="3357101"/>
          </a:xfrm>
          <a:prstGeom prst="rect">
            <a:avLst/>
          </a:prstGeom>
          <a:noFill/>
          <a:ln>
            <a:noFill/>
          </a:ln>
        </p:spPr>
      </p:pic>
      <p:sp>
        <p:nvSpPr>
          <p:cNvPr id="77" name="Google Shape;77;p16"/>
          <p:cNvSpPr txBox="1"/>
          <p:nvPr/>
        </p:nvSpPr>
        <p:spPr>
          <a:xfrm>
            <a:off x="681700" y="210725"/>
            <a:ext cx="753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solidFill>
                  <a:schemeClr val="dk1"/>
                </a:solidFill>
                <a:latin typeface="Times New Roman"/>
                <a:ea typeface="Times New Roman"/>
                <a:cs typeface="Times New Roman"/>
                <a:sym typeface="Times New Roman"/>
              </a:rPr>
              <a:t>The work flow of the project</a:t>
            </a:r>
            <a:endParaRPr sz="1600" u="sng">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2390475" y="2730350"/>
            <a:ext cx="2447100" cy="262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pic>
        <p:nvPicPr>
          <p:cNvPr id="83" name="Google Shape;83;p17"/>
          <p:cNvPicPr preferRelativeResize="0"/>
          <p:nvPr/>
        </p:nvPicPr>
        <p:blipFill>
          <a:blip r:embed="rId4">
            <a:alphaModFix/>
          </a:blip>
          <a:stretch>
            <a:fillRect/>
          </a:stretch>
        </p:blipFill>
        <p:spPr>
          <a:xfrm>
            <a:off x="941375" y="781712"/>
            <a:ext cx="6854225" cy="3580074"/>
          </a:xfrm>
          <a:prstGeom prst="rect">
            <a:avLst/>
          </a:prstGeom>
          <a:noFill/>
          <a:ln>
            <a:noFill/>
          </a:ln>
        </p:spPr>
      </p:pic>
      <p:sp>
        <p:nvSpPr>
          <p:cNvPr id="84" name="Google Shape;84;p17"/>
          <p:cNvSpPr txBox="1"/>
          <p:nvPr/>
        </p:nvSpPr>
        <p:spPr>
          <a:xfrm>
            <a:off x="756025" y="198300"/>
            <a:ext cx="5825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u="sng"/>
              <a:t>Methodology of Classification</a:t>
            </a:r>
            <a:endParaRPr b="1" sz="19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773825" y="46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u="sng">
                <a:latin typeface="Times New Roman"/>
                <a:ea typeface="Times New Roman"/>
                <a:cs typeface="Times New Roman"/>
                <a:sym typeface="Times New Roman"/>
              </a:rPr>
              <a:t>Problem Statement</a:t>
            </a:r>
            <a:endParaRPr b="1" sz="2920" u="sng">
              <a:latin typeface="Times New Roman"/>
              <a:ea typeface="Times New Roman"/>
              <a:cs typeface="Times New Roman"/>
              <a:sym typeface="Times New Roman"/>
            </a:endParaRPr>
          </a:p>
        </p:txBody>
      </p:sp>
      <p:sp>
        <p:nvSpPr>
          <p:cNvPr id="90" name="Google Shape;90;p18"/>
          <p:cNvSpPr txBox="1"/>
          <p:nvPr>
            <p:ph idx="1" type="body"/>
          </p:nvPr>
        </p:nvSpPr>
        <p:spPr>
          <a:xfrm>
            <a:off x="568975" y="1052850"/>
            <a:ext cx="8211900" cy="3037800"/>
          </a:xfrm>
          <a:prstGeom prst="rect">
            <a:avLst/>
          </a:prstGeom>
        </p:spPr>
        <p:txBody>
          <a:bodyPr anchorCtr="0" anchor="t" bIns="91425" lIns="91425" spcFirstLastPara="1" rIns="91425" wrap="square" tIns="91425">
            <a:noAutofit/>
          </a:bodyPr>
          <a:lstStyle/>
          <a:p>
            <a:pPr indent="45720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Music plays a very important role in people’s lives. Music bring like-minded people together and is the glue that holds communities together. Communities can be recognized by the type of songs that they compose, or even listen to. Different communities and groups listen to different kinds of music. One main feature that separates one kind of music from another is the genre of the music. </a:t>
            </a:r>
            <a:endParaRPr sz="16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aim of this project is:</a:t>
            </a:r>
            <a:endParaRPr sz="19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1. To build a machine learning model which classifies music into its respective genre. </a:t>
            </a:r>
            <a:endParaRPr sz="19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2. To compare the accuracies of this machine learning model and the pre-existing models, and draw the necessary conclusions.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879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latin typeface="Times New Roman"/>
                <a:ea typeface="Times New Roman"/>
                <a:cs typeface="Times New Roman"/>
                <a:sym typeface="Times New Roman"/>
              </a:rPr>
              <a:t>Objectives of the Project</a:t>
            </a:r>
            <a:endParaRPr b="1" u="sng">
              <a:latin typeface="Times New Roman"/>
              <a:ea typeface="Times New Roman"/>
              <a:cs typeface="Times New Roman"/>
              <a:sym typeface="Times New Roman"/>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The objective of automating the music classification is to make the selection of songs quick and less cumbersome. </a:t>
            </a:r>
            <a:endParaRPr sz="1900">
              <a:solidFill>
                <a:schemeClr val="dk1"/>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If one has to manually classify the songs or music, one has to listen to a whole lot of songs and then select the genre. </a:t>
            </a:r>
            <a:endParaRPr sz="1900">
              <a:solidFill>
                <a:schemeClr val="dk1"/>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This is not only time-consuming but also difficult. Automating music classification can help to find valuable data such as trends, popular genres, and artists easily. </a:t>
            </a:r>
            <a:endParaRPr sz="1900">
              <a:solidFill>
                <a:schemeClr val="dk1"/>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In recent times, music genre classification has become a very popular concept as more and more genres are emerging around the world. </a:t>
            </a:r>
            <a:endParaRPr sz="19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4">
            <a:alphaModFix/>
          </a:blip>
          <a:stretch>
            <a:fillRect/>
          </a:stretch>
        </p:blipFill>
        <p:spPr>
          <a:xfrm>
            <a:off x="3117700" y="156175"/>
            <a:ext cx="5071676" cy="1309300"/>
          </a:xfrm>
          <a:prstGeom prst="rect">
            <a:avLst/>
          </a:prstGeom>
          <a:noFill/>
          <a:ln>
            <a:noFill/>
          </a:ln>
        </p:spPr>
      </p:pic>
      <p:pic>
        <p:nvPicPr>
          <p:cNvPr id="102" name="Google Shape;102;p20"/>
          <p:cNvPicPr preferRelativeResize="0"/>
          <p:nvPr/>
        </p:nvPicPr>
        <p:blipFill rotWithShape="1">
          <a:blip r:embed="rId5">
            <a:alphaModFix/>
          </a:blip>
          <a:srcRect b="0" l="4242" r="7930" t="35371"/>
          <a:stretch/>
        </p:blipFill>
        <p:spPr>
          <a:xfrm>
            <a:off x="981463" y="1465475"/>
            <a:ext cx="6996874" cy="2756300"/>
          </a:xfrm>
          <a:prstGeom prst="rect">
            <a:avLst/>
          </a:prstGeom>
          <a:noFill/>
          <a:ln>
            <a:noFill/>
          </a:ln>
        </p:spPr>
      </p:pic>
      <p:sp>
        <p:nvSpPr>
          <p:cNvPr id="103" name="Google Shape;103;p20"/>
          <p:cNvSpPr txBox="1"/>
          <p:nvPr/>
        </p:nvSpPr>
        <p:spPr>
          <a:xfrm>
            <a:off x="359200" y="302925"/>
            <a:ext cx="2758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700" u="sng">
                <a:latin typeface="Times New Roman"/>
                <a:ea typeface="Times New Roman"/>
                <a:cs typeface="Times New Roman"/>
                <a:sym typeface="Times New Roman"/>
              </a:rPr>
              <a:t>Dataset</a:t>
            </a:r>
            <a:endParaRPr b="1" sz="2700" u="sng">
              <a:latin typeface="Times New Roman"/>
              <a:ea typeface="Times New Roman"/>
              <a:cs typeface="Times New Roman"/>
              <a:sym typeface="Times New Roman"/>
            </a:endParaRPr>
          </a:p>
          <a:p>
            <a:pPr indent="0" lvl="0" marL="0" rtl="0" algn="ctr">
              <a:spcBef>
                <a:spcPts val="0"/>
              </a:spcBef>
              <a:spcAft>
                <a:spcPts val="0"/>
              </a:spcAft>
              <a:buNone/>
            </a:pPr>
            <a:r>
              <a:rPr b="1" lang="en" sz="2700" u="sng">
                <a:latin typeface="Times New Roman"/>
                <a:ea typeface="Times New Roman"/>
                <a:cs typeface="Times New Roman"/>
                <a:sym typeface="Times New Roman"/>
              </a:rPr>
              <a:t>Description</a:t>
            </a:r>
            <a:endParaRPr b="1" sz="2700" u="sng">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25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Data Visualizations: Histogram Plot of features.</a:t>
            </a:r>
            <a:endParaRPr b="1">
              <a:latin typeface="Times New Roman"/>
              <a:ea typeface="Times New Roman"/>
              <a:cs typeface="Times New Roman"/>
              <a:sym typeface="Times New Roman"/>
            </a:endParaRPr>
          </a:p>
        </p:txBody>
      </p:sp>
      <p:pic>
        <p:nvPicPr>
          <p:cNvPr id="109" name="Google Shape;109;p21"/>
          <p:cNvPicPr preferRelativeResize="0"/>
          <p:nvPr/>
        </p:nvPicPr>
        <p:blipFill>
          <a:blip r:embed="rId3">
            <a:alphaModFix/>
          </a:blip>
          <a:stretch>
            <a:fillRect/>
          </a:stretch>
        </p:blipFill>
        <p:spPr>
          <a:xfrm>
            <a:off x="814425" y="1054150"/>
            <a:ext cx="7715324" cy="363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