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reet\OneDrive\Desktop\IBM%20project%202.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[IBM project 2.xlsx]Pivot table!PivotTable2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manualLayout>
          <c:xMode val="edge"/>
          <c:yMode val="edge"/>
          <c:x val="0.2689182658305436"/>
          <c:y val="0.17331410003154507"/>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table'!$B$3:$B$4</c:f>
              <c:strCache>
                <c:ptCount val="1"/>
                <c:pt idx="0">
                  <c:v>HIGH</c:v>
                </c:pt>
              </c:strCache>
            </c:strRef>
          </c:tx>
          <c:spPr>
            <a:solidFill>
              <a:schemeClr val="accent1"/>
            </a:solidFill>
            <a:ln>
              <a:noFill/>
            </a:ln>
            <a:effectLst/>
          </c:spPr>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table'!$B$5:$B$15</c:f>
              <c:numCache>
                <c:formatCode>General</c:formatCode>
                <c:ptCount val="10"/>
                <c:pt idx="0">
                  <c:v>8.0</c:v>
                </c:pt>
                <c:pt idx="1">
                  <c:v>7.0</c:v>
                </c:pt>
                <c:pt idx="2">
                  <c:v>15.0</c:v>
                </c:pt>
                <c:pt idx="3">
                  <c:v>10.0</c:v>
                </c:pt>
                <c:pt idx="4">
                  <c:v>9.0</c:v>
                </c:pt>
                <c:pt idx="5">
                  <c:v>14.0</c:v>
                </c:pt>
                <c:pt idx="6">
                  <c:v>14.0</c:v>
                </c:pt>
                <c:pt idx="7">
                  <c:v>19.0</c:v>
                </c:pt>
                <c:pt idx="8">
                  <c:v>10.0</c:v>
                </c:pt>
                <c:pt idx="9">
                  <c:v>11.0</c:v>
                </c:pt>
              </c:numCache>
            </c:numRef>
          </c:val>
        </c:ser>
        <c:ser>
          <c:idx val="1"/>
          <c:order val="1"/>
          <c:tx>
            <c:strRef>
              <c:f>'Pivot table'!$C$3:$C$4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table'!$C$5:$C$15</c:f>
              <c:numCache>
                <c:formatCode>General</c:formatCode>
                <c:ptCount val="10"/>
                <c:pt idx="0">
                  <c:v>17.0</c:v>
                </c:pt>
                <c:pt idx="1">
                  <c:v>20.0</c:v>
                </c:pt>
                <c:pt idx="2">
                  <c:v>21.0</c:v>
                </c:pt>
                <c:pt idx="3">
                  <c:v>16.0</c:v>
                </c:pt>
                <c:pt idx="4">
                  <c:v>18.0</c:v>
                </c:pt>
                <c:pt idx="5">
                  <c:v>16.0</c:v>
                </c:pt>
                <c:pt idx="6">
                  <c:v>19.0</c:v>
                </c:pt>
                <c:pt idx="7">
                  <c:v>25.0</c:v>
                </c:pt>
                <c:pt idx="8">
                  <c:v>24.0</c:v>
                </c:pt>
                <c:pt idx="9">
                  <c:v>18.0</c:v>
                </c:pt>
              </c:numCache>
            </c:numRef>
          </c:val>
        </c:ser>
        <c:ser>
          <c:idx val="2"/>
          <c:order val="2"/>
          <c:tx>
            <c:strRef>
              <c:f>'Pivot table'!$D$3:$D$4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table'!$D$5:$D$15</c:f>
              <c:numCache>
                <c:formatCode>General</c:formatCode>
                <c:ptCount val="10"/>
                <c:pt idx="0">
                  <c:v>53.0</c:v>
                </c:pt>
                <c:pt idx="1">
                  <c:v>45.0</c:v>
                </c:pt>
                <c:pt idx="2">
                  <c:v>52.0</c:v>
                </c:pt>
                <c:pt idx="3">
                  <c:v>52.0</c:v>
                </c:pt>
                <c:pt idx="4">
                  <c:v>45.0</c:v>
                </c:pt>
                <c:pt idx="5">
                  <c:v>43.0</c:v>
                </c:pt>
                <c:pt idx="6">
                  <c:v>48.0</c:v>
                </c:pt>
                <c:pt idx="7">
                  <c:v>49.0</c:v>
                </c:pt>
                <c:pt idx="8">
                  <c:v>38.0</c:v>
                </c:pt>
                <c:pt idx="9">
                  <c:v>52.0</c:v>
                </c:pt>
              </c:numCache>
            </c:numRef>
          </c:val>
        </c:ser>
        <c:ser>
          <c:idx val="3"/>
          <c:order val="3"/>
          <c:tx>
            <c:strRef>
              <c:f>'Pivot table'!$E$3:$E$4</c:f>
              <c:strCache>
                <c:ptCount val="1"/>
                <c:pt idx="0">
                  <c:v>VERY HIGH</c:v>
                </c:pt>
              </c:strCache>
            </c:strRef>
          </c:tx>
          <c:spPr>
            <a:solidFill>
              <a:schemeClr val="accent4"/>
            </a:solidFill>
            <a:ln>
              <a:noFill/>
            </a:ln>
            <a:effectLst/>
          </c:spPr>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table'!$E$5:$E$15</c:f>
              <c:numCache>
                <c:formatCode>General</c:formatCode>
                <c:ptCount val="10"/>
                <c:pt idx="0">
                  <c:v>10.0</c:v>
                </c:pt>
                <c:pt idx="1">
                  <c:v>9.0</c:v>
                </c:pt>
                <c:pt idx="2">
                  <c:v>8.0</c:v>
                </c:pt>
                <c:pt idx="3">
                  <c:v>4.0</c:v>
                </c:pt>
                <c:pt idx="4">
                  <c:v>7.0</c:v>
                </c:pt>
                <c:pt idx="5">
                  <c:v>7.0</c:v>
                </c:pt>
                <c:pt idx="6">
                  <c:v>5.0</c:v>
                </c:pt>
                <c:pt idx="7">
                  <c:v>11.0</c:v>
                </c:pt>
                <c:pt idx="8">
                  <c:v>9.0</c:v>
                </c:pt>
                <c:pt idx="9">
                  <c:v>7.0</c:v>
                </c:pt>
              </c:numCache>
            </c:numRef>
          </c:val>
        </c:ser>
        <c:dLbls>
          <c:showLegendKey val="0"/>
          <c:showVal val="0"/>
          <c:showCatName val="0"/>
          <c:showSerName val="0"/>
          <c:showPercent val="0"/>
          <c:showBubbleSize val="0"/>
        </c:dLbls>
        <c:gapWidth val="219"/>
        <c:overlap val="-27"/>
        <c:axId val="1130651184"/>
        <c:axId val="1130655984"/>
      </c:barChart>
      <c:catAx>
        <c:axId val="1130651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0655984"/>
        <c:crosses val="autoZero"/>
        <c:auto val="1"/>
        <c:lblAlgn val="ctr"/>
        <c:lblOffset val="100"/>
        <c:noMultiLvlLbl val="0"/>
      </c:catAx>
      <c:valAx>
        <c:axId val="1130655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0651184"/>
        <c:crosses val="autoZero"/>
        <c:crossBetween val="between"/>
      </c:valAx>
      <c:spPr>
        <a:noFill/>
        <a:ln>
          <a:noFill/>
        </a:ln>
        <a:effectLst/>
      </c:spPr>
    </c:plotArea>
    <c:legend>
      <c:legendPos val="r"/>
      <c:layout>
        <c:manualLayout>
          <c:xMode val="edge"/>
          <c:yMode val="edge"/>
          <c:x val="0.8027967612538999"/>
          <c:y val="0.34816272965879264"/>
          <c:w val="0.18266524909622145"/>
          <c:h val="0.549517792834035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11-09-2024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580640"/>
          </a:xfrm>
          <a:prstGeom prst="rect"/>
          <a:noFill/>
        </p:spPr>
        <p:txBody>
          <a:bodyPr rtlCol="0" wrap="square">
            <a:spAutoFit/>
          </a:bodyPr>
          <a:p>
            <a:r>
              <a:rPr dirty="0" sz="2400" lang="en-US"/>
              <a:t>STUDENT NAME:  </a:t>
            </a:r>
            <a:r>
              <a:rPr dirty="0" sz="2400" lang="en-US"/>
              <a:t>R</a:t>
            </a:r>
            <a:r>
              <a:rPr dirty="0" sz="2400" lang="en-US"/>
              <a:t>I</a:t>
            </a:r>
            <a:r>
              <a:rPr dirty="0" sz="2400" lang="en-US"/>
              <a:t>T</a:t>
            </a:r>
            <a:r>
              <a:rPr dirty="0" sz="2400" lang="en-US"/>
              <a:t>H</a:t>
            </a:r>
            <a:r>
              <a:rPr dirty="0" sz="2400" lang="en-US"/>
              <a:t>I</a:t>
            </a:r>
            <a:r>
              <a:rPr dirty="0" sz="2400" lang="en-US"/>
              <a:t>K</a:t>
            </a:r>
            <a:r>
              <a:rPr dirty="0" sz="2400" lang="en-US"/>
              <a:t>A</a:t>
            </a:r>
            <a:r>
              <a:rPr dirty="0" sz="2400" lang="en-US"/>
              <a:t>.</a:t>
            </a:r>
            <a:r>
              <a:rPr dirty="0" sz="2400" lang="en-US"/>
              <a:t> </a:t>
            </a:r>
            <a:r>
              <a:rPr dirty="0" sz="2400" lang="en-US"/>
              <a:t>G</a:t>
            </a:r>
            <a:endParaRPr altLang="en-US" lang="zh-CN"/>
          </a:p>
          <a:p>
            <a:r>
              <a:rPr dirty="0" sz="2400" lang="en-US"/>
              <a:t>REGISTER NO:	</a:t>
            </a:r>
            <a:r>
              <a:rPr sz="2400" lang="en-US"/>
              <a:t>      1222007</a:t>
            </a:r>
            <a:r>
              <a:rPr sz="2400" lang="en-US"/>
              <a:t>3</a:t>
            </a:r>
            <a:r>
              <a:rPr sz="2400" lang="en-US"/>
              <a:t>9</a:t>
            </a:r>
            <a:r>
              <a:rPr sz="2400" lang="en-US"/>
              <a:t>/ asunm1331222007</a:t>
            </a:r>
            <a:r>
              <a:rPr sz="2400" lang="en-US"/>
              <a:t>3</a:t>
            </a:r>
            <a:r>
              <a:rPr sz="2400" lang="en-US"/>
              <a:t>9</a:t>
            </a:r>
            <a:r>
              <a:rPr dirty="0" sz="2400" lang="en-US"/>
              <a:t>		  </a:t>
            </a:r>
            <a:endParaRPr altLang="en-US" lang="zh-CN"/>
          </a:p>
          <a:p>
            <a:r>
              <a:rPr dirty="0" sz="2400" lang="en-US"/>
              <a:t>DEPARTMENT:       B.COM(CORPORATE SECRETARYSHIP)</a:t>
            </a:r>
          </a:p>
          <a:p>
            <a:r>
              <a:rPr dirty="0" sz="2400" lang="en-US"/>
              <a:t>COLLEGE:               ASAN MEMORIAL COLLEGE OF ATRS AND SCIENCE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2"/>
          <p:cNvSpPr txBox="1"/>
          <p:nvPr/>
        </p:nvSpPr>
        <p:spPr>
          <a:xfrm>
            <a:off x="1371600" y="1524000"/>
            <a:ext cx="7315200" cy="2677656"/>
          </a:xfrm>
          <a:prstGeom prst="rect"/>
          <a:noFill/>
        </p:spPr>
        <p:txBody>
          <a:bodyPr wrap="square">
            <a:spAutoFit/>
          </a:bodyPr>
          <a:p>
            <a:pPr algn="l">
              <a:buFont typeface="Arial" panose="020B0604020202020204" pitchFamily="34" charset="0"/>
              <a:buChar char="•"/>
            </a:pPr>
            <a:r>
              <a:rPr b="0" dirty="0" sz="1800" i="0" lang="en-US">
                <a:solidFill>
                  <a:srgbClr val="0D0D0D"/>
                </a:solidFill>
                <a:effectLst/>
                <a:latin typeface="Times New Roman" panose="02020603050405020304" pitchFamily="18" charset="0"/>
                <a:cs typeface="Times New Roman" panose="02020603050405020304" pitchFamily="18" charset="0"/>
              </a:rPr>
              <a:t>.</a:t>
            </a:r>
            <a:r>
              <a:rPr b="0" dirty="0" sz="2800" i="0" lang="en-US">
                <a:solidFill>
                  <a:srgbClr val="0D0D0D"/>
                </a:solidFill>
                <a:effectLst/>
                <a:latin typeface="Times New Roman" panose="02020603050405020304" pitchFamily="18" charset="0"/>
                <a:cs typeface="Times New Roman" panose="02020603050405020304" pitchFamily="18" charset="0"/>
              </a:rPr>
              <a:t>Data collection – Kaggle</a:t>
            </a:r>
          </a:p>
          <a:p>
            <a:pPr algn="l">
              <a:buFont typeface="Arial" panose="020B0604020202020204" pitchFamily="34" charset="0"/>
              <a:buChar char="•"/>
            </a:pPr>
            <a:r>
              <a:rPr dirty="0" sz="2800" lang="en-US">
                <a:solidFill>
                  <a:srgbClr val="0D0D0D"/>
                </a:solidFill>
                <a:latin typeface="Times New Roman" panose="02020603050405020304" pitchFamily="18" charset="0"/>
                <a:cs typeface="Times New Roman" panose="02020603050405020304" pitchFamily="18" charset="0"/>
              </a:rPr>
              <a:t> Technique used – conditional formatting</a:t>
            </a:r>
          </a:p>
          <a:p>
            <a:pPr algn="l">
              <a:buFont typeface="Arial" panose="020B0604020202020204" pitchFamily="34" charset="0"/>
              <a:buChar char="•"/>
            </a:pPr>
            <a:r>
              <a:rPr dirty="0" sz="2800" lang="en-US">
                <a:solidFill>
                  <a:srgbClr val="0D0D0D"/>
                </a:solidFill>
                <a:latin typeface="Times New Roman" panose="02020603050405020304" pitchFamily="18" charset="0"/>
                <a:cs typeface="Times New Roman" panose="02020603050405020304" pitchFamily="18" charset="0"/>
              </a:rPr>
              <a:t> Filter</a:t>
            </a:r>
          </a:p>
          <a:p>
            <a:pPr algn="l">
              <a:buFont typeface="Arial" panose="020B0604020202020204" pitchFamily="34" charset="0"/>
              <a:buChar char="•"/>
            </a:pPr>
            <a:r>
              <a:rPr sz="2800" lang="en-US">
                <a:solidFill>
                  <a:srgbClr val="0D0D0D"/>
                </a:solidFill>
                <a:latin typeface="Times New Roman" panose="02020603050405020304" pitchFamily="18" charset="0"/>
                <a:cs typeface="Times New Roman" panose="02020603050405020304" pitchFamily="18" charset="0"/>
              </a:rPr>
              <a:t> </a:t>
            </a:r>
            <a:r>
              <a:rPr dirty="0" sz="2800" lang="en-US">
                <a:solidFill>
                  <a:srgbClr val="0D0D0D"/>
                </a:solidFill>
                <a:latin typeface="Times New Roman" panose="02020603050405020304" pitchFamily="18" charset="0"/>
                <a:cs typeface="Times New Roman" panose="02020603050405020304" pitchFamily="18" charset="0"/>
              </a:rPr>
              <a:t>Pivot table</a:t>
            </a:r>
          </a:p>
          <a:p>
            <a:pPr algn="l">
              <a:buFont typeface="Arial" panose="020B0604020202020204" pitchFamily="34" charset="0"/>
              <a:buChar char="•"/>
            </a:pPr>
            <a:r>
              <a:rPr dirty="0" sz="2800" lang="en-US">
                <a:solidFill>
                  <a:srgbClr val="0D0D0D"/>
                </a:solidFill>
                <a:latin typeface="Times New Roman" panose="02020603050405020304" pitchFamily="18" charset="0"/>
                <a:cs typeface="Times New Roman" panose="02020603050405020304" pitchFamily="18" charset="0"/>
              </a:rPr>
              <a:t> Slicer</a:t>
            </a:r>
          </a:p>
          <a:p>
            <a:pPr algn="l">
              <a:buFont typeface="Arial" panose="020B0604020202020204" pitchFamily="34" charset="0"/>
              <a:buChar char="•"/>
            </a:pPr>
            <a:r>
              <a:rPr dirty="0" sz="2800" lang="en-US">
                <a:solidFill>
                  <a:srgbClr val="0D0D0D"/>
                </a:solidFill>
                <a:latin typeface="Times New Roman" panose="02020603050405020304" pitchFamily="18" charset="0"/>
                <a:cs typeface="Times New Roman" panose="02020603050405020304" pitchFamily="18" charset="0"/>
              </a:rPr>
              <a:t> Graph</a:t>
            </a:r>
            <a:endParaRPr dirty="0" lang="en-US">
              <a:solidFill>
                <a:srgbClr val="0D0D0D"/>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1388806" y="975421"/>
          <a:ext cx="7981950" cy="54102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3"/>
          <p:cNvSpPr txBox="1"/>
          <p:nvPr/>
        </p:nvSpPr>
        <p:spPr>
          <a:xfrm>
            <a:off x="1828800" y="1295400"/>
            <a:ext cx="6100916" cy="4893647"/>
          </a:xfrm>
          <a:prstGeom prst="rect"/>
          <a:noFill/>
        </p:spPr>
        <p:txBody>
          <a:bodyPr wrap="square">
            <a:spAutoFit/>
          </a:bodyPr>
          <a:p>
            <a:r>
              <a:rPr dirty="0" sz="2400" lang="en-IN"/>
              <a:t>The graph shows that most employees across business units fall into the "Medium" performance category. "Low" performance varies by unit, with some having a high proportion of underperformers. "High" performance is less common, while "Very High" performance is rare across all units. This indicates that most employees are performing at an average level, with few excelling. There is significant room for improvement, especially in units with higher low-performing employees. Focusing on development could enhance overall performance.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1219200" y="1997177"/>
            <a:ext cx="6100916" cy="3647440"/>
          </a:xfrm>
          <a:prstGeom prst="rect"/>
          <a:noFill/>
        </p:spPr>
        <p:txBody>
          <a:bodyPr wrap="square">
            <a:spAutoFit/>
          </a:bodyPr>
          <a:p>
            <a:r>
              <a:rPr dirty="0" sz="2400" lang="en-US">
                <a:latin typeface="Times New Roman" panose="02020603050405020304" pitchFamily="18" charset="0"/>
                <a:cs typeface="Times New Roman" panose="02020603050405020304" pitchFamily="18" charset="0"/>
              </a:rPr>
              <a:t>Employee data analysis is done to identify employee performance, recognize hard work, and offer appropriate incentives or rewards. It helps organizations optimize workforce management, improve retention, boost productivity, and enhance employee satisfaction. By analyzing this data, companies can make better decisions that drive business success and create a more motivated workforce</a:t>
            </a:r>
            <a:r>
              <a:rPr dirty="0" sz="2000" lang="en-US">
                <a:latin typeface="Times New Roman" panose="02020603050405020304" pitchFamily="18" charset="0"/>
                <a:cs typeface="Times New Roman" panose="02020603050405020304" pitchFamily="18" charset="0"/>
              </a:rPr>
              <a:t>.</a:t>
            </a:r>
            <a:endParaRPr dirty="0" sz="2000" lang="en-IN">
              <a:latin typeface="Times New Roman" panose="02020603050405020304" pitchFamily="18" charset="0"/>
              <a:cs typeface="Times New Roman" panose="02020603050405020304" pitchFamily="18" charset="0"/>
            </a:endParaRPr>
          </a:p>
        </p:txBody>
      </p:sp>
      <p:sp>
        <p:nvSpPr>
          <p:cNvPr id="1048650" name="TextBox 12"/>
          <p:cNvSpPr txBox="1"/>
          <p:nvPr/>
        </p:nvSpPr>
        <p:spPr>
          <a:xfrm>
            <a:off x="938981" y="1965426"/>
            <a:ext cx="6100916" cy="369332"/>
          </a:xfrm>
          <a:prstGeom prst="rect"/>
          <a:noFill/>
        </p:spPr>
        <p:txBody>
          <a:bodyPr wrap="square">
            <a:spAutoFit/>
          </a:bodyPr>
          <a:p>
            <a:pPr algn="l">
              <a:buFont typeface="Arial" panose="020B0604020202020204" pitchFamily="34" charset="0"/>
              <a:buChar char="•"/>
            </a:pPr>
            <a:r>
              <a:rPr b="0" dirty="0" sz="1800" i="0" lang="en-US">
                <a:solidFill>
                  <a:srgbClr val="0D0D0D"/>
                </a:solidFill>
                <a:effectLst/>
                <a:latin typeface="Times New Roman" panose="02020603050405020304" pitchFamily="18" charset="0"/>
                <a:cs typeface="Times New Roman" panose="02020603050405020304" pitchFamily="18"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7" name="TextBox 11"/>
          <p:cNvSpPr txBox="1"/>
          <p:nvPr/>
        </p:nvSpPr>
        <p:spPr>
          <a:xfrm>
            <a:off x="1295400" y="2209800"/>
            <a:ext cx="6100916" cy="3647440"/>
          </a:xfrm>
          <a:prstGeom prst="rect"/>
          <a:noFill/>
        </p:spPr>
        <p:txBody>
          <a:bodyPr wrap="square">
            <a:spAutoFit/>
          </a:bodyPr>
          <a:p>
            <a:r>
              <a:rPr dirty="0" sz="2400" lang="en-US">
                <a:latin typeface="Times New Roman" panose="02020603050405020304" pitchFamily="18" charset="0"/>
                <a:cs typeface="Times New Roman" panose="02020603050405020304" pitchFamily="18" charset="0"/>
              </a:rPr>
              <a:t>Employee data analysis is done to identify employee performance, recognize hard work, and offer appropriate incentives or rewards. It helps organizations optimize workforce management, improve retention, boost productivity, and enhance employee satisfaction. By analyzing this data, companies can make better decisions that drive business success and create a more motivated workforce.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12"/>
          <p:cNvSpPr txBox="1"/>
          <p:nvPr/>
        </p:nvSpPr>
        <p:spPr>
          <a:xfrm>
            <a:off x="1066800" y="2133600"/>
            <a:ext cx="6100916" cy="2186940"/>
          </a:xfrm>
          <a:prstGeom prst="rect"/>
          <a:noFill/>
        </p:spPr>
        <p:txBody>
          <a:bodyPr wrap="square">
            <a:spAutoFit/>
          </a:bodyPr>
          <a:p>
            <a:pPr algn="l">
              <a:buFont typeface="Arial" panose="020B0604020202020204" pitchFamily="34" charset="0"/>
              <a:buChar char="•"/>
            </a:pPr>
            <a:r>
              <a:rPr dirty="0" sz="2800" lang="en-US">
                <a:solidFill>
                  <a:srgbClr val="0D0D0D"/>
                </a:solidFill>
                <a:latin typeface="Times New Roman" panose="02020603050405020304" pitchFamily="18" charset="0"/>
                <a:cs typeface="Times New Roman" panose="02020603050405020304" pitchFamily="18" charset="0"/>
              </a:rPr>
              <a:t> </a:t>
            </a:r>
            <a:r>
              <a:rPr b="0" dirty="0" sz="2800" i="0" lang="en-US">
                <a:solidFill>
                  <a:srgbClr val="0D0D0D"/>
                </a:solidFill>
                <a:effectLst/>
                <a:latin typeface="Times New Roman" panose="02020603050405020304" pitchFamily="18" charset="0"/>
                <a:cs typeface="Times New Roman" panose="02020603050405020304" pitchFamily="18" charset="0"/>
              </a:rPr>
              <a:t> HR Departments</a:t>
            </a:r>
          </a:p>
          <a:p>
            <a:pPr algn="l">
              <a:buFont typeface="Arial" panose="020B0604020202020204" pitchFamily="34" charset="0"/>
              <a:buChar char="•"/>
            </a:pPr>
            <a:r>
              <a:rPr dirty="0" sz="2800" lang="en-US">
                <a:solidFill>
                  <a:srgbClr val="0D0D0D"/>
                </a:solidFill>
                <a:latin typeface="Times New Roman" panose="02020603050405020304" pitchFamily="18" charset="0"/>
                <a:cs typeface="Times New Roman" panose="02020603050405020304" pitchFamily="18" charset="0"/>
              </a:rPr>
              <a:t>  Managers and Team Leaders</a:t>
            </a:r>
          </a:p>
          <a:p>
            <a:pPr algn="l">
              <a:buFont typeface="Arial" panose="020B0604020202020204" pitchFamily="34" charset="0"/>
              <a:buChar char="•"/>
            </a:pPr>
            <a:r>
              <a:rPr dirty="0" sz="2800" lang="en-US">
                <a:solidFill>
                  <a:srgbClr val="0D0D0D"/>
                </a:solidFill>
                <a:latin typeface="Times New Roman" panose="02020603050405020304" pitchFamily="18" charset="0"/>
                <a:cs typeface="Times New Roman" panose="02020603050405020304" pitchFamily="18" charset="0"/>
              </a:rPr>
              <a:t>  Executives and Senior Leadership</a:t>
            </a:r>
          </a:p>
          <a:p>
            <a:pPr algn="l">
              <a:buFont typeface="Arial" panose="020B0604020202020204" pitchFamily="34" charset="0"/>
              <a:buChar char="•"/>
            </a:pPr>
            <a:r>
              <a:rPr dirty="0" sz="2800" lang="en-US">
                <a:solidFill>
                  <a:srgbClr val="0D0D0D"/>
                </a:solidFill>
                <a:latin typeface="Times New Roman" panose="02020603050405020304" pitchFamily="18" charset="0"/>
                <a:cs typeface="Times New Roman" panose="02020603050405020304" pitchFamily="18" charset="0"/>
              </a:rPr>
              <a:t>  Compensation and Benefits Team</a:t>
            </a:r>
          </a:p>
          <a:p>
            <a:pPr algn="l">
              <a:buFont typeface="Arial" panose="020B0604020202020204" pitchFamily="34" charset="0"/>
              <a:buChar char="•"/>
            </a:pPr>
            <a:r>
              <a:rPr dirty="0" sz="2800" lang="en-US">
                <a:solidFill>
                  <a:srgbClr val="0D0D0D"/>
                </a:solidFill>
                <a:latin typeface="Times New Roman" panose="02020603050405020304" pitchFamily="18" charset="0"/>
                <a:cs typeface="Times New Roman" panose="02020603050405020304" pitchFamily="18" charset="0"/>
              </a:rPr>
              <a:t>  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9" name="TextBox 9"/>
          <p:cNvSpPr txBox="1"/>
          <p:nvPr/>
        </p:nvSpPr>
        <p:spPr>
          <a:xfrm>
            <a:off x="3043084" y="2133600"/>
            <a:ext cx="6100916" cy="2215991"/>
          </a:xfrm>
          <a:prstGeom prst="rect"/>
          <a:noFill/>
        </p:spPr>
        <p:txBody>
          <a:bodyPr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 Conditional formatting – Missing values</a:t>
            </a:r>
          </a:p>
          <a:p>
            <a:pPr algn="l">
              <a:buFont typeface="Arial" panose="020B0604020202020204" pitchFamily="34" charset="0"/>
              <a:buChar char="•"/>
            </a:pPr>
            <a:r>
              <a:rPr dirty="0" sz="2400" lang="en-US">
                <a:solidFill>
                  <a:srgbClr val="0D0D0D"/>
                </a:solidFill>
                <a:latin typeface="Times New Roman" panose="02020603050405020304" pitchFamily="18" charset="0"/>
                <a:cs typeface="Times New Roman" panose="02020603050405020304" pitchFamily="18" charset="0"/>
              </a:rPr>
              <a:t> Filter – To remove</a:t>
            </a:r>
          </a:p>
          <a:p>
            <a:pPr algn="l">
              <a:buFont typeface="Arial" panose="020B0604020202020204" pitchFamily="34" charset="0"/>
              <a:buChar char="•"/>
            </a:pPr>
            <a:r>
              <a:rPr dirty="0" sz="2400" lang="en-US">
                <a:solidFill>
                  <a:srgbClr val="0D0D0D"/>
                </a:solidFill>
                <a:latin typeface="Times New Roman" panose="02020603050405020304" pitchFamily="18" charset="0"/>
                <a:cs typeface="Times New Roman" panose="02020603050405020304" pitchFamily="18" charset="0"/>
              </a:rPr>
              <a:t> Formula – Performance</a:t>
            </a:r>
          </a:p>
          <a:p>
            <a:pPr algn="l">
              <a:buFont typeface="Arial" panose="020B0604020202020204" pitchFamily="34" charset="0"/>
              <a:buChar char="•"/>
            </a:pPr>
            <a:r>
              <a:rPr dirty="0" sz="2400" lang="en-US">
                <a:solidFill>
                  <a:srgbClr val="0D0D0D"/>
                </a:solidFill>
                <a:latin typeface="Times New Roman" panose="02020603050405020304" pitchFamily="18" charset="0"/>
                <a:cs typeface="Times New Roman" panose="02020603050405020304" pitchFamily="18" charset="0"/>
              </a:rPr>
              <a:t> Pivot Table – Summary</a:t>
            </a:r>
          </a:p>
          <a:p>
            <a:pPr algn="l">
              <a:buFont typeface="Arial" panose="020B0604020202020204" pitchFamily="34" charset="0"/>
              <a:buChar char="•"/>
            </a:pPr>
            <a:r>
              <a:rPr dirty="0" sz="2400" lang="en-US">
                <a:solidFill>
                  <a:srgbClr val="0D0D0D"/>
                </a:solidFill>
                <a:latin typeface="Times New Roman" panose="02020603050405020304" pitchFamily="18" charset="0"/>
                <a:cs typeface="Times New Roman" panose="02020603050405020304" pitchFamily="18" charset="0"/>
              </a:rPr>
              <a:t> Graph – Data visualization</a:t>
            </a:r>
          </a:p>
          <a:p>
            <a:pPr algn="l"/>
            <a:endParaRPr b="0" dirty="0" sz="1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0" name="Title 1"/>
          <p:cNvSpPr>
            <a:spLocks noGrp="1"/>
          </p:cNvSpPr>
          <p:nvPr>
            <p:ph type="title"/>
          </p:nvPr>
        </p:nvSpPr>
        <p:spPr/>
        <p:txBody>
          <a:bodyPr/>
          <a:p>
            <a:r>
              <a:rPr dirty="0" lang="en-IN"/>
              <a:t>Dataset Description</a:t>
            </a:r>
          </a:p>
        </p:txBody>
      </p:sp>
      <p:sp>
        <p:nvSpPr>
          <p:cNvPr id="1048671" name="TextBox 3"/>
          <p:cNvSpPr txBox="1"/>
          <p:nvPr/>
        </p:nvSpPr>
        <p:spPr>
          <a:xfrm>
            <a:off x="1219200" y="1676400"/>
            <a:ext cx="6100916" cy="3046988"/>
          </a:xfrm>
          <a:prstGeom prst="rect"/>
          <a:noFill/>
        </p:spPr>
        <p:txBody>
          <a:bodyPr wrap="square">
            <a:spAutoFit/>
          </a:bodyPr>
          <a:p>
            <a:pPr algn="l">
              <a:buFont typeface="Arial" panose="020B0604020202020204" pitchFamily="34" charset="0"/>
              <a:buChar char="•"/>
            </a:pPr>
            <a:r>
              <a:rPr dirty="0" sz="2400" lang="en-US">
                <a:solidFill>
                  <a:srgbClr val="0D0D0D"/>
                </a:solidFill>
                <a:latin typeface="Times New Roman" panose="02020603050405020304" pitchFamily="18" charset="0"/>
                <a:cs typeface="Times New Roman" panose="02020603050405020304" pitchFamily="18" charset="0"/>
              </a:rPr>
              <a:t> </a:t>
            </a:r>
            <a:r>
              <a:rPr b="0" dirty="0" sz="2400" i="0" lang="en-US">
                <a:solidFill>
                  <a:srgbClr val="0D0D0D"/>
                </a:solidFill>
                <a:effectLst/>
                <a:latin typeface="Times New Roman" panose="02020603050405020304" pitchFamily="18" charset="0"/>
                <a:cs typeface="Times New Roman" panose="02020603050405020304" pitchFamily="18" charset="0"/>
              </a:rPr>
              <a:t> Employee – Kaggle</a:t>
            </a:r>
          </a:p>
          <a:p>
            <a:pPr algn="l">
              <a:buFont typeface="Arial" panose="020B0604020202020204" pitchFamily="34" charset="0"/>
              <a:buChar char="•"/>
            </a:pPr>
            <a:r>
              <a:rPr dirty="0" sz="2400" lang="en-US">
                <a:solidFill>
                  <a:srgbClr val="0D0D0D"/>
                </a:solidFill>
                <a:latin typeface="Times New Roman" panose="02020603050405020304" pitchFamily="18" charset="0"/>
                <a:cs typeface="Times New Roman" panose="02020603050405020304" pitchFamily="18" charset="0"/>
              </a:rPr>
              <a:t>  Total features – 26</a:t>
            </a:r>
          </a:p>
          <a:p>
            <a:pPr algn="l">
              <a:buFont typeface="Arial" panose="020B0604020202020204" pitchFamily="34" charset="0"/>
              <a:buChar char="•"/>
            </a:pPr>
            <a:r>
              <a:rPr dirty="0" sz="2400" lang="en-US">
                <a:solidFill>
                  <a:srgbClr val="0D0D0D"/>
                </a:solidFill>
                <a:latin typeface="Times New Roman" panose="02020603050405020304" pitchFamily="18" charset="0"/>
                <a:cs typeface="Times New Roman" panose="02020603050405020304" pitchFamily="18" charset="0"/>
              </a:rPr>
              <a:t>  Used features – 9</a:t>
            </a:r>
          </a:p>
          <a:p>
            <a:pPr algn="l">
              <a:buFont typeface="Arial" panose="020B0604020202020204" pitchFamily="34" charset="0"/>
              <a:buChar char="•"/>
            </a:pPr>
            <a:r>
              <a:rPr dirty="0" sz="2400" lang="en-US">
                <a:solidFill>
                  <a:srgbClr val="0D0D0D"/>
                </a:solidFill>
                <a:latin typeface="Times New Roman" panose="02020603050405020304" pitchFamily="18" charset="0"/>
                <a:cs typeface="Times New Roman" panose="02020603050405020304" pitchFamily="18" charset="0"/>
              </a:rPr>
              <a:t>  Employee ID – number</a:t>
            </a: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  </a:t>
            </a:r>
            <a:r>
              <a:rPr dirty="0" sz="2400" lang="en-US">
                <a:solidFill>
                  <a:srgbClr val="0D0D0D"/>
                </a:solidFill>
                <a:latin typeface="Times New Roman" panose="02020603050405020304" pitchFamily="18" charset="0"/>
                <a:cs typeface="Times New Roman" panose="02020603050405020304" pitchFamily="18" charset="0"/>
              </a:rPr>
              <a:t>First and last name – text</a:t>
            </a: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  </a:t>
            </a:r>
            <a:r>
              <a:rPr dirty="0" sz="2400" lang="en-US">
                <a:solidFill>
                  <a:srgbClr val="0D0D0D"/>
                </a:solidFill>
                <a:latin typeface="Times New Roman" panose="02020603050405020304" pitchFamily="18" charset="0"/>
                <a:cs typeface="Times New Roman" panose="02020603050405020304" pitchFamily="18" charset="0"/>
              </a:rPr>
              <a:t>Performance level – formula</a:t>
            </a: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  </a:t>
            </a:r>
            <a:r>
              <a:rPr dirty="0" sz="2400" lang="en-US">
                <a:solidFill>
                  <a:srgbClr val="0D0D0D"/>
                </a:solidFill>
                <a:latin typeface="Times New Roman" panose="02020603050405020304" pitchFamily="18" charset="0"/>
                <a:cs typeface="Times New Roman" panose="02020603050405020304" pitchFamily="18" charset="0"/>
              </a:rPr>
              <a:t>Gender – text</a:t>
            </a:r>
          </a:p>
          <a:p>
            <a:pPr algn="l">
              <a:buFont typeface="Arial" panose="020B0604020202020204" pitchFamily="34" charset="0"/>
              <a:buChar char="•"/>
            </a:pPr>
            <a:r>
              <a:rPr dirty="0" sz="2400" lang="en-US">
                <a:solidFill>
                  <a:srgbClr val="0D0D0D"/>
                </a:solidFill>
                <a:latin typeface="Times New Roman" panose="02020603050405020304" pitchFamily="18" charset="0"/>
                <a:cs typeface="Times New Roman" panose="02020603050405020304" pitchFamily="18" charset="0"/>
              </a:rPr>
              <a:t>  Employee rating number – text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1524000" y="2209800"/>
            <a:ext cx="8534018" cy="1323439"/>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  </a:t>
            </a:r>
            <a:r>
              <a:rPr b="0" dirty="0" sz="2400" i="0" lang="en-US">
                <a:solidFill>
                  <a:srgbClr val="0D0D0D"/>
                </a:solidFill>
                <a:effectLst/>
                <a:latin typeface="Times New Roman" panose="02020603050405020304" pitchFamily="18" charset="0"/>
                <a:cs typeface="Times New Roman" panose="02020603050405020304" pitchFamily="18" charset="0"/>
              </a:rPr>
              <a:t>Performance level = </a:t>
            </a:r>
            <a:r>
              <a:rPr dirty="0" sz="2400" lang="en-US">
                <a:solidFill>
                  <a:srgbClr val="0D0D0D"/>
                </a:solidFill>
                <a:latin typeface="Times New Roman" panose="02020603050405020304" pitchFamily="18" charset="0"/>
                <a:cs typeface="Times New Roman" panose="02020603050405020304" pitchFamily="18" charset="0"/>
              </a:rPr>
              <a:t>IFS(Z8&gt;=“VERY           HIGH”,Z8&gt;=4,”HIGH”,Z8&gt;=3,”MED”,TRUE,”LOW”)</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Preethika Devaki</cp:lastModifiedBy>
  <dcterms:created xsi:type="dcterms:W3CDTF">2024-03-28T17:07:22Z</dcterms:created>
  <dcterms:modified xsi:type="dcterms:W3CDTF">2024-09-13T04:04:11Z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44f8d918a76b49aab3a58599cb52e349</vt:lpwstr>
  </property>
</Properties>
</file>