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2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73" r:id="rId6"/>
    <p:sldId id="262" r:id="rId7"/>
    <p:sldId id="272" r:id="rId8"/>
    <p:sldId id="287" r:id="rId9"/>
    <p:sldId id="28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80" d="100"/>
          <a:sy n="80" d="100"/>
        </p:scale>
        <p:origin x="739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FAB02-E076-48CC-B508-A40DCDCD8C85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8F17C-2C4F-49B8-A541-9125698F3B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89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04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1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02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61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32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81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34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3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7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4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89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5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62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search?q=traffic+data" TargetMode="External"/><Relationship Id="rId2" Type="http://schemas.openxmlformats.org/officeDocument/2006/relationships/hyperlink" Target="https://catalog.data.gov/dataset/electric-vehicle-population-dat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selfishgene/historical-hourly-weather-dat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51EA-D520-25DE-D6F8-7811FDD1C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477" y="1294348"/>
            <a:ext cx="8495682" cy="2541431"/>
          </a:xfrm>
        </p:spPr>
        <p:txBody>
          <a:bodyPr/>
          <a:lstStyle/>
          <a:p>
            <a:r>
              <a:rPr lang="en-US" sz="4800" b="1" dirty="0"/>
              <a:t>Electric Vehicle Charging Demand Forecasting</a:t>
            </a:r>
            <a:endParaRPr lang="en-IN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5AEAC-1AEF-318B-4BAE-4C1E9C773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6980" y="3582147"/>
            <a:ext cx="11952513" cy="1239894"/>
          </a:xfrm>
        </p:spPr>
        <p:txBody>
          <a:bodyPr>
            <a:normAutofit/>
          </a:bodyPr>
          <a:lstStyle/>
          <a:p>
            <a:pPr rtl="0"/>
            <a:r>
              <a:rPr lang="en-US" sz="2800" dirty="0">
                <a:solidFill>
                  <a:srgbClr val="00B050"/>
                </a:solidFill>
              </a:rPr>
              <a:t>RITHIKKAA S J</a:t>
            </a:r>
          </a:p>
          <a:p>
            <a:pPr rtl="0"/>
            <a:endParaRPr lang="en-US" sz="11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981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A75C-D3BE-2C81-8125-8CC9E26C2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17271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References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6C069-67EB-67C9-1B2A-C2EF4050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73708"/>
            <a:ext cx="10058400" cy="4050792"/>
          </a:xfrm>
        </p:spPr>
        <p:txBody>
          <a:bodyPr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tx2"/>
                </a:solidFill>
                <a:latin typeface="Agency FB" panose="020B0503020202020204" pitchFamily="34" charset="0"/>
              </a:rPr>
              <a:t>Data Sources</a:t>
            </a:r>
            <a:r>
              <a:rPr lang="en-IN" sz="3600" dirty="0">
                <a:solidFill>
                  <a:schemeClr val="tx2"/>
                </a:solidFill>
                <a:latin typeface="Agency FB" panose="020B0503020202020204" pitchFamily="34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  <a:latin typeface="Agency FB" panose="020B0503020202020204" pitchFamily="34" charset="0"/>
              </a:rPr>
              <a:t>Electric Vehicle Population Data(</a:t>
            </a:r>
            <a:r>
              <a:rPr lang="fr-FR" sz="3200" dirty="0">
                <a:solidFill>
                  <a:srgbClr val="6EAC1C"/>
                </a:solidFill>
                <a:latin typeface="Agency FB" panose="020B05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Electric </a:t>
            </a:r>
            <a:r>
              <a:rPr lang="fr-FR" sz="3200" dirty="0" err="1">
                <a:solidFill>
                  <a:srgbClr val="6EAC1C"/>
                </a:solidFill>
                <a:latin typeface="Agency FB" panose="020B05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Vehicle</a:t>
            </a:r>
            <a:r>
              <a:rPr lang="fr-FR" sz="3200" dirty="0">
                <a:solidFill>
                  <a:srgbClr val="6EAC1C"/>
                </a:solidFill>
                <a:latin typeface="Agency FB" panose="020B05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Population Data – </a:t>
            </a:r>
            <a:r>
              <a:rPr lang="fr-FR" sz="3200" dirty="0" err="1">
                <a:solidFill>
                  <a:schemeClr val="tx2"/>
                </a:solidFill>
                <a:latin typeface="Agency FB" panose="020B05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Catalog</a:t>
            </a:r>
            <a:r>
              <a:rPr lang="fr-FR" sz="3200" dirty="0">
                <a:solidFill>
                  <a:schemeClr val="tx2"/>
                </a:solidFill>
                <a:latin typeface="Agency FB" panose="020B0503020202020204" pitchFamily="34" charset="0"/>
              </a:rPr>
              <a:t>)</a:t>
            </a:r>
            <a:endParaRPr lang="en-IN" sz="3200" dirty="0">
              <a:solidFill>
                <a:schemeClr val="tx2"/>
              </a:solidFill>
              <a:latin typeface="Agency FB" panose="020B0503020202020204" pitchFamily="34" charset="0"/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  <a:latin typeface="Agency FB" panose="020B0503020202020204" pitchFamily="34" charset="0"/>
              </a:rPr>
              <a:t>Metro Interstate Traffic Volume(</a:t>
            </a:r>
            <a:r>
              <a:rPr lang="en-IN" sz="3200" dirty="0">
                <a:solidFill>
                  <a:schemeClr val="tx2"/>
                </a:solidFill>
                <a:latin typeface="Agency FB" panose="020B0503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Search | Kaggle</a:t>
            </a:r>
            <a:r>
              <a:rPr lang="en-IN" sz="3200" dirty="0">
                <a:solidFill>
                  <a:schemeClr val="tx2"/>
                </a:solidFill>
                <a:latin typeface="Agency FB" panose="020B0503020202020204" pitchFamily="34" charset="0"/>
              </a:rPr>
              <a:t>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  <a:latin typeface="Agency FB" panose="020B0503020202020204" pitchFamily="34" charset="0"/>
              </a:rPr>
              <a:t>Weather datasets(</a:t>
            </a:r>
            <a:r>
              <a:rPr lang="en-US" sz="3200" dirty="0">
                <a:solidFill>
                  <a:schemeClr val="tx2"/>
                </a:solidFill>
                <a:latin typeface="Agency FB" panose="020B0503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Historical Hourly Weather Data 2012-2017</a:t>
            </a:r>
            <a:r>
              <a:rPr lang="en-US" sz="3200" dirty="0">
                <a:solidFill>
                  <a:schemeClr val="tx2"/>
                </a:solidFill>
                <a:latin typeface="Agency FB" panose="020B0503020202020204" pitchFamily="34" charset="0"/>
              </a:rPr>
              <a:t>)</a:t>
            </a:r>
            <a:endParaRPr lang="en-IN" sz="3200" dirty="0">
              <a:solidFill>
                <a:schemeClr val="tx2"/>
              </a:solidFill>
              <a:latin typeface="Agency FB" panose="020B0503020202020204" pitchFamily="34" charset="0"/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2"/>
                </a:solidFill>
                <a:latin typeface="Agency FB" panose="020B0503020202020204" pitchFamily="34" charset="0"/>
              </a:rPr>
              <a:t>Tools</a:t>
            </a:r>
            <a:r>
              <a:rPr lang="en-IN" sz="3200" dirty="0">
                <a:solidFill>
                  <a:schemeClr val="tx2"/>
                </a:solidFill>
                <a:latin typeface="Agency FB" panose="020B0503020202020204" pitchFamily="34" charset="0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2"/>
                </a:solidFill>
                <a:latin typeface="Agency FB" panose="020B0503020202020204" pitchFamily="34" charset="0"/>
              </a:rPr>
              <a:t>Python, Pandas, Prophet, </a:t>
            </a:r>
            <a:r>
              <a:rPr lang="en-IN" sz="3200" dirty="0" err="1">
                <a:solidFill>
                  <a:schemeClr val="tx2"/>
                </a:solidFill>
                <a:latin typeface="Agency FB" panose="020B0503020202020204" pitchFamily="34" charset="0"/>
              </a:rPr>
              <a:t>Statsmodels</a:t>
            </a:r>
            <a:endParaRPr lang="en-IN" sz="3200" dirty="0">
              <a:solidFill>
                <a:schemeClr val="tx2"/>
              </a:solidFill>
              <a:latin typeface="Agency FB" panose="020B0503020202020204" pitchFamily="34" charset="0"/>
            </a:endParaRP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3200" dirty="0" err="1">
                <a:solidFill>
                  <a:schemeClr val="tx2"/>
                </a:solidFill>
                <a:latin typeface="Agency FB" panose="020B0503020202020204" pitchFamily="34" charset="0"/>
              </a:rPr>
              <a:t>Streamlit</a:t>
            </a:r>
            <a:r>
              <a:rPr lang="en-IN" sz="3200" dirty="0">
                <a:solidFill>
                  <a:schemeClr val="tx2"/>
                </a:solidFill>
                <a:latin typeface="Agency FB" panose="020B0503020202020204" pitchFamily="34" charset="0"/>
              </a:rPr>
              <a:t>, </a:t>
            </a:r>
            <a:r>
              <a:rPr lang="en-IN" sz="3200" dirty="0" err="1">
                <a:solidFill>
                  <a:schemeClr val="tx2"/>
                </a:solidFill>
                <a:latin typeface="Agency FB" panose="020B0503020202020204" pitchFamily="34" charset="0"/>
              </a:rPr>
              <a:t>Plotly</a:t>
            </a:r>
            <a:r>
              <a:rPr lang="en-IN" sz="3200" dirty="0">
                <a:solidFill>
                  <a:schemeClr val="tx2"/>
                </a:solidFill>
                <a:latin typeface="Agency FB" panose="020B0503020202020204" pitchFamily="34" charset="0"/>
              </a:rPr>
              <a:t>, Seaborn, Matplotlib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312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07A6-8168-1B95-92B6-41AE7D429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8000" b="1" dirty="0"/>
              <a:t>Project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EE5BD-E369-B3D6-0603-D2FC2386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21" y="1752600"/>
            <a:ext cx="8338558" cy="4733925"/>
          </a:xfrm>
        </p:spPr>
        <p:txBody>
          <a:bodyPr>
            <a:normAutofit lnSpcReduction="10000"/>
          </a:bodyPr>
          <a:lstStyle/>
          <a:p>
            <a:pPr marL="0" indent="0" rtl="0">
              <a:buNone/>
            </a:pPr>
            <a:r>
              <a:rPr lang="en-US" sz="3100" b="1" dirty="0">
                <a:solidFill>
                  <a:schemeClr val="tx2"/>
                </a:solidFill>
                <a:latin typeface="+mj-lt"/>
              </a:rPr>
              <a:t>Objective</a:t>
            </a:r>
            <a:r>
              <a:rPr lang="en-US" sz="3100" dirty="0">
                <a:solidFill>
                  <a:schemeClr val="tx2"/>
                </a:solidFill>
                <a:latin typeface="+mj-lt"/>
              </a:rPr>
              <a:t>: Forecast EV charging demand to support infrastructure planning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3100" b="1" dirty="0">
                <a:solidFill>
                  <a:schemeClr val="tx2"/>
                </a:solidFill>
                <a:latin typeface="+mj-lt"/>
              </a:rPr>
              <a:t>Key Features</a:t>
            </a:r>
            <a:r>
              <a:rPr lang="en-US" sz="3100" dirty="0">
                <a:solidFill>
                  <a:schemeClr val="tx2"/>
                </a:solidFill>
                <a:latin typeface="+mj-lt"/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chemeClr val="tx2"/>
                </a:solidFill>
                <a:latin typeface="+mj-lt"/>
              </a:rPr>
              <a:t>Integrates weather, EV population, and traffic data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chemeClr val="tx2"/>
                </a:solidFill>
                <a:latin typeface="+mj-lt"/>
              </a:rPr>
              <a:t>Uses Prophet and ARIMA models for time-series forecasting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chemeClr val="tx2"/>
                </a:solidFill>
                <a:latin typeface="+mj-lt"/>
              </a:rPr>
              <a:t>Visualizes trends and forecasts via an interactive </a:t>
            </a:r>
            <a:r>
              <a:rPr lang="en-US" sz="3100" dirty="0" err="1">
                <a:solidFill>
                  <a:schemeClr val="tx2"/>
                </a:solidFill>
                <a:latin typeface="+mj-lt"/>
              </a:rPr>
              <a:t>Streamlit</a:t>
            </a:r>
            <a:r>
              <a:rPr lang="en-US" sz="3100" dirty="0">
                <a:solidFill>
                  <a:schemeClr val="tx2"/>
                </a:solidFill>
                <a:latin typeface="+mj-lt"/>
              </a:rPr>
              <a:t> dashboard</a:t>
            </a:r>
          </a:p>
          <a:p>
            <a:pPr marL="0" indent="0" rtl="0">
              <a:buNone/>
            </a:pPr>
            <a:r>
              <a:rPr lang="en-US" sz="3100" b="1" dirty="0">
                <a:solidFill>
                  <a:schemeClr val="tx2"/>
                </a:solidFill>
                <a:latin typeface="+mj-lt"/>
              </a:rPr>
              <a:t>Impact</a:t>
            </a:r>
            <a:r>
              <a:rPr lang="en-US" sz="3100" dirty="0">
                <a:solidFill>
                  <a:schemeClr val="tx2"/>
                </a:solidFill>
                <a:latin typeface="+mj-lt"/>
              </a:rPr>
              <a:t>: Informs optimal placement and scaling of charging stations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17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F0BA3-C917-2368-6ECA-EFB37DD0F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2975" y="2228849"/>
            <a:ext cx="4538418" cy="3857625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sz="1900" b="1" dirty="0">
                <a:solidFill>
                  <a:schemeClr val="tx2"/>
                </a:solidFill>
              </a:rPr>
              <a:t>Weather Data</a:t>
            </a:r>
            <a:r>
              <a:rPr lang="en-IN" sz="1900" dirty="0">
                <a:solidFill>
                  <a:schemeClr val="tx2"/>
                </a:solidFill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2"/>
                </a:solidFill>
              </a:rPr>
              <a:t>Source: Multiple CSV files (temperature, humidity, etc.)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2"/>
                </a:solidFill>
              </a:rPr>
              <a:t>Cities: 36 cities (e.g., Seattle, Vancouver, San Diego)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2"/>
                </a:solidFill>
              </a:rPr>
              <a:t>Rows: ~271,554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1900" b="1" dirty="0">
                <a:solidFill>
                  <a:schemeClr val="tx2"/>
                </a:solidFill>
              </a:rPr>
              <a:t>EV Population Data</a:t>
            </a:r>
            <a:r>
              <a:rPr lang="en-IN" sz="1900" dirty="0">
                <a:solidFill>
                  <a:schemeClr val="tx2"/>
                </a:solidFill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2"/>
                </a:solidFill>
              </a:rPr>
              <a:t>Source: Electric_Vehicle_Population_Data.csv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2"/>
                </a:solidFill>
              </a:rPr>
              <a:t>Rows: ~239,747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1700" dirty="0">
                <a:solidFill>
                  <a:schemeClr val="tx2"/>
                </a:solidFill>
              </a:rPr>
              <a:t>Features: EV Count, Electric Range</a:t>
            </a:r>
          </a:p>
          <a:p>
            <a:endParaRPr lang="en-IN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8C322-53FD-590B-6F9F-97C83A2C2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86706" y="2228849"/>
            <a:ext cx="4538418" cy="3743326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2"/>
                </a:solidFill>
              </a:rPr>
              <a:t>Traffic Data</a:t>
            </a:r>
            <a:r>
              <a:rPr lang="en-IN" sz="1800" dirty="0">
                <a:solidFill>
                  <a:schemeClr val="tx2"/>
                </a:solidFill>
              </a:rPr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</a:rPr>
              <a:t>Source: Metro_Interstate_Traffic_Volume.csv (Minneapolis)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2"/>
                </a:solidFill>
              </a:rPr>
              <a:t>Rows: ~48,204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2"/>
                </a:solidFill>
              </a:rPr>
              <a:t>Visual</a:t>
            </a:r>
            <a:r>
              <a:rPr lang="en-IN" sz="1800" dirty="0">
                <a:solidFill>
                  <a:schemeClr val="tx2"/>
                </a:solidFill>
              </a:rPr>
              <a:t>: Table summarizing data sources and shapes</a:t>
            </a:r>
          </a:p>
          <a:p>
            <a:endParaRPr lang="en-IN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640011-2ADB-DFD8-5683-EA6A3300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681228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dirty="0"/>
            </a:br>
            <a:r>
              <a:rPr lang="en-IN" sz="8900" b="1" dirty="0"/>
              <a:t>Data Sources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31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D67A-F99D-41BD-1327-2DD814718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Main Program 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A199-CDC4-E367-FD0F-F2F0714C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50" y="2191947"/>
            <a:ext cx="9922871" cy="3742127"/>
          </a:xfrm>
        </p:spPr>
        <p:txBody>
          <a:bodyPr>
            <a:normAutofit fontScale="85000" lnSpcReduction="20000"/>
          </a:bodyPr>
          <a:lstStyle/>
          <a:p>
            <a:pPr marL="0" indent="0" algn="just" rtl="0">
              <a:lnSpc>
                <a:spcPct val="200000"/>
              </a:lnSpc>
              <a:buNone/>
            </a:pPr>
            <a:r>
              <a:rPr lang="en-US" b="1" dirty="0">
                <a:solidFill>
                  <a:schemeClr val="tx2"/>
                </a:solidFill>
              </a:rPr>
              <a:t>Steps</a:t>
            </a:r>
          </a:p>
          <a:p>
            <a:pPr algn="just" rtl="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Load and validate weather, EV, and traffic data</a:t>
            </a:r>
          </a:p>
          <a:p>
            <a:pPr algn="just" rtl="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Merge datasets into a time-series format</a:t>
            </a:r>
          </a:p>
          <a:p>
            <a:pPr algn="just" rtl="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Apply Prophet and ARIMA for forecasting (2025–2027)</a:t>
            </a:r>
          </a:p>
          <a:p>
            <a:pPr algn="just" rtl="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Generate visualizations (trends, scatter plots)</a:t>
            </a:r>
          </a:p>
          <a:p>
            <a:pPr algn="just" rtl="0">
              <a:lnSpc>
                <a:spcPct val="20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Produce a summary report with recommendations</a:t>
            </a:r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1665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enerated image">
            <a:extLst>
              <a:ext uri="{FF2B5EF4-FFF2-40B4-BE49-F238E27FC236}">
                <a16:creationId xmlns:a16="http://schemas.microsoft.com/office/drawing/2014/main" id="{E2FF51BC-1BCA-0DDB-FBBF-72832245F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504826"/>
            <a:ext cx="8840916" cy="56245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694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422018A-73D7-2A04-4069-3E78D54E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272" y="50836"/>
            <a:ext cx="9238778" cy="62701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tx2"/>
                </a:solidFill>
              </a:rPr>
              <a:t>Dashboard Overview</a:t>
            </a:r>
            <a:endParaRPr lang="en-IN" dirty="0">
              <a:solidFill>
                <a:schemeClr val="tx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41FB29-398D-835F-C15D-1F2FF04EB3B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83965" y="1030256"/>
            <a:ext cx="9528510" cy="516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484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F21734-A903-2469-9973-D23018FC4D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b="11667"/>
          <a:stretch>
            <a:fillRect/>
          </a:stretch>
        </p:blipFill>
        <p:spPr>
          <a:xfrm>
            <a:off x="939321" y="571500"/>
            <a:ext cx="10313358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9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A95319-342F-1989-AB2D-DE07626A04B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b="11528"/>
          <a:stretch>
            <a:fillRect/>
          </a:stretch>
        </p:blipFill>
        <p:spPr>
          <a:xfrm>
            <a:off x="976126" y="638176"/>
            <a:ext cx="10239747" cy="509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37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DE72C9-E0B5-DCBF-F810-C2F330502AC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 b="12745"/>
          <a:stretch>
            <a:fillRect/>
          </a:stretch>
        </p:blipFill>
        <p:spPr>
          <a:xfrm>
            <a:off x="1253523" y="819151"/>
            <a:ext cx="9824051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10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494</TotalTime>
  <Words>250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Agency FB</vt:lpstr>
      <vt:lpstr>Arial</vt:lpstr>
      <vt:lpstr>Calibri</vt:lpstr>
      <vt:lpstr>Rockwell</vt:lpstr>
      <vt:lpstr>Rockwell Condensed</vt:lpstr>
      <vt:lpstr>Wingdings</vt:lpstr>
      <vt:lpstr>Wood Type</vt:lpstr>
      <vt:lpstr>Electric Vehicle Charging Demand Forecasting</vt:lpstr>
      <vt:lpstr>Project Overview </vt:lpstr>
      <vt:lpstr> Data Sources </vt:lpstr>
      <vt:lpstr>Main Program Workflow</vt:lpstr>
      <vt:lpstr>PowerPoint Presentation</vt:lpstr>
      <vt:lpstr>Dashboard Overview</vt:lpstr>
      <vt:lpstr>PowerPoint Presentation</vt:lpstr>
      <vt:lpstr>PowerPoint Presentation</vt:lpstr>
      <vt:lpstr>PowerPoint Presentation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RITHIKKAA</dc:creator>
  <cp:lastModifiedBy>Rithikkaa S.J</cp:lastModifiedBy>
  <cp:revision>11</cp:revision>
  <dcterms:created xsi:type="dcterms:W3CDTF">2025-04-29T04:45:53Z</dcterms:created>
  <dcterms:modified xsi:type="dcterms:W3CDTF">2025-06-27T08:04:33Z</dcterms:modified>
</cp:coreProperties>
</file>