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31A50-F885-1D64-FFAA-A1F9E171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8735D9-BCD1-4DEF-4602-75F86DFD6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F0754-26E4-D2D3-2C38-EDCB65F88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CA77D-92C8-FD73-33B9-C3D864849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3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1559F-B754-4B88-AB1E-E53ED852B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773B8-30FC-696F-4D5C-1A592F52F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B6469E-4831-FFE5-9AF5-7093FA01E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B0449-F5BE-2189-C41F-71E709B2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8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90EDB-0491-D8D4-98C6-2295DFD9E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09842-7190-37EB-327C-B475D0BA4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0D3AC-9E0C-FDD5-D62F-44E78B2A1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CB376-B528-DA85-28B3-65301EDC9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69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FA08-E890-85F4-1D4D-9A788F29C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65231-2AA0-6077-416E-03BFDCB91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3447E-E7BC-B094-C3CE-658FE2955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5AE4-7748-59AC-0F02-438565C8A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7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260B8-366C-AC97-093C-2AC203683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50E7-96D5-BD6B-C74F-FA63247BF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B9A75-498F-4F42-81C7-A182CD428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93BB3-73A8-197A-CE7D-9A36E4797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3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18045-2E55-6BAA-E342-40AB0CBF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F1209-6BBC-E1D0-5D04-B4AEDBDA1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C0340-78AA-FF66-FF15-6142F56F4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23B4F-8F12-CCD3-EB66-197A0D7C6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07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8C3F6-3521-2790-A14F-EEC78F5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58174-7CCB-F346-0A3C-69867DC1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E04A3-133D-462D-7A2A-486689CB0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D1FA-8DF3-2F86-52CC-E6B1E50D7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61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business-financial-work-the-work-finance-graph-chart-wallpaper-wvwhl/download/1920x1080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iabac.org/blog/types-of-data-analytics-and-their-real-world-applications" TargetMode="External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.jpe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https://geobrava.geoactivegroup.com/2020/03/how-b2b-marketers-fuel-predictabl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0.jp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064" y="1965458"/>
            <a:ext cx="3932904" cy="149204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Sales &amp; Financial Dashboard</a:t>
            </a:r>
            <a:br>
              <a:rPr lang="en-US" sz="1200" dirty="0"/>
            </a:br>
            <a:r>
              <a:rPr lang="en-US" sz="2000" i="1" dirty="0"/>
              <a:t>Transforming Data into Business Decisions</a:t>
            </a:r>
            <a:br>
              <a:rPr lang="en-US" sz="4000" i="1" dirty="0"/>
            </a:br>
            <a:endParaRPr lang="en-US" sz="4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935087"/>
            <a:ext cx="3724003" cy="44532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By : Rithikkaa S J</a:t>
            </a:r>
          </a:p>
        </p:txBody>
      </p:sp>
      <p:pic>
        <p:nvPicPr>
          <p:cNvPr id="6" name="Picture 5" descr="A calculator and pen on a paper">
            <a:extLst>
              <a:ext uri="{FF2B5EF4-FFF2-40B4-BE49-F238E27FC236}">
                <a16:creationId xmlns:a16="http://schemas.microsoft.com/office/drawing/2014/main" id="{3FB4EF64-7706-6AD5-8FED-C72C5EBC3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9727" y="3210651"/>
            <a:ext cx="2475578" cy="151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F12FC-3761-B576-1E12-34F3D4549CFF}"/>
              </a:ext>
            </a:extLst>
          </p:cNvPr>
          <p:cNvSpPr txBox="1"/>
          <p:nvPr/>
        </p:nvSpPr>
        <p:spPr>
          <a:xfrm>
            <a:off x="129548" y="6858000"/>
            <a:ext cx="11932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iabac.org/blog/types-of-data-analytics-and-their-real-world-application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9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0"/>
            <a:ext cx="5807156" cy="158005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Purpose of the Dashboard</a:t>
            </a:r>
            <a:br>
              <a:rPr lang="en-US" sz="4000" b="1" dirty="0"/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000" b="1" dirty="0"/>
              <a:t>Why this Dashboard?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 provide a </a:t>
            </a:r>
            <a:r>
              <a:rPr lang="en-US" sz="2000" b="1" dirty="0"/>
              <a:t>visual, interactive summary</a:t>
            </a:r>
            <a:r>
              <a:rPr lang="en-US" sz="2000" dirty="0"/>
              <a:t> of sales and financial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 stakeholders </a:t>
            </a:r>
            <a:r>
              <a:rPr lang="en-US" sz="2000" b="1" dirty="0"/>
              <a:t>identify trends, outliers and top performers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Facilitate </a:t>
            </a:r>
            <a:r>
              <a:rPr lang="en-US" sz="2000" b="1" dirty="0"/>
              <a:t>quick, data-driven decision-making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0E28C-8905-E571-C66F-A0F0FF178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35" y="1732449"/>
            <a:ext cx="5807156" cy="3240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BF430-C649-8555-AEBA-4BDAAFE3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F7E0B1D-1DED-C712-E6E3-0317D6C8C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F9AC50-9574-A008-D493-420E6587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421C9-265C-5330-8B07-37701D85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0"/>
            <a:ext cx="5807156" cy="1580050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Data Sources</a:t>
            </a:r>
            <a:br>
              <a:rPr lang="en-US" sz="13800" b="1" dirty="0"/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898381E-044F-7CF7-200C-2DADEFFF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942" y="1150375"/>
            <a:ext cx="5024284" cy="4640826"/>
          </a:xfrm>
        </p:spPr>
        <p:txBody>
          <a:bodyPr anchor="t">
            <a:normAutofit fontScale="92500"/>
          </a:bodyPr>
          <a:lstStyle/>
          <a:p>
            <a:pPr>
              <a:buNone/>
            </a:pPr>
            <a:r>
              <a:rPr lang="en-IN" b="1" dirty="0"/>
              <a:t>Primary Datasets Used: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Orders.csv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Order ID, Category, Sub-Category, Quantity, Amount, Profit, Payment Mode, Date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Details.csv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Product Name, Customer Name, Region</a:t>
            </a:r>
          </a:p>
          <a:p>
            <a:r>
              <a:rPr lang="en-IN" b="1" dirty="0"/>
              <a:t>Purpose:</a:t>
            </a:r>
            <a:br>
              <a:rPr lang="en-IN" dirty="0"/>
            </a:br>
            <a:r>
              <a:rPr lang="en-IN" dirty="0"/>
              <a:t>Combined to create a </a:t>
            </a:r>
            <a:r>
              <a:rPr lang="en-IN" b="1" dirty="0"/>
              <a:t>comprehensive view</a:t>
            </a:r>
            <a:r>
              <a:rPr lang="en-IN" dirty="0"/>
              <a:t> of sales transactions and customer behaviour.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9487-A5DE-A361-FCB9-3BD3C4339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70" y="256617"/>
            <a:ext cx="4649602" cy="3030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D0CC54-AD70-B4DD-D016-8F8C76B7A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70" y="3470788"/>
            <a:ext cx="4649602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675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E1601-D553-605C-6DAB-C6034177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96536DC-B3BF-C0DF-99A0-BD7E77671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21A46ED-EE7D-3583-1ED2-6D5B19DF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1FA8-17C3-2440-5774-8ED5BC06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0"/>
            <a:ext cx="5807156" cy="1580050"/>
          </a:xfrm>
        </p:spPr>
        <p:txBody>
          <a:bodyPr anchor="b">
            <a:normAutofit/>
          </a:bodyPr>
          <a:lstStyle/>
          <a:p>
            <a:r>
              <a:rPr lang="en-IN" sz="3600" b="1" dirty="0"/>
              <a:t>Key Metrics (KPIs) Tracked</a:t>
            </a:r>
            <a:br>
              <a:rPr lang="en-US" sz="4000" b="1" dirty="0"/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39A0C95-575F-7477-A9ED-4ECF0A8C8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05" y="1399624"/>
            <a:ext cx="4403596" cy="4058751"/>
          </a:xfrm>
        </p:spPr>
        <p:txBody>
          <a:bodyPr anchor="t">
            <a:normAutofit lnSpcReduction="10000"/>
          </a:bodyPr>
          <a:lstStyle/>
          <a:p>
            <a:pPr>
              <a:buNone/>
            </a:pPr>
            <a:r>
              <a:rPr lang="en-IN" sz="2000" b="1" dirty="0"/>
              <a:t>Main Business KPIs Visualized: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💰 </a:t>
            </a:r>
            <a:r>
              <a:rPr lang="en-IN" sz="2000" b="1" dirty="0"/>
              <a:t>Total Sales Revenue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📦 </a:t>
            </a:r>
            <a:r>
              <a:rPr lang="en-IN" sz="2000" b="1" dirty="0"/>
              <a:t>Total Quantity Sold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📈 </a:t>
            </a:r>
            <a:r>
              <a:rPr lang="en-IN" sz="2000" b="1" dirty="0"/>
              <a:t>Total Profit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🛒 </a:t>
            </a:r>
            <a:r>
              <a:rPr lang="en-IN" sz="2000" b="1" dirty="0"/>
              <a:t>Top Performing Products &amp; Categories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🙋 </a:t>
            </a:r>
            <a:r>
              <a:rPr lang="en-IN" sz="2000" b="1" dirty="0"/>
              <a:t>Top Customers by Revenue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⏱️ </a:t>
            </a:r>
            <a:r>
              <a:rPr lang="en-IN" sz="2000" b="1" dirty="0"/>
              <a:t>Monthly Profit Trends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💳 </a:t>
            </a:r>
            <a:r>
              <a:rPr lang="en-IN" sz="2000" b="1" dirty="0"/>
              <a:t>Preferred Payment Methods</a:t>
            </a:r>
            <a:endParaRPr lang="en-IN" sz="2000" dirty="0"/>
          </a:p>
          <a:p>
            <a:pPr marL="3690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9E289-B448-370B-A9B0-8A174F639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3" y="732160"/>
            <a:ext cx="6129205" cy="927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95A16-E3A9-44B5-B7F0-20D81AB65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08" y="2071537"/>
            <a:ext cx="5986310" cy="927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4ED85-C0CD-BD21-B98F-26C9FCB3C4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508" y="3536933"/>
            <a:ext cx="5934973" cy="927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D705E-BD68-819F-5168-00EDC9220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227" y="4906297"/>
            <a:ext cx="5870980" cy="10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8779A-654C-5D09-C956-12E77DAB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5106199-E9D2-B1EA-7EB6-CF5D3C36E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8C0928B-C125-7FD9-113C-93FD8512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3CD88-4F6D-9D76-540A-57ABED7C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0"/>
            <a:ext cx="5807156" cy="1580050"/>
          </a:xfrm>
        </p:spPr>
        <p:txBody>
          <a:bodyPr anchor="b">
            <a:normAutofit/>
          </a:bodyPr>
          <a:lstStyle/>
          <a:p>
            <a:r>
              <a:rPr lang="en-IN" sz="3200" b="1" dirty="0"/>
              <a:t>Profitable Product Sub-Categories</a:t>
            </a:r>
            <a:br>
              <a:rPr lang="en-US" sz="4000" b="1" dirty="0"/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F8E4632-EF78-F02D-B682-B0DF9434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676" y="1425677"/>
            <a:ext cx="5531853" cy="5250426"/>
          </a:xfrm>
        </p:spPr>
        <p:txBody>
          <a:bodyPr anchor="t">
            <a:noAutofit/>
          </a:bodyPr>
          <a:lstStyle/>
          <a:p>
            <a:pPr>
              <a:buNone/>
            </a:pPr>
            <a:r>
              <a:rPr lang="en-US" sz="2000" b="1" dirty="0"/>
              <a:t>Top Performing Sub-Categories (by Profit) for QTR 2 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Tables</a:t>
            </a:r>
            <a:r>
              <a:rPr lang="en-US" sz="2000" dirty="0"/>
              <a:t> – ₹1.8K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Printers</a:t>
            </a:r>
            <a:r>
              <a:rPr lang="en-US" sz="2000" dirty="0"/>
              <a:t> – ₹1.3K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Bookcases</a:t>
            </a:r>
            <a:r>
              <a:rPr lang="en-US" sz="2000" dirty="0"/>
              <a:t> – ₹1.2K</a:t>
            </a:r>
          </a:p>
          <a:p>
            <a:pPr>
              <a:buNone/>
            </a:pPr>
            <a:r>
              <a:rPr lang="en-US" sz="2000" b="1" dirty="0"/>
              <a:t>Business Insight: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Focus on </a:t>
            </a:r>
            <a:r>
              <a:rPr lang="en-US" sz="2000" b="1" dirty="0"/>
              <a:t>high-profit segments</a:t>
            </a:r>
            <a:r>
              <a:rPr lang="en-US" sz="2000" dirty="0"/>
              <a:t> for promotions, bundling and inventory optimization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CCCC1-CF28-4492-9261-A87B701AA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34" y="1343089"/>
            <a:ext cx="4802289" cy="417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444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F6567-4450-ACBB-5B88-6726E6A4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CFD3C92-4D34-5201-304F-82ED1062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0A095A8-E4B2-2E53-FC50-10272443D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1EBC7-E386-E659-96AF-04FD9C3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0"/>
            <a:ext cx="5807156" cy="1580050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Customer Insights</a:t>
            </a:r>
            <a:br>
              <a:rPr lang="en-US" sz="11500" b="1" dirty="0"/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FDBF7C4-B297-A72B-F4C3-A6815EC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306" y="1330800"/>
            <a:ext cx="5368412" cy="5286311"/>
          </a:xfrm>
        </p:spPr>
        <p:txBody>
          <a:bodyPr anchor="t">
            <a:noAutofit/>
          </a:bodyPr>
          <a:lstStyle/>
          <a:p>
            <a:pPr>
              <a:buNone/>
            </a:pPr>
            <a:r>
              <a:rPr lang="en-US" sz="2000" b="1" dirty="0"/>
              <a:t>Highest-Spending Customers: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Vrinda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Yogesh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Vijay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Yaavni</a:t>
            </a:r>
          </a:p>
          <a:p>
            <a:pPr>
              <a:buNone/>
            </a:pPr>
            <a:r>
              <a:rPr lang="en-US" sz="2000" b="1" dirty="0"/>
              <a:t>Business Insight: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Launch </a:t>
            </a:r>
            <a:r>
              <a:rPr lang="en-US" sz="2000" b="1" dirty="0"/>
              <a:t>customer loyalty programs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Prioritize </a:t>
            </a:r>
            <a:r>
              <a:rPr lang="en-US" sz="2000" b="1" dirty="0"/>
              <a:t>personalized outreach</a:t>
            </a:r>
            <a:r>
              <a:rPr lang="en-US" sz="2000" dirty="0"/>
              <a:t> to top revenue drivers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C6631-0318-830F-942B-D5ADE0749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00" y="1519135"/>
            <a:ext cx="4930695" cy="3819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937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DBE68-899C-788A-692A-3414D9BD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6804AB2-4CDF-8134-9A56-D09A5E70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F64C433-44BD-7219-B09F-48B8BFB6E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E3D4F-8445-D185-0A5E-AA9D036C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0"/>
            <a:ext cx="5807156" cy="1580050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Payment Mode Analysis</a:t>
            </a:r>
            <a:br>
              <a:rPr lang="en-US" sz="11500" b="1" dirty="0"/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C143762-33F5-BE31-7A6B-D26CA083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306" y="1665096"/>
            <a:ext cx="5368412" cy="5286311"/>
          </a:xfrm>
        </p:spPr>
        <p:txBody>
          <a:bodyPr anchor="t">
            <a:noAutofit/>
          </a:bodyPr>
          <a:lstStyle/>
          <a:p>
            <a:pPr>
              <a:buNone/>
            </a:pPr>
            <a:r>
              <a:rPr lang="en-US" sz="2000" b="1" dirty="0"/>
              <a:t>Most Common Payment Methods: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Card</a:t>
            </a:r>
            <a:r>
              <a:rPr lang="en-US" sz="2000" dirty="0"/>
              <a:t> – 44.28%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UPI</a:t>
            </a:r>
            <a:r>
              <a:rPr lang="en-US" sz="2000" dirty="0"/>
              <a:t> – 20.58%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Cash/Wallet/Net Banking</a:t>
            </a:r>
            <a:r>
              <a:rPr lang="en-US" sz="2000" dirty="0"/>
              <a:t> – Less used</a:t>
            </a:r>
          </a:p>
          <a:p>
            <a:pPr>
              <a:buNone/>
            </a:pPr>
            <a:r>
              <a:rPr lang="en-US" sz="2000" b="1" dirty="0"/>
              <a:t>Business Insight: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Customers prefer </a:t>
            </a:r>
            <a:r>
              <a:rPr lang="en-US" sz="2000" b="1" dirty="0"/>
              <a:t>convenient digital payments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Encourage use of popular modes through cashback or fast checkout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B31BB-F32B-B0F7-80F0-96DA2F087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86" y="1467957"/>
            <a:ext cx="4924534" cy="3922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378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C3985-4368-6710-7ECD-0B3669C5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4229427-7093-7E12-AB88-BB889396E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43C525E-821E-2AA1-C9EF-DF3FD6C51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50B05-3F1D-076A-11D2-4DF3B7E5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0"/>
            <a:ext cx="5807156" cy="1580050"/>
          </a:xfrm>
        </p:spPr>
        <p:txBody>
          <a:bodyPr anchor="b">
            <a:normAutofit/>
          </a:bodyPr>
          <a:lstStyle/>
          <a:p>
            <a:r>
              <a:rPr lang="en-IN" sz="3200" b="1" dirty="0"/>
              <a:t>Dashboard Interactivity &amp; Design</a:t>
            </a:r>
            <a:br>
              <a:rPr lang="en-US" sz="11500" b="1" dirty="0"/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4EC4029-6509-2295-2FE0-AE8374F0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397" y="1330799"/>
            <a:ext cx="5368412" cy="5286311"/>
          </a:xfrm>
        </p:spPr>
        <p:txBody>
          <a:bodyPr anchor="t">
            <a:noAutofit/>
          </a:bodyPr>
          <a:lstStyle/>
          <a:p>
            <a:pPr>
              <a:buNone/>
            </a:pPr>
            <a:r>
              <a:rPr lang="en-US" sz="2000" b="1" dirty="0"/>
              <a:t>User-Centric Features: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🔎 </a:t>
            </a:r>
            <a:r>
              <a:rPr lang="en-US" sz="2000" b="1" dirty="0"/>
              <a:t>Slicers</a:t>
            </a:r>
            <a:r>
              <a:rPr lang="en-US" sz="2000" dirty="0"/>
              <a:t> for Category, Payment Mode, Time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🎯 </a:t>
            </a:r>
            <a:r>
              <a:rPr lang="en-US" sz="2000" b="1" dirty="0"/>
              <a:t>Drill-downs</a:t>
            </a:r>
            <a:r>
              <a:rPr lang="en-US" sz="2000" dirty="0"/>
              <a:t> to sub-category or product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📋 </a:t>
            </a:r>
            <a:r>
              <a:rPr lang="en-US" sz="2000" b="1" dirty="0"/>
              <a:t>Summary Cards</a:t>
            </a:r>
            <a:r>
              <a:rPr lang="en-US" sz="2000" dirty="0"/>
              <a:t> for quick KPIs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🎨 Consistent </a:t>
            </a:r>
            <a:r>
              <a:rPr lang="en-US" sz="2000" b="1" dirty="0"/>
              <a:t>color scheme and intuitive layout</a:t>
            </a:r>
            <a:endParaRPr lang="en-US" sz="2000" dirty="0"/>
          </a:p>
          <a:p>
            <a:r>
              <a:rPr lang="en-US" sz="2000" b="1" dirty="0"/>
              <a:t>Purpose:</a:t>
            </a:r>
            <a:br>
              <a:rPr lang="en-US" sz="2000" dirty="0"/>
            </a:br>
            <a:r>
              <a:rPr lang="en-US" sz="2000" dirty="0"/>
              <a:t>Designed to let business users </a:t>
            </a:r>
            <a:r>
              <a:rPr lang="en-US" sz="2000" b="1" dirty="0"/>
              <a:t>explore data independently</a:t>
            </a:r>
            <a:r>
              <a:rPr lang="en-US" sz="2000" dirty="0"/>
              <a:t> with minimal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10B4-1806-CC57-7ED3-4815FF147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83" y="1645469"/>
            <a:ext cx="6041660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04695-F200-7912-D7F7-BE9AD270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92A090A-6A63-53E0-4527-4F9C443C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F1761FF-61B8-D534-6CDE-928E0AE6D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F8187-2112-AB25-B35A-310BF08F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0"/>
            <a:ext cx="5807156" cy="1580050"/>
          </a:xfrm>
        </p:spPr>
        <p:txBody>
          <a:bodyPr anchor="b">
            <a:normAutofit/>
          </a:bodyPr>
          <a:lstStyle/>
          <a:p>
            <a:r>
              <a:rPr lang="en-IN" sz="3600" b="1" dirty="0"/>
              <a:t>Final Business Takeaways</a:t>
            </a:r>
            <a:br>
              <a:rPr lang="en-US" sz="11500" b="1" dirty="0"/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0870FB1-3135-F86D-752E-1B05AA0B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306" y="1438954"/>
            <a:ext cx="5368412" cy="5286311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US" sz="2000" b="1" dirty="0"/>
              <a:t>1. Tables, Printers and Bookcases</a:t>
            </a:r>
            <a:r>
              <a:rPr lang="en-US" sz="2000" dirty="0"/>
              <a:t> are the most profitable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b="1" dirty="0"/>
              <a:t>April showed a major profit dip</a:t>
            </a:r>
            <a:r>
              <a:rPr lang="en-US" sz="2000" dirty="0"/>
              <a:t> – investigate operational issues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en-US" sz="2000" b="1" dirty="0"/>
              <a:t>Vrinda and Yogesh</a:t>
            </a:r>
            <a:r>
              <a:rPr lang="en-US" sz="2000" dirty="0"/>
              <a:t> are key customers</a:t>
            </a:r>
            <a:br>
              <a:rPr lang="en-US" sz="2000" dirty="0"/>
            </a:br>
            <a:r>
              <a:rPr lang="en-US" sz="2000" dirty="0"/>
              <a:t>4. </a:t>
            </a:r>
            <a:r>
              <a:rPr lang="en-US" sz="2000" b="1" dirty="0"/>
              <a:t>Card and UPI dominate</a:t>
            </a:r>
            <a:r>
              <a:rPr lang="en-US" sz="2000" dirty="0"/>
              <a:t> payment preferences</a:t>
            </a:r>
          </a:p>
          <a:p>
            <a:r>
              <a:rPr lang="en-US" sz="2000" b="1" dirty="0"/>
              <a:t>Outcome:</a:t>
            </a:r>
            <a:br>
              <a:rPr lang="en-US" sz="2000" dirty="0"/>
            </a:br>
            <a:r>
              <a:rPr lang="en-US" sz="2000" dirty="0"/>
              <a:t>Stakeholders gain a </a:t>
            </a:r>
            <a:r>
              <a:rPr lang="en-US" sz="2000" b="1" dirty="0"/>
              <a:t>clear, action-ready understanding</a:t>
            </a:r>
            <a:r>
              <a:rPr lang="en-US" sz="2000" dirty="0"/>
              <a:t> of business performance</a:t>
            </a:r>
          </a:p>
        </p:txBody>
      </p:sp>
      <p:pic>
        <p:nvPicPr>
          <p:cNvPr id="5" name="Picture 4" descr="A hand touching a graph">
            <a:extLst>
              <a:ext uri="{FF2B5EF4-FFF2-40B4-BE49-F238E27FC236}">
                <a16:creationId xmlns:a16="http://schemas.microsoft.com/office/drawing/2014/main" id="{55098EA8-0275-6DD0-6FE2-8E71E5CFD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1324" y="1252141"/>
            <a:ext cx="5494376" cy="3883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889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{5B856E28-AB12-4DC2-8915-66305875464B}tf55705232_win32</Template>
  <TotalTime>48</TotalTime>
  <Words>392</Words>
  <Application>Microsoft Office PowerPoint</Application>
  <PresentationFormat>Widescreen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Aparajita</vt:lpstr>
      <vt:lpstr>Arial</vt:lpstr>
      <vt:lpstr>Calibri</vt:lpstr>
      <vt:lpstr>Goudy Old Style</vt:lpstr>
      <vt:lpstr>Wingdings 2</vt:lpstr>
      <vt:lpstr>SlateVTI</vt:lpstr>
      <vt:lpstr>Sales &amp; Financial Dashboard Transforming Data into Business Decisions </vt:lpstr>
      <vt:lpstr>Purpose of the Dashboard  </vt:lpstr>
      <vt:lpstr>Data Sources  </vt:lpstr>
      <vt:lpstr>Key Metrics (KPIs) Tracked  </vt:lpstr>
      <vt:lpstr>Profitable Product Sub-Categories  </vt:lpstr>
      <vt:lpstr>Customer Insights  </vt:lpstr>
      <vt:lpstr>Payment Mode Analysis  </vt:lpstr>
      <vt:lpstr>Dashboard Interactivity &amp; Design  </vt:lpstr>
      <vt:lpstr>Final Business Takeaways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Rithikkaa S.J</dc:creator>
  <cp:lastModifiedBy>Rithikkaa S.J</cp:lastModifiedBy>
  <cp:revision>1</cp:revision>
  <dcterms:created xsi:type="dcterms:W3CDTF">2025-05-31T08:07:03Z</dcterms:created>
  <dcterms:modified xsi:type="dcterms:W3CDTF">2025-05-31T08:55:59Z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