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7"/>
  </p:notesMasterIdLst>
  <p:sldIdLst>
    <p:sldId id="321" r:id="rId2"/>
    <p:sldId id="315" r:id="rId3"/>
    <p:sldId id="312" r:id="rId4"/>
    <p:sldId id="306" r:id="rId5"/>
    <p:sldId id="316" r:id="rId6"/>
  </p:sldIdLst>
  <p:sldSz cx="24387175" cy="1371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21"/>
    <p:restoredTop sz="95238"/>
  </p:normalViewPr>
  <p:slideViewPr>
    <p:cSldViewPr snapToGrid="0" snapToObjects="1">
      <p:cViewPr>
        <p:scale>
          <a:sx n="37" d="100"/>
          <a:sy n="37" d="100"/>
        </p:scale>
        <p:origin x="1334" y="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9824C1-3D05-2945-8CAD-B16B27066FBC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54F874-8904-1140-9345-65A2416DE1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8392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44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891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3337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7783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2229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6674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401120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5566" algn="l" defTabSz="1828891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25830" y="3928534"/>
            <a:ext cx="14397326" cy="4842928"/>
          </a:xfrm>
        </p:spPr>
        <p:txBody>
          <a:bodyPr anchor="b">
            <a:normAutofit/>
          </a:bodyPr>
          <a:lstStyle>
            <a:lvl1pPr algn="r">
              <a:defRPr sz="96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25830" y="8771465"/>
            <a:ext cx="14397326" cy="2810934"/>
          </a:xfrm>
        </p:spPr>
        <p:txBody>
          <a:bodyPr anchor="t">
            <a:normAutofit/>
          </a:bodyPr>
          <a:lstStyle>
            <a:lvl1pPr marL="0" indent="0" algn="r">
              <a:buNone/>
              <a:defRPr sz="3600" cap="all">
                <a:solidFill>
                  <a:schemeClr val="tx1"/>
                </a:solidFill>
              </a:defRPr>
            </a:lvl1pPr>
            <a:lvl2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4572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5486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6400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7315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7867442" y="11741151"/>
            <a:ext cx="3200817" cy="755650"/>
          </a:xfrm>
        </p:spPr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925830" y="11741151"/>
            <a:ext cx="9789190" cy="7556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1220680" y="11741151"/>
            <a:ext cx="1102478" cy="755650"/>
          </a:xfrm>
        </p:spPr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67791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80" y="9465730"/>
            <a:ext cx="20265492" cy="1133476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743558" y="1864224"/>
            <a:ext cx="17521935" cy="6329952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80" y="10599206"/>
            <a:ext cx="20265492" cy="987424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1156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82" y="1219203"/>
            <a:ext cx="20265492" cy="6248398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79" y="8686800"/>
            <a:ext cx="20265494" cy="289560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79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20478400" y="5486400"/>
            <a:ext cx="1219359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76677" y="1646674"/>
            <a:ext cx="1219359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793" y="1219203"/>
            <a:ext cx="19103285" cy="5486398"/>
          </a:xfrm>
        </p:spPr>
        <p:txBody>
          <a:bodyPr anchor="ctr">
            <a:normAutofit/>
          </a:bodyPr>
          <a:lstStyle>
            <a:lvl1pPr algn="l">
              <a:defRPr sz="6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196036" y="6705600"/>
            <a:ext cx="18680800" cy="762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914400" indent="0">
              <a:buFontTx/>
              <a:buNone/>
              <a:defRPr/>
            </a:lvl2pPr>
            <a:lvl3pPr marL="1828800" indent="0">
              <a:buFontTx/>
              <a:buNone/>
              <a:defRPr/>
            </a:lvl3pPr>
            <a:lvl4pPr marL="2743200" indent="0">
              <a:buFontTx/>
              <a:buNone/>
              <a:defRPr/>
            </a:lvl4pPr>
            <a:lvl5pPr marL="3657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5110" y="8686800"/>
            <a:ext cx="20307378" cy="2895600"/>
          </a:xfrm>
        </p:spPr>
        <p:txBody>
          <a:bodyPr anchor="ctr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6723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84" y="6617162"/>
            <a:ext cx="20265488" cy="2937600"/>
          </a:xfrm>
        </p:spPr>
        <p:txBody>
          <a:bodyPr anchor="b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81" y="9554762"/>
            <a:ext cx="20265490" cy="17208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241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20478400" y="5486400"/>
            <a:ext cx="1219359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76677" y="1646674"/>
            <a:ext cx="1219359" cy="1169552"/>
          </a:xfrm>
          <a:prstGeom prst="rect">
            <a:avLst/>
          </a:prstGeom>
        </p:spPr>
        <p:txBody>
          <a:bodyPr vert="horz" lIns="182880" tIns="91440" rIns="182880" bIns="9144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1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1984793" y="1219203"/>
            <a:ext cx="19103285" cy="5486398"/>
          </a:xfrm>
        </p:spPr>
        <p:txBody>
          <a:bodyPr anchor="ctr">
            <a:normAutofit/>
          </a:bodyPr>
          <a:lstStyle>
            <a:lvl1pPr algn="l">
              <a:defRPr sz="6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1779" y="7772400"/>
            <a:ext cx="20273511" cy="1778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4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77" y="9550400"/>
            <a:ext cx="20273511" cy="20320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3859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82" y="1219203"/>
            <a:ext cx="20265492" cy="548639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71781" y="7010400"/>
            <a:ext cx="20265494" cy="16764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56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79" y="8686800"/>
            <a:ext cx="20265494" cy="2895600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716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371782" y="1219201"/>
            <a:ext cx="20265488" cy="29125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467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7319605" y="1219199"/>
            <a:ext cx="4317666" cy="103632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778" y="1219200"/>
            <a:ext cx="15666272" cy="103632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4005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196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097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80" y="6617162"/>
            <a:ext cx="20265492" cy="2937600"/>
          </a:xfrm>
        </p:spPr>
        <p:txBody>
          <a:bodyPr anchor="b"/>
          <a:lstStyle>
            <a:lvl1pPr algn="l">
              <a:defRPr sz="8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77" y="9554762"/>
            <a:ext cx="20265494" cy="1720800"/>
          </a:xfrm>
        </p:spPr>
        <p:txBody>
          <a:bodyPr anchor="t">
            <a:normAutofit/>
          </a:bodyPr>
          <a:lstStyle>
            <a:lvl1pPr marL="0" indent="0" algn="l">
              <a:buNone/>
              <a:defRPr sz="4000" cap="all">
                <a:solidFill>
                  <a:schemeClr val="tx1"/>
                </a:solidFill>
              </a:defRPr>
            </a:lvl1pPr>
            <a:lvl2pPr marL="91440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2pPr>
            <a:lvl3pPr marL="182880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743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4pPr>
            <a:lvl5pPr marL="36576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5pPr>
            <a:lvl6pPr marL="45720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6pPr>
            <a:lvl7pPr marL="54864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7pPr>
            <a:lvl8pPr marL="64008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8pPr>
            <a:lvl9pPr marL="731520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083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783" y="4284134"/>
            <a:ext cx="9991969" cy="729826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645306" y="4284135"/>
            <a:ext cx="9991965" cy="7298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8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7594" y="4436534"/>
            <a:ext cx="9419334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782" y="5740402"/>
            <a:ext cx="9995147" cy="58419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193594" y="4453468"/>
            <a:ext cx="9446856" cy="1152524"/>
          </a:xfrm>
        </p:spPr>
        <p:txBody>
          <a:bodyPr anchor="b">
            <a:noAutofit/>
          </a:bodyPr>
          <a:lstStyle>
            <a:lvl1pPr marL="0" indent="0">
              <a:buNone/>
              <a:defRPr sz="5600" b="0"/>
            </a:lvl1pPr>
            <a:lvl2pPr marL="914400" indent="0">
              <a:buNone/>
              <a:defRPr sz="4000" b="1"/>
            </a:lvl2pPr>
            <a:lvl3pPr marL="1828800" indent="0">
              <a:buNone/>
              <a:defRPr sz="3600" b="1"/>
            </a:lvl3pPr>
            <a:lvl4pPr marL="2743200" indent="0">
              <a:buNone/>
              <a:defRPr sz="3200" b="1"/>
            </a:lvl4pPr>
            <a:lvl5pPr marL="3657600" indent="0">
              <a:buNone/>
              <a:defRPr sz="3200" b="1"/>
            </a:lvl5pPr>
            <a:lvl6pPr marL="4572000" indent="0">
              <a:buNone/>
              <a:defRPr sz="3200" b="1"/>
            </a:lvl6pPr>
            <a:lvl7pPr marL="5486400" indent="0">
              <a:buNone/>
              <a:defRPr sz="3200" b="1"/>
            </a:lvl7pPr>
            <a:lvl8pPr marL="6400800" indent="0">
              <a:buNone/>
              <a:defRPr sz="3200" b="1"/>
            </a:lvl8pPr>
            <a:lvl9pPr marL="7315200" indent="0">
              <a:buNone/>
              <a:defRPr sz="3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648482" y="5740402"/>
            <a:ext cx="9991969" cy="5841996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78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1192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79" y="4148666"/>
            <a:ext cx="7362729" cy="2743200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297612" y="1219202"/>
            <a:ext cx="12339659" cy="10363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79" y="6891866"/>
            <a:ext cx="7362729" cy="3657600"/>
          </a:xfrm>
        </p:spPr>
        <p:txBody>
          <a:bodyPr anchor="t">
            <a:normAutofit/>
          </a:bodyPr>
          <a:lstStyle>
            <a:lvl1pPr marL="0" indent="0">
              <a:buNone/>
              <a:defRPr sz="32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1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24380824" cy="137124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780" y="3200400"/>
            <a:ext cx="12330911" cy="2743200"/>
          </a:xfrm>
        </p:spPr>
        <p:txBody>
          <a:bodyPr anchor="b">
            <a:normAutofit/>
          </a:bodyPr>
          <a:lstStyle>
            <a:lvl1pPr algn="l">
              <a:defRPr sz="5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074469" y="1828800"/>
            <a:ext cx="6562802" cy="9144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3200"/>
            </a:lvl1pPr>
            <a:lvl2pPr marL="914400" indent="0">
              <a:buNone/>
              <a:defRPr sz="3200"/>
            </a:lvl2pPr>
            <a:lvl3pPr marL="1828800" indent="0">
              <a:buNone/>
              <a:defRPr sz="3200"/>
            </a:lvl3pPr>
            <a:lvl4pPr marL="2743200" indent="0">
              <a:buNone/>
              <a:defRPr sz="3200"/>
            </a:lvl4pPr>
            <a:lvl5pPr marL="3657600" indent="0">
              <a:buNone/>
              <a:defRPr sz="3200"/>
            </a:lvl5pPr>
            <a:lvl6pPr marL="4572000" indent="0">
              <a:buNone/>
              <a:defRPr sz="3200"/>
            </a:lvl6pPr>
            <a:lvl7pPr marL="5486400" indent="0">
              <a:buNone/>
              <a:defRPr sz="3200"/>
            </a:lvl7pPr>
            <a:lvl8pPr marL="6400800" indent="0">
              <a:buNone/>
              <a:defRPr sz="3200"/>
            </a:lvl8pPr>
            <a:lvl9pPr marL="7315200" indent="0">
              <a:buNone/>
              <a:defRPr sz="3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71780" y="5943600"/>
            <a:ext cx="12330911" cy="3657600"/>
          </a:xfrm>
        </p:spPr>
        <p:txBody>
          <a:bodyPr anchor="t">
            <a:normAutofit/>
          </a:bodyPr>
          <a:lstStyle>
            <a:lvl1pPr marL="0" indent="0">
              <a:buNone/>
              <a:defRPr sz="3600"/>
            </a:lvl1pPr>
            <a:lvl2pPr marL="914400" indent="0">
              <a:buNone/>
              <a:defRPr sz="2400"/>
            </a:lvl2pPr>
            <a:lvl3pPr marL="1828800" indent="0">
              <a:buNone/>
              <a:defRPr sz="2000"/>
            </a:lvl3pPr>
            <a:lvl4pPr marL="2743200" indent="0">
              <a:buNone/>
              <a:defRPr sz="1800"/>
            </a:lvl4pPr>
            <a:lvl5pPr marL="3657600" indent="0">
              <a:buNone/>
              <a:defRPr sz="1800"/>
            </a:lvl5pPr>
            <a:lvl6pPr marL="4572000" indent="0">
              <a:buNone/>
              <a:defRPr sz="1800"/>
            </a:lvl6pPr>
            <a:lvl7pPr marL="5486400" indent="0">
              <a:buNone/>
              <a:defRPr sz="1800"/>
            </a:lvl7pPr>
            <a:lvl8pPr marL="6400800" indent="0">
              <a:buNone/>
              <a:defRPr sz="1800"/>
            </a:lvl8pPr>
            <a:lvl9pPr marL="7315200" indent="0">
              <a:buNone/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6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782" y="1219201"/>
            <a:ext cx="20265488" cy="29125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782" y="4284135"/>
            <a:ext cx="20265488" cy="72982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181557" y="11741151"/>
            <a:ext cx="3200817" cy="755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FD6C28C6-E2AE-1B43-BE6B-3934904A9C5D}" type="datetimeFigureOut">
              <a:rPr lang="en-US" smtClean="0"/>
              <a:t>6/6/2025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71780" y="11741151"/>
            <a:ext cx="15657356" cy="755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34794" y="11741151"/>
            <a:ext cx="1102478" cy="755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5AEA49-F56D-844B-96A4-0E7B5754BB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01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  <p:sldLayoutId id="2147483676" r:id="rId14"/>
    <p:sldLayoutId id="2147483677" r:id="rId15"/>
    <p:sldLayoutId id="2147483678" r:id="rId16"/>
    <p:sldLayoutId id="2147483679" r:id="rId17"/>
    <p:sldLayoutId id="2147483680" r:id="rId18"/>
  </p:sldLayoutIdLst>
  <p:txStyles>
    <p:titleStyle>
      <a:lvl1pPr algn="l" defTabSz="914400" rtl="0" eaLnBrk="1" latinLnBrk="0" hangingPunct="1">
        <a:spcBef>
          <a:spcPct val="0"/>
        </a:spcBef>
        <a:buNone/>
        <a:defRPr sz="7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571500" indent="-5715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3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1485900" indent="-5715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3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2400300" indent="-5715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3086100" indent="-3429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4000500" indent="-3429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50292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59436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68580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7772400" indent="-457200" algn="l" defTabSz="914400" rtl="0" eaLnBrk="1" latinLnBrk="0" hangingPunct="1">
        <a:spcBef>
          <a:spcPts val="0"/>
        </a:spcBef>
        <a:spcAft>
          <a:spcPts val="2000"/>
        </a:spcAft>
        <a:buClr>
          <a:schemeClr val="tx1"/>
        </a:buClr>
        <a:buSzPct val="100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914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828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3pPr>
      <a:lvl4pPr marL="2743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4pPr>
      <a:lvl5pPr marL="36576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5pPr>
      <a:lvl6pPr marL="45720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6pPr>
      <a:lvl7pPr marL="54864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7pPr>
      <a:lvl8pPr marL="64008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8pPr>
      <a:lvl9pPr marL="7315200" algn="l" defTabSz="914400" rtl="0" eaLnBrk="1" latinLnBrk="0" hangingPunct="1">
        <a:defRPr sz="3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search/data%20analysis%20dark" TargetMode="Externa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upo 36">
            <a:extLst>
              <a:ext uri="{FF2B5EF4-FFF2-40B4-BE49-F238E27FC236}">
                <a16:creationId xmlns:a16="http://schemas.microsoft.com/office/drawing/2014/main" id="{314F3310-FD53-4242-8AC6-976C21161DE0}"/>
              </a:ext>
            </a:extLst>
          </p:cNvPr>
          <p:cNvGrpSpPr/>
          <p:nvPr/>
        </p:nvGrpSpPr>
        <p:grpSpPr>
          <a:xfrm>
            <a:off x="1263216" y="3338655"/>
            <a:ext cx="8544659" cy="5450947"/>
            <a:chOff x="1321527" y="-76298"/>
            <a:chExt cx="8544659" cy="5450947"/>
          </a:xfrm>
        </p:grpSpPr>
        <p:grpSp>
          <p:nvGrpSpPr>
            <p:cNvPr id="38" name="Group 18">
              <a:extLst>
                <a:ext uri="{FF2B5EF4-FFF2-40B4-BE49-F238E27FC236}">
                  <a16:creationId xmlns:a16="http://schemas.microsoft.com/office/drawing/2014/main" id="{C8D1FA4B-21BF-1F4A-BC88-97464A9F60ED}"/>
                </a:ext>
              </a:extLst>
            </p:cNvPr>
            <p:cNvGrpSpPr/>
            <p:nvPr/>
          </p:nvGrpSpPr>
          <p:grpSpPr>
            <a:xfrm>
              <a:off x="1321527" y="-76298"/>
              <a:ext cx="8544659" cy="5450947"/>
              <a:chOff x="459001" y="-7883809"/>
              <a:chExt cx="8544659" cy="5450947"/>
            </a:xfrm>
          </p:grpSpPr>
          <p:sp>
            <p:nvSpPr>
              <p:cNvPr id="45" name="CuadroTexto 350">
                <a:extLst>
                  <a:ext uri="{FF2B5EF4-FFF2-40B4-BE49-F238E27FC236}">
                    <a16:creationId xmlns:a16="http://schemas.microsoft.com/office/drawing/2014/main" id="{B1DF7229-886B-E14E-96B1-DB1DF9593E7D}"/>
                  </a:ext>
                </a:extLst>
              </p:cNvPr>
              <p:cNvSpPr txBox="1"/>
              <p:nvPr/>
            </p:nvSpPr>
            <p:spPr>
              <a:xfrm>
                <a:off x="459001" y="-7883809"/>
                <a:ext cx="8544659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8000" b="1" dirty="0">
                    <a:solidFill>
                      <a:schemeClr val="tx2"/>
                    </a:solidFill>
                    <a:latin typeface="Bodoni MT" panose="02070603080606020203" pitchFamily="18" charset="0"/>
                    <a:cs typeface="Aparajita" panose="02020603050405020304" pitchFamily="18" charset="0"/>
                  </a:rPr>
                  <a:t>Sales &amp; Profit Insights from Global Superstore</a:t>
                </a:r>
                <a:endParaRPr lang="en-US" sz="8000" b="1" dirty="0">
                  <a:solidFill>
                    <a:schemeClr val="tx2"/>
                  </a:solidFill>
                  <a:latin typeface="Bodoni MT" panose="02070603080606020203" pitchFamily="18" charset="0"/>
                  <a:ea typeface="Lato Heavy" charset="0"/>
                  <a:cs typeface="Aparajita" panose="02020603050405020304" pitchFamily="18" charset="0"/>
                </a:endParaRPr>
              </a:p>
            </p:txBody>
          </p:sp>
          <p:sp>
            <p:nvSpPr>
              <p:cNvPr id="46" name="Rectangle 21">
                <a:extLst>
                  <a:ext uri="{FF2B5EF4-FFF2-40B4-BE49-F238E27FC236}">
                    <a16:creationId xmlns:a16="http://schemas.microsoft.com/office/drawing/2014/main" id="{7F075E5C-1446-4F47-A346-8A18AEC1B2AB}"/>
                  </a:ext>
                </a:extLst>
              </p:cNvPr>
              <p:cNvSpPr/>
              <p:nvPr/>
            </p:nvSpPr>
            <p:spPr>
              <a:xfrm>
                <a:off x="524314" y="-2471641"/>
                <a:ext cx="2223656" cy="38779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39" name="CuadroTexto 351">
              <a:extLst>
                <a:ext uri="{FF2B5EF4-FFF2-40B4-BE49-F238E27FC236}">
                  <a16:creationId xmlns:a16="http://schemas.microsoft.com/office/drawing/2014/main" id="{A5F053E0-9CE3-604B-AEB9-F2E645975F0F}"/>
                </a:ext>
              </a:extLst>
            </p:cNvPr>
            <p:cNvSpPr txBox="1"/>
            <p:nvPr/>
          </p:nvSpPr>
          <p:spPr>
            <a:xfrm>
              <a:off x="1321527" y="3692672"/>
              <a:ext cx="7236136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dirty="0"/>
                <a:t>Power BI Dashboard Summary – Key Business </a:t>
              </a:r>
              <a:r>
                <a:rPr lang="en-US" sz="4400" dirty="0">
                  <a:latin typeface="Bodoni MT" panose="02070603080606020203" pitchFamily="18" charset="0"/>
                </a:rPr>
                <a:t>Takeaways</a:t>
              </a:r>
              <a:endParaRPr lang="en-US" sz="4400" dirty="0">
                <a:latin typeface="Bodoni MT" panose="02070603080606020203" pitchFamily="18" charset="0"/>
                <a:cs typeface="Poppins Light" pitchFamily="2" charset="77"/>
              </a:endParaRPr>
            </a:p>
          </p:txBody>
        </p:sp>
      </p:grpSp>
      <p:pic>
        <p:nvPicPr>
          <p:cNvPr id="3" name="Picture 2" descr="A hand touching a touch screen&#10;&#10;AI-generated content may be incorrect.">
            <a:extLst>
              <a:ext uri="{FF2B5EF4-FFF2-40B4-BE49-F238E27FC236}">
                <a16:creationId xmlns:a16="http://schemas.microsoft.com/office/drawing/2014/main" id="{8F74FB4D-46E2-FF97-7784-1FA76EC1E4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72561" y="2677211"/>
            <a:ext cx="10111806" cy="673699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2940D8A-BF5D-54A7-83E7-3752496DA0C3}"/>
              </a:ext>
            </a:extLst>
          </p:cNvPr>
          <p:cNvSpPr txBox="1"/>
          <p:nvPr/>
        </p:nvSpPr>
        <p:spPr>
          <a:xfrm>
            <a:off x="1263216" y="8827893"/>
            <a:ext cx="698626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latin typeface="Bodoni MT" panose="02070603080606020203" pitchFamily="18" charset="0"/>
              </a:rPr>
              <a:t>Rithikkaa S J</a:t>
            </a:r>
            <a:endParaRPr lang="en-IN" sz="4800" b="1" dirty="0">
              <a:latin typeface="Bodoni MT" panose="020706030806060202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7156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18">
            <a:extLst>
              <a:ext uri="{FF2B5EF4-FFF2-40B4-BE49-F238E27FC236}">
                <a16:creationId xmlns:a16="http://schemas.microsoft.com/office/drawing/2014/main" id="{5DC029E5-90C9-1940-9AA7-266CBE2CD64B}"/>
              </a:ext>
            </a:extLst>
          </p:cNvPr>
          <p:cNvGrpSpPr/>
          <p:nvPr/>
        </p:nvGrpSpPr>
        <p:grpSpPr>
          <a:xfrm>
            <a:off x="1305839" y="738118"/>
            <a:ext cx="11694544" cy="1547882"/>
            <a:chOff x="459001" y="-10580005"/>
            <a:chExt cx="6347439" cy="8147143"/>
          </a:xfrm>
        </p:grpSpPr>
        <p:sp>
          <p:nvSpPr>
            <p:cNvPr id="39" name="CuadroTexto 350">
              <a:extLst>
                <a:ext uri="{FF2B5EF4-FFF2-40B4-BE49-F238E27FC236}">
                  <a16:creationId xmlns:a16="http://schemas.microsoft.com/office/drawing/2014/main" id="{3B954834-3982-2A4E-9789-54CD395B9999}"/>
                </a:ext>
              </a:extLst>
            </p:cNvPr>
            <p:cNvSpPr txBox="1"/>
            <p:nvPr/>
          </p:nvSpPr>
          <p:spPr>
            <a:xfrm>
              <a:off x="459001" y="-10580005"/>
              <a:ext cx="6347439" cy="25545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8000" dirty="0"/>
                <a:t>Key Business KPIs Overview</a:t>
              </a:r>
              <a:endParaRPr lang="en-US" sz="8000" b="1" dirty="0">
                <a:solidFill>
                  <a:schemeClr val="tx2"/>
                </a:solidFill>
                <a:latin typeface="Century Gothic" panose="020B0502020202020204" pitchFamily="34" charset="0"/>
                <a:ea typeface="Lato Heavy" charset="0"/>
                <a:cs typeface="Poppins" pitchFamily="2" charset="77"/>
              </a:endParaRPr>
            </a:p>
          </p:txBody>
        </p:sp>
        <p:sp>
          <p:nvSpPr>
            <p:cNvPr id="40" name="Rectangle 21">
              <a:extLst>
                <a:ext uri="{FF2B5EF4-FFF2-40B4-BE49-F238E27FC236}">
                  <a16:creationId xmlns:a16="http://schemas.microsoft.com/office/drawing/2014/main" id="{8F59AE6B-194C-5643-8F5E-773D6D1BF238}"/>
                </a:ext>
              </a:extLst>
            </p:cNvPr>
            <p:cNvSpPr/>
            <p:nvPr/>
          </p:nvSpPr>
          <p:spPr>
            <a:xfrm>
              <a:off x="524314" y="-2471641"/>
              <a:ext cx="2223656" cy="3877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8D14DD8-253D-0727-3009-9485631B9C0E}"/>
              </a:ext>
            </a:extLst>
          </p:cNvPr>
          <p:cNvSpPr txBox="1"/>
          <p:nvPr/>
        </p:nvSpPr>
        <p:spPr>
          <a:xfrm>
            <a:off x="14849061" y="954157"/>
            <a:ext cx="13003057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b="1" dirty="0">
                <a:latin typeface="Aparajita" panose="02020603050405020304" pitchFamily="18" charset="0"/>
                <a:cs typeface="Aparajita" panose="02020603050405020304" pitchFamily="18" charset="0"/>
              </a:rPr>
              <a:t>Visuals:</a:t>
            </a:r>
            <a:endParaRPr lang="en-US" sz="7200" dirty="0"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r>
              <a:rPr lang="en-US" sz="4800" dirty="0">
                <a:latin typeface="Bodoni MT" panose="02070603080606020203" pitchFamily="18" charset="0"/>
              </a:rPr>
              <a:t>Big Number Cards for:</a:t>
            </a:r>
          </a:p>
          <a:p>
            <a:pPr marL="1600200" lvl="1" indent="-1143000">
              <a:buFont typeface="+mj-lt"/>
              <a:buAutoNum type="arabicPeriod"/>
            </a:pPr>
            <a:r>
              <a:rPr lang="en-US" sz="4800" b="1" dirty="0">
                <a:latin typeface="Bodoni MT" panose="02070603080606020203" pitchFamily="18" charset="0"/>
              </a:rPr>
              <a:t>Total Sales</a:t>
            </a:r>
            <a:r>
              <a:rPr lang="en-US" sz="4800" dirty="0">
                <a:latin typeface="Bodoni MT" panose="02070603080606020203" pitchFamily="18" charset="0"/>
              </a:rPr>
              <a:t>: $12.64M</a:t>
            </a:r>
          </a:p>
          <a:p>
            <a:pPr marL="1600200" lvl="1" indent="-1143000">
              <a:buFont typeface="+mj-lt"/>
              <a:buAutoNum type="arabicPeriod"/>
            </a:pPr>
            <a:r>
              <a:rPr lang="en-US" sz="4800" b="1" dirty="0">
                <a:latin typeface="Bodoni MT" panose="02070603080606020203" pitchFamily="18" charset="0"/>
              </a:rPr>
              <a:t>Total Quantity Sold</a:t>
            </a:r>
            <a:r>
              <a:rPr lang="en-US" sz="4800" dirty="0">
                <a:latin typeface="Bodoni MT" panose="02070603080606020203" pitchFamily="18" charset="0"/>
              </a:rPr>
              <a:t>: 178K</a:t>
            </a:r>
          </a:p>
          <a:p>
            <a:pPr marL="1600200" lvl="1" indent="-1143000">
              <a:buFont typeface="+mj-lt"/>
              <a:buAutoNum type="arabicPeriod"/>
            </a:pPr>
            <a:r>
              <a:rPr lang="en-US" sz="4800" b="1" dirty="0">
                <a:latin typeface="Bodoni MT" panose="02070603080606020203" pitchFamily="18" charset="0"/>
              </a:rPr>
              <a:t>Average Delivery Days</a:t>
            </a:r>
            <a:r>
              <a:rPr lang="en-US" sz="4800" dirty="0">
                <a:latin typeface="Bodoni MT" panose="02070603080606020203" pitchFamily="18" charset="0"/>
              </a:rPr>
              <a:t>: 4</a:t>
            </a:r>
          </a:p>
          <a:p>
            <a:pPr marL="1600200" lvl="1" indent="-1143000">
              <a:buFont typeface="+mj-lt"/>
              <a:buAutoNum type="arabicPeriod"/>
            </a:pPr>
            <a:r>
              <a:rPr lang="en-US" sz="4800" b="1" dirty="0">
                <a:latin typeface="Bodoni MT" panose="02070603080606020203" pitchFamily="18" charset="0"/>
              </a:rPr>
              <a:t>Return Orders</a:t>
            </a:r>
            <a:r>
              <a:rPr lang="en-US" sz="4800" dirty="0">
                <a:latin typeface="Bodoni MT" panose="02070603080606020203" pitchFamily="18" charset="0"/>
              </a:rPr>
              <a:t>: 1079</a:t>
            </a:r>
          </a:p>
          <a:p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B1DC689-BBB8-1876-523A-409BAB096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49061" y="6922243"/>
            <a:ext cx="9216284" cy="45858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7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Insight:</a:t>
            </a:r>
            <a:endParaRPr kumimoji="0" lang="en-US" altLang="en-US" sz="7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“Total revenue reached $12.64M across four years, with a strong order volume but slightly concerning 1K+ return orders, which may hint at product or logistics issues.”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23A6A73-4F08-627E-1361-7C3083285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788" y="2990957"/>
            <a:ext cx="13765546" cy="786257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55961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CuadroTexto 350">
            <a:extLst>
              <a:ext uri="{FF2B5EF4-FFF2-40B4-BE49-F238E27FC236}">
                <a16:creationId xmlns:a16="http://schemas.microsoft.com/office/drawing/2014/main" id="{21C560E5-F633-F34E-BDB7-2E12EEE79108}"/>
              </a:ext>
            </a:extLst>
          </p:cNvPr>
          <p:cNvSpPr txBox="1"/>
          <p:nvPr/>
        </p:nvSpPr>
        <p:spPr>
          <a:xfrm>
            <a:off x="5341721" y="348383"/>
            <a:ext cx="13430279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800" b="1" dirty="0">
                <a:latin typeface="Aparajita" panose="02020603050405020304" pitchFamily="18" charset="0"/>
                <a:cs typeface="Aparajita" panose="02020603050405020304" pitchFamily="18" charset="0"/>
              </a:rPr>
              <a:t>Regional &amp; Segment Performance</a:t>
            </a:r>
            <a:endParaRPr lang="en-US" sz="8800" b="1" dirty="0">
              <a:solidFill>
                <a:schemeClr val="tx2"/>
              </a:solidFill>
              <a:latin typeface="Aparajita" panose="02020603050405020304" pitchFamily="18" charset="0"/>
              <a:ea typeface="Lato Heavy" charset="0"/>
              <a:cs typeface="Aparajita" panose="02020603050405020304" pitchFamily="18" charset="0"/>
            </a:endParaRPr>
          </a:p>
        </p:txBody>
      </p:sp>
      <p:sp>
        <p:nvSpPr>
          <p:cNvPr id="43" name="Rectangle 45">
            <a:extLst>
              <a:ext uri="{FF2B5EF4-FFF2-40B4-BE49-F238E27FC236}">
                <a16:creationId xmlns:a16="http://schemas.microsoft.com/office/drawing/2014/main" id="{E01D54E7-9750-A740-8CB9-9E69DD5B6F25}"/>
              </a:ext>
            </a:extLst>
          </p:cNvPr>
          <p:cNvSpPr/>
          <p:nvPr/>
        </p:nvSpPr>
        <p:spPr>
          <a:xfrm>
            <a:off x="10945033" y="1794933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E05FC1-D18D-BA92-0B49-C22E194EA61E}"/>
              </a:ext>
            </a:extLst>
          </p:cNvPr>
          <p:cNvSpPr txBox="1"/>
          <p:nvPr/>
        </p:nvSpPr>
        <p:spPr>
          <a:xfrm>
            <a:off x="12503426" y="3339548"/>
            <a:ext cx="11211339" cy="938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2EA8DE9-03CD-087A-AD6A-574C992B5B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27925" y="3437543"/>
            <a:ext cx="11762339" cy="76636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Visuals: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Bar Chart: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Sales by Region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Pie Chart: </a:t>
            </a:r>
            <a:r>
              <a:rPr kumimoji="0" lang="en-US" altLang="en-US" sz="4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Sales by Segment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Insight: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“Asia Pacific leads the revenue race with over $4M (31%), followed by Europe and USCA.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The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Consumer segment dominates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 with over 51% of total sales, offering a clear focus area for promotions.”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606E84-0F54-E81F-D3B2-0C272F88C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10" y="2313174"/>
            <a:ext cx="10467169" cy="624893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0A1EBBE-67A7-9E2B-3F1B-4E81BDA7D8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887" y="9314465"/>
            <a:ext cx="8572213" cy="357342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975887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uadroTexto 350">
            <a:extLst>
              <a:ext uri="{FF2B5EF4-FFF2-40B4-BE49-F238E27FC236}">
                <a16:creationId xmlns:a16="http://schemas.microsoft.com/office/drawing/2014/main" id="{0D9031E9-7DB5-C946-85A9-F978493E7546}"/>
              </a:ext>
            </a:extLst>
          </p:cNvPr>
          <p:cNvSpPr txBox="1"/>
          <p:nvPr/>
        </p:nvSpPr>
        <p:spPr>
          <a:xfrm>
            <a:off x="5205219" y="409938"/>
            <a:ext cx="1410033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8000" b="1" dirty="0">
                <a:latin typeface="Bodoni MT" panose="02070603080606020203" pitchFamily="18" charset="0"/>
              </a:rPr>
              <a:t>Profitability – Winners vs Losers</a:t>
            </a:r>
            <a:endParaRPr lang="en-US" sz="8000" b="1" dirty="0">
              <a:solidFill>
                <a:schemeClr val="tx2"/>
              </a:solidFill>
              <a:latin typeface="Bodoni MT" panose="02070603080606020203" pitchFamily="18" charset="0"/>
              <a:ea typeface="Lato Heavy" charset="0"/>
              <a:cs typeface="Poppins" pitchFamily="2" charset="77"/>
            </a:endParaRPr>
          </a:p>
        </p:txBody>
      </p:sp>
      <p:sp>
        <p:nvSpPr>
          <p:cNvPr id="23" name="Rectangle 45">
            <a:extLst>
              <a:ext uri="{FF2B5EF4-FFF2-40B4-BE49-F238E27FC236}">
                <a16:creationId xmlns:a16="http://schemas.microsoft.com/office/drawing/2014/main" id="{6D867852-14B4-994F-95C3-CADC53A4341E}"/>
              </a:ext>
            </a:extLst>
          </p:cNvPr>
          <p:cNvSpPr/>
          <p:nvPr/>
        </p:nvSpPr>
        <p:spPr>
          <a:xfrm>
            <a:off x="10520110" y="1966182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314361B-B1AE-7270-62ED-AFD24485D3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19908" y="2610683"/>
            <a:ext cx="10042129" cy="84946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Visuals: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Bar Chart: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Top 6 Most Profitable Products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Bar Chart: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Top 6 Loss-Making Products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Insight: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“Canon, Cisco and Motorola products top profit charts, generating $25K–$17K in gains.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On the flip side, Bevis and Cubify items cause heavy losses, signaling the need for reevaluation or phase-out.”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DE2B59F-F796-5FDE-845D-F251DF4C72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759" y="4085163"/>
            <a:ext cx="12475259" cy="64595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7419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uadroTexto 350">
            <a:extLst>
              <a:ext uri="{FF2B5EF4-FFF2-40B4-BE49-F238E27FC236}">
                <a16:creationId xmlns:a16="http://schemas.microsoft.com/office/drawing/2014/main" id="{A4E214F3-0489-E44E-B50B-4586A2DE8F99}"/>
              </a:ext>
            </a:extLst>
          </p:cNvPr>
          <p:cNvSpPr txBox="1"/>
          <p:nvPr/>
        </p:nvSpPr>
        <p:spPr>
          <a:xfrm>
            <a:off x="4754847" y="468986"/>
            <a:ext cx="1486817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sz="9600" b="1" dirty="0">
                <a:latin typeface="Aparajita" panose="02020603050405020304" pitchFamily="18" charset="0"/>
                <a:cs typeface="Aparajita" panose="02020603050405020304" pitchFamily="18" charset="0"/>
              </a:rPr>
              <a:t>Customer Targeting &amp; Takeaways</a:t>
            </a:r>
            <a:endParaRPr lang="en-US" sz="9600" b="1" dirty="0">
              <a:solidFill>
                <a:schemeClr val="tx2"/>
              </a:solidFill>
              <a:latin typeface="Aparajita" panose="02020603050405020304" pitchFamily="18" charset="0"/>
              <a:ea typeface="Lato Heavy" charset="0"/>
              <a:cs typeface="Aparajita" panose="02020603050405020304" pitchFamily="18" charset="0"/>
            </a:endParaRPr>
          </a:p>
        </p:txBody>
      </p:sp>
      <p:sp>
        <p:nvSpPr>
          <p:cNvPr id="31" name="Rectangle 45">
            <a:extLst>
              <a:ext uri="{FF2B5EF4-FFF2-40B4-BE49-F238E27FC236}">
                <a16:creationId xmlns:a16="http://schemas.microsoft.com/office/drawing/2014/main" id="{9420F745-FEC2-8C4C-A93A-BB5975B98993}"/>
              </a:ext>
            </a:extLst>
          </p:cNvPr>
          <p:cNvSpPr/>
          <p:nvPr/>
        </p:nvSpPr>
        <p:spPr>
          <a:xfrm>
            <a:off x="11077106" y="2217524"/>
            <a:ext cx="2223656" cy="3877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2F56C3E-75D6-6949-C2E0-2ABD16A3C62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41733" y="2930189"/>
            <a:ext cx="11277792" cy="88947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Visuals: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Bar Chart: </a:t>
            </a:r>
            <a:r>
              <a:rPr kumimoji="0" lang="en-US" altLang="en-US" sz="4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Top 10 Customers by Profit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Mini-Table or Callout: Market vs Sales comparison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Bodoni MT" panose="02070603080606020203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6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arajita" panose="02020603050405020304" pitchFamily="18" charset="0"/>
                <a:cs typeface="Aparajita" panose="02020603050405020304" pitchFamily="18" charset="0"/>
              </a:rPr>
              <a:t>Insight:</a:t>
            </a:r>
            <a:endParaRPr kumimoji="0" lang="en-US" altLang="en-US" sz="6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arajita" panose="02020603050405020304" pitchFamily="18" charset="0"/>
              <a:cs typeface="Aparajita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“Loyal customers like Tamara and Ray contributed $8K+ profit each ideal for loyalty programs.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Bodoni MT" panose="02070603080606020203" pitchFamily="18" charset="0"/>
              </a:rPr>
              <a:t>Focus on customer retention, strategic product lines and top-performing markets for sustainable growth.”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6299D7-36C9-6C1E-165C-20FBE66DA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467" y="4727145"/>
            <a:ext cx="11645467" cy="53008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7452174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6864</TotalTime>
  <Words>266</Words>
  <Application>Microsoft Office PowerPoint</Application>
  <PresentationFormat>Custom</PresentationFormat>
  <Paragraphs>33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Aparajita</vt:lpstr>
      <vt:lpstr>Arial</vt:lpstr>
      <vt:lpstr>Bodoni MT</vt:lpstr>
      <vt:lpstr>Calibri</vt:lpstr>
      <vt:lpstr>Calibri Light</vt:lpstr>
      <vt:lpstr>Century Gothic</vt:lpstr>
      <vt:lpstr>Celestial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Luis Lopez</dc:creator>
  <cp:lastModifiedBy>Rithikkaa S.J</cp:lastModifiedBy>
  <cp:revision>1182</cp:revision>
  <dcterms:created xsi:type="dcterms:W3CDTF">2020-05-04T13:20:50Z</dcterms:created>
  <dcterms:modified xsi:type="dcterms:W3CDTF">2025-06-06T08:23:56Z</dcterms:modified>
</cp:coreProperties>
</file>