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1" r:id="rId1"/>
  </p:sldMasterIdLst>
  <p:notesMasterIdLst>
    <p:notesMasterId r:id="rId9"/>
  </p:notesMasterIdLst>
  <p:handoutMasterIdLst>
    <p:handoutMasterId r:id="rId10"/>
  </p:handoutMasterIdLst>
  <p:sldIdLst>
    <p:sldId id="257" r:id="rId2"/>
    <p:sldId id="274" r:id="rId3"/>
    <p:sldId id="273" r:id="rId4"/>
    <p:sldId id="272" r:id="rId5"/>
    <p:sldId id="269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8DD2-AAFF-46CA-938D-E5E783C5A168}" type="datetime1">
              <a:rPr lang="en-IN" smtClean="0"/>
              <a:t>10/11/16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4A97F-A49A-4D4F-8BA5-E275E325A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2560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4B7F6-1DBE-427C-83B1-EBE426D9A980}" type="datetime1">
              <a:rPr lang="en-IN" smtClean="0"/>
              <a:t>10/11/16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D54B3-7FD4-4F35-B63F-485601EA7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4494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D54B3-7FD4-4F35-B63F-485601EA7DD2}" type="slidenum">
              <a:rPr lang="en-IN" smtClean="0"/>
              <a:t>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22F417E-C6CC-4019-8002-467BA74E9505}" type="datetime1">
              <a:rPr lang="en-IN" smtClean="0"/>
              <a:t>10/11/16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4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191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434609"/>
            <a:ext cx="499872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2551176"/>
            <a:ext cx="499872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B304-CECA-4357-9480-6C83F8FE18FE}" type="datetime1">
              <a:rPr lang="en-IN" smtClean="0"/>
              <a:t>10/11/16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064028" y="538594"/>
            <a:ext cx="2411313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6436717" y="836203"/>
            <a:ext cx="48768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53F-712C-4675-B1AA-ED0E1209CD69}" type="datetime1">
              <a:rPr lang="en-IN" smtClean="0"/>
              <a:t>10/11/16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3146222" y="458370"/>
            <a:ext cx="589955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114623" y="278688"/>
            <a:ext cx="2261272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53F-712C-4675-B1AA-ED0E1209CD69}" type="datetime1">
              <a:rPr lang="en-IN" smtClean="0"/>
              <a:t>10/11/16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3821371" y="3182426"/>
            <a:ext cx="2261272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5773240" y="546774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933017" y="451178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4640" y="4800600"/>
            <a:ext cx="432816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53F-712C-4675-B1AA-ED0E1209CD69}" type="datetime1">
              <a:rPr lang="en-IN" smtClean="0"/>
              <a:t>10/11/16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5887423" y="369110"/>
            <a:ext cx="5059604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706833" y="631160"/>
            <a:ext cx="5116745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944754" y="3070625"/>
            <a:ext cx="522499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6290083" y="3396154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4876800"/>
            <a:ext cx="4064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53F-712C-4675-B1AA-ED0E1209CD69}" type="datetime1">
              <a:rPr lang="en-IN" smtClean="0"/>
              <a:t>10/11/16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904688" y="2619244"/>
            <a:ext cx="2107649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8452862" y="604322"/>
            <a:ext cx="2147109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522462" y="985322"/>
            <a:ext cx="2147109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6766960" y="1165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8697360" y="784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6025393" y="2873698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814237" y="450635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607632" y="3551615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9B48-6A50-4D08-9535-52FE4A4D7BA6}" type="datetime1">
              <a:rPr lang="en-IN" smtClean="0"/>
              <a:t>10/11/16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846" y="577850"/>
            <a:ext cx="251011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966" y="577850"/>
            <a:ext cx="7691717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0841-E0E0-4E16-8ABE-4474DE4DFDEF}" type="datetime1">
              <a:rPr lang="en-IN" smtClean="0"/>
              <a:t>10/11/16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812" y="1562100"/>
            <a:ext cx="2032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7461-214A-4091-B70D-D9B53E9D403A}" type="datetime1">
              <a:rPr lang="en-IN" smtClean="0"/>
              <a:t>10/11/16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E53F-712C-4675-B1AA-ED0E1209CD69}" type="datetime1">
              <a:rPr lang="en-IN" smtClean="0"/>
              <a:t>10/11/16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572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6851166" y="599840"/>
            <a:ext cx="2147109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763696" y="555387"/>
            <a:ext cx="2147109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3008195" y="735839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7095664" y="780292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4789284" y="936016"/>
            <a:ext cx="2147109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5033783" y="1116468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82700"/>
            <a:ext cx="10668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644153"/>
            <a:ext cx="10668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3528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128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286E-62CC-480A-8EB3-EF5E53EBB5B4}" type="datetime1">
              <a:rPr lang="en-IN" smtClean="0"/>
              <a:t>10/11/16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28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128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5C0-FF5D-48E5-B213-A774134BD1CD}" type="datetime1">
              <a:rPr lang="en-IN" smtClean="0"/>
              <a:t>10/11/16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29B8-050B-4BAB-85C1-6F61626EEFB4}" type="datetime1">
              <a:rPr lang="en-IN" smtClean="0"/>
              <a:t>10/11/16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5A76-5B56-474E-A7D4-EF0C4A8D77C5}" type="datetime1">
              <a:rPr lang="en-IN" smtClean="0"/>
              <a:t>10/11/16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71" y="443753"/>
            <a:ext cx="499872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6659" y="430306"/>
            <a:ext cx="499872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4871" y="2554941"/>
            <a:ext cx="499872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4959-D272-4060-A95C-1989BEB81E6E}" type="datetime1">
              <a:rPr lang="en-IN" smtClean="0"/>
              <a:t>10/11/16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10668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D1E1E53F-712C-4675-B1AA-ED0E1209CD69}" type="datetime1">
              <a:rPr lang="en-IN" smtClean="0"/>
              <a:t>10/11/16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4960" y="6158754"/>
            <a:ext cx="140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C9AC7986-92CF-4582-A2E5-141328354C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29197" y="201996"/>
            <a:ext cx="8825659" cy="1124528"/>
          </a:xfrm>
        </p:spPr>
        <p:txBody>
          <a:bodyPr>
            <a:normAutofit fontScale="25000" lnSpcReduction="20000"/>
          </a:bodyPr>
          <a:lstStyle/>
          <a:p>
            <a:r>
              <a:rPr lang="en-US" sz="11100" b="1" dirty="0" smtClean="0">
                <a:latin typeface="BatmanForeverAlternate"/>
                <a:cs typeface="BatmanForeverAlternate"/>
              </a:rPr>
              <a:t> SCHOOL OF INFORMATION SCIENCES</a:t>
            </a:r>
          </a:p>
          <a:p>
            <a:pPr algn="l"/>
            <a:r>
              <a:rPr lang="en-US" sz="4400" b="1" dirty="0">
                <a:latin typeface="BatmanForeverAlternate"/>
                <a:cs typeface="BatmanForeverAlternate"/>
              </a:rPr>
              <a:t> </a:t>
            </a:r>
            <a:r>
              <a:rPr lang="en-US" sz="4400" b="1" dirty="0" smtClean="0">
                <a:latin typeface="BatmanForeverAlternate"/>
                <a:cs typeface="BatmanForeverAlternate"/>
              </a:rPr>
              <a:t>                                               </a:t>
            </a:r>
            <a:r>
              <a:rPr lang="en-US" sz="1600" b="1" dirty="0">
                <a:latin typeface="BatmanForeverAlternate"/>
                <a:cs typeface="BatmanForeverAlternate"/>
              </a:rPr>
              <a:t> </a:t>
            </a:r>
            <a:r>
              <a:rPr lang="en-US" sz="9600" b="1" dirty="0" err="1">
                <a:latin typeface="BatmanForeverAlternate"/>
                <a:cs typeface="BatmanForeverAlternate"/>
              </a:rPr>
              <a:t>Manipal</a:t>
            </a:r>
            <a:r>
              <a:rPr lang="en-US" sz="4400" b="1" dirty="0" smtClean="0">
                <a:latin typeface="BatmanForeverAlternate"/>
                <a:cs typeface="BatmanForeverAlternate"/>
              </a:rPr>
              <a:t>                      </a:t>
            </a:r>
            <a:endParaRPr lang="en-US" sz="11100" b="1" dirty="0">
              <a:latin typeface="BatmanForeverAlternate"/>
              <a:cs typeface="BatmanForeverAlternat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60164" y="5648327"/>
            <a:ext cx="731837" cy="396875"/>
          </a:xfrm>
        </p:spPr>
        <p:txBody>
          <a:bodyPr/>
          <a:lstStyle/>
          <a:p>
            <a:fld id="{C9AC7986-92CF-4582-A2E5-141328354CF6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6" y="4722216"/>
            <a:ext cx="1674569" cy="19453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85661" y="5143879"/>
            <a:ext cx="3953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13" name="Subtitle 11"/>
          <p:cNvSpPr txBox="1">
            <a:spLocks/>
          </p:cNvSpPr>
          <p:nvPr/>
        </p:nvSpPr>
        <p:spPr>
          <a:xfrm>
            <a:off x="1777601" y="2108693"/>
            <a:ext cx="8825659" cy="1075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b="1" u="sng" dirty="0" smtClean="0">
                <a:solidFill>
                  <a:schemeClr val="tx1"/>
                </a:solidFill>
                <a:latin typeface="BatmanForeverAlternate"/>
                <a:cs typeface="BatmanForeverAlternate"/>
              </a:rPr>
              <a:t> NEWSPAPER CONTENT ANALYSIS</a:t>
            </a:r>
            <a:endParaRPr lang="en-US" sz="3200" b="1" u="sng" dirty="0">
              <a:solidFill>
                <a:schemeClr val="tx1"/>
              </a:solidFill>
              <a:latin typeface="BatmanForeverAlternate"/>
              <a:cs typeface="BatmanForeverAlternat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35139" y="5036163"/>
            <a:ext cx="3603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tmanForeverAlternate"/>
                <a:cs typeface="BatmanForeverAlternate"/>
              </a:rPr>
              <a:t>        RITHIN TL</a:t>
            </a:r>
          </a:p>
          <a:p>
            <a:r>
              <a:rPr lang="en-US" sz="2400" dirty="0" smtClean="0">
                <a:latin typeface="BatmanForeverAlternate"/>
                <a:cs typeface="BatmanForeverAlternate"/>
              </a:rPr>
              <a:t>        161046017</a:t>
            </a:r>
            <a:endParaRPr lang="en-US" sz="2400" dirty="0">
              <a:latin typeface="BatmanForeverAlternate"/>
              <a:cs typeface="BatmanForeverAlternate"/>
            </a:endParaRPr>
          </a:p>
        </p:txBody>
      </p:sp>
      <p:pic>
        <p:nvPicPr>
          <p:cNvPr id="2" name="Picture 1" descr="news.jpg"/>
          <p:cNvPicPr>
            <a:picLocks noChangeAspect="1"/>
          </p:cNvPicPr>
          <p:nvPr/>
        </p:nvPicPr>
        <p:blipFill>
          <a:blip r:embed="rId4">
            <a:alphaModFix amt="9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19" y="2937118"/>
            <a:ext cx="7098063" cy="34587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7630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BatmanForeverAlternate"/>
                <a:cs typeface="BatmanForeverAlternate"/>
              </a:rPr>
              <a:t>Technologies used:</a:t>
            </a:r>
            <a:endParaRPr lang="en-US" sz="3200" dirty="0">
              <a:latin typeface="BatmanForeverAlternate"/>
              <a:cs typeface="BatmanForeverAlternat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NLTK(Natural Language Tool Kit)</a:t>
            </a:r>
          </a:p>
          <a:p>
            <a:r>
              <a:rPr lang="en-US" dirty="0" err="1" smtClean="0"/>
              <a:t>WordNet</a:t>
            </a:r>
            <a:endParaRPr lang="en-US" dirty="0" smtClean="0"/>
          </a:p>
          <a:p>
            <a:r>
              <a:rPr lang="en-US" dirty="0" err="1" smtClean="0"/>
              <a:t>WordCloud</a:t>
            </a:r>
            <a:endParaRPr lang="en-US" dirty="0" smtClean="0"/>
          </a:p>
          <a:p>
            <a:r>
              <a:rPr lang="en-US" dirty="0" err="1" smtClean="0"/>
              <a:t>Plotly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9AC7986-92CF-4582-A2E5-141328354CF6}" type="slidenum">
              <a:rPr lang="en-IN" smtClean="0"/>
              <a:t>2</a:t>
            </a:fld>
            <a:endParaRPr lang="en-IN"/>
          </a:p>
        </p:txBody>
      </p:sp>
      <p:sp>
        <p:nvSpPr>
          <p:cNvPr id="7" name="Oval Callout 6"/>
          <p:cNvSpPr/>
          <p:nvPr/>
        </p:nvSpPr>
        <p:spPr>
          <a:xfrm>
            <a:off x="5627009" y="2782255"/>
            <a:ext cx="5553363" cy="3509817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atmanForeverAlternate"/>
                <a:cs typeface="BatmanForeverAlternate"/>
              </a:rPr>
              <a:t>DID YOU KNOW???</a:t>
            </a:r>
          </a:p>
          <a:p>
            <a:pPr algn="ctr"/>
            <a:r>
              <a:rPr lang="en-US" sz="1200" dirty="0" smtClean="0"/>
              <a:t>NLTK </a:t>
            </a:r>
            <a:r>
              <a:rPr lang="en-US" sz="1200" dirty="0"/>
              <a:t>is a leading platform for building Python programs to work with human language data. It provides easy-to-use interfaces to over 50 corpora and lexical resources such as </a:t>
            </a:r>
            <a:r>
              <a:rPr lang="en-US" sz="1200" dirty="0" err="1"/>
              <a:t>WordNet</a:t>
            </a:r>
            <a:r>
              <a:rPr lang="en-US" sz="1200" dirty="0"/>
              <a:t>, along with a suite of text processing libraries for classification, tokenization, stemming, tagging, parsing, and semantic reasoning, wrappers for industrial-strength NLP libraries, and an active </a:t>
            </a:r>
            <a:r>
              <a:rPr lang="en-US" sz="1200" dirty="0" smtClean="0"/>
              <a:t>discussion forum.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90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BatmanForeverAlternate"/>
                <a:cs typeface="BatmanForeverAlternate"/>
              </a:rPr>
              <a:t>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Bitstream Charte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itstream Charter"/>
              </a:rPr>
              <a:t>Categorizing the words using NLTK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itstream Charter"/>
              </a:rPr>
              <a:t>Categorizing according to synonyms and </a:t>
            </a:r>
            <a:r>
              <a:rPr lang="en-US" sz="2400" dirty="0" err="1" smtClean="0">
                <a:latin typeface="Bitstream Charter"/>
              </a:rPr>
              <a:t>hypernyms</a:t>
            </a:r>
            <a:r>
              <a:rPr lang="en-US" sz="2400" dirty="0" smtClean="0">
                <a:latin typeface="Bitstream Charter"/>
              </a:rPr>
              <a:t> using </a:t>
            </a:r>
            <a:r>
              <a:rPr lang="en-US" sz="2400" dirty="0" err="1" smtClean="0">
                <a:latin typeface="Bitstream Charter"/>
              </a:rPr>
              <a:t>wordnet</a:t>
            </a:r>
            <a:endParaRPr lang="en-US" sz="2400" dirty="0" smtClean="0">
              <a:latin typeface="Bitstream Charte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itstream Charter"/>
              </a:rPr>
              <a:t>Connecting them using </a:t>
            </a:r>
            <a:r>
              <a:rPr lang="en-US" sz="2400" dirty="0" err="1" smtClean="0">
                <a:latin typeface="Bitstream Charter"/>
              </a:rPr>
              <a:t>networkx</a:t>
            </a:r>
            <a:r>
              <a:rPr lang="en-US" sz="2400" dirty="0" smtClean="0">
                <a:latin typeface="Bitstream Charter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9AC7986-92CF-4582-A2E5-141328354CF6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1" y="4406774"/>
            <a:ext cx="1627375" cy="226024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939320" y="3696913"/>
            <a:ext cx="4898344" cy="2653612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tmanForeverAlternate"/>
                <a:cs typeface="BatmanForeverAlternate"/>
              </a:rPr>
              <a:t>DID YOU KNOW???</a:t>
            </a:r>
          </a:p>
          <a:p>
            <a:pPr algn="ctr"/>
            <a:r>
              <a:rPr lang="en-US" sz="1100" dirty="0" err="1" smtClean="0"/>
              <a:t>WordNet</a:t>
            </a:r>
            <a:r>
              <a:rPr lang="en-US" sz="1100" dirty="0" smtClean="0"/>
              <a:t> </a:t>
            </a:r>
            <a:r>
              <a:rPr lang="en-US" sz="1100" dirty="0"/>
              <a:t>is a large lexical database of English. Nouns, verbs, adjectives and adverbs are grouped into sets of cognitive synonyms (</a:t>
            </a:r>
            <a:r>
              <a:rPr lang="en-US" sz="1100" dirty="0" err="1"/>
              <a:t>synsets</a:t>
            </a:r>
            <a:r>
              <a:rPr lang="en-US" sz="1100" dirty="0"/>
              <a:t>), each expressing a distinct concept. </a:t>
            </a:r>
            <a:r>
              <a:rPr lang="en-US" sz="1100" dirty="0" err="1"/>
              <a:t>Synsets</a:t>
            </a:r>
            <a:r>
              <a:rPr lang="en-US" sz="1100" dirty="0"/>
              <a:t> are interlinked by means of conceptual-semantic and lexical </a:t>
            </a:r>
            <a:r>
              <a:rPr lang="en-US" sz="1100" dirty="0" err="1" smtClean="0"/>
              <a:t>relations.wordnet’s</a:t>
            </a:r>
            <a:r>
              <a:rPr lang="en-US" sz="1100" dirty="0" smtClean="0"/>
              <a:t> structure makes it a useful tool for Natural Language Processing and computational linguistics</a:t>
            </a: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444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BatmanForeverAlternate"/>
                <a:cs typeface="BatmanForeverAlternate"/>
              </a:rPr>
              <a:t>VISUALIZATION:</a:t>
            </a:r>
            <a:br>
              <a:rPr lang="en-US" sz="3200" dirty="0" smtClean="0">
                <a:latin typeface="BatmanForeverAlternate"/>
                <a:cs typeface="BatmanForeverAlternate"/>
              </a:rPr>
            </a:br>
            <a:r>
              <a:rPr lang="en-US" sz="3200" dirty="0" smtClean="0">
                <a:latin typeface="BatmanForeverAlternate"/>
                <a:cs typeface="BatmanForeverAlternate"/>
              </a:rPr>
              <a:t> HINDU-PAPER(</a:t>
            </a:r>
            <a:r>
              <a:rPr lang="en-US" sz="3200" dirty="0" err="1" smtClean="0">
                <a:latin typeface="BatmanForeverAlternate"/>
                <a:cs typeface="BatmanForeverAlternate"/>
              </a:rPr>
              <a:t>WordCloud</a:t>
            </a:r>
            <a:r>
              <a:rPr lang="en-US" sz="3200" dirty="0" smtClean="0">
                <a:latin typeface="BatmanForeverAlternate"/>
                <a:cs typeface="BatmanForeverAlternate"/>
              </a:rPr>
              <a:t>)</a:t>
            </a:r>
            <a:endParaRPr lang="en-US" sz="3200" dirty="0">
              <a:latin typeface="BatmanForeverAlternate"/>
              <a:cs typeface="BatmanForeverAlternate"/>
            </a:endParaRPr>
          </a:p>
        </p:txBody>
      </p:sp>
      <p:pic>
        <p:nvPicPr>
          <p:cNvPr id="6" name="Content Placeholder 5" descr="hindu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9" b="28459"/>
          <a:stretch>
            <a:fillRect/>
          </a:stretch>
        </p:blipFill>
        <p:spPr>
          <a:xfrm>
            <a:off x="512547" y="1905000"/>
            <a:ext cx="10668000" cy="4114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9AC7986-92CF-4582-A2E5-141328354CF6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3" y="4340186"/>
            <a:ext cx="1627375" cy="22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3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540" y="0"/>
            <a:ext cx="5296379" cy="228627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BatmanForeverAlternate"/>
                <a:cs typeface="BatmanForeverAlternate"/>
              </a:rPr>
              <a:t>UK-PAPER(</a:t>
            </a:r>
            <a:r>
              <a:rPr lang="en-US" sz="2400" dirty="0" err="1" smtClean="0">
                <a:latin typeface="BatmanForeverAlternate"/>
                <a:cs typeface="BatmanForeverAlternate"/>
              </a:rPr>
              <a:t>WordCloud</a:t>
            </a:r>
            <a:r>
              <a:rPr lang="en-US" sz="2400" dirty="0" smtClean="0">
                <a:latin typeface="BatmanForeverAlternate"/>
                <a:cs typeface="BatmanForeverAlternate"/>
              </a:rPr>
              <a:t>)</a:t>
            </a:r>
            <a:endParaRPr lang="en-US" sz="2400" dirty="0">
              <a:latin typeface="BatmanForeverAlternate"/>
              <a:cs typeface="BatmanForeverAlternat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9AC7986-92CF-4582-A2E5-141328354CF6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3" y="4340186"/>
            <a:ext cx="1627375" cy="2260241"/>
          </a:xfrm>
          <a:prstGeom prst="rect">
            <a:avLst/>
          </a:prstGeom>
        </p:spPr>
      </p:pic>
      <p:pic>
        <p:nvPicPr>
          <p:cNvPr id="7" name="Content Placeholder 6" descr="ukal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9" b="22909"/>
          <a:stretch>
            <a:fillRect/>
          </a:stretch>
        </p:blipFill>
        <p:spPr>
          <a:xfrm>
            <a:off x="569241" y="1905000"/>
            <a:ext cx="10668000" cy="4114800"/>
          </a:xfrm>
        </p:spPr>
      </p:pic>
    </p:spTree>
    <p:extLst>
      <p:ext uri="{BB962C8B-B14F-4D97-AF65-F5344CB8AC3E}">
        <p14:creationId xmlns:p14="http://schemas.microsoft.com/office/powerpoint/2010/main" val="20363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842" y="1243221"/>
            <a:ext cx="6211647" cy="507762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GitHub</a:t>
            </a:r>
            <a:r>
              <a:rPr lang="en-US" dirty="0" smtClean="0"/>
              <a:t> repository link 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Rithin-gowda</a:t>
            </a:r>
            <a:r>
              <a:rPr lang="en-US" dirty="0"/>
              <a:t>/term-project-monsoon16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49" y="4292600"/>
            <a:ext cx="2763715" cy="1842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5645" y="669072"/>
            <a:ext cx="424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000000"/>
                </a:solidFill>
                <a:latin typeface="BatmanForeverAlternate"/>
                <a:cs typeface="BatmanForeverAlternate"/>
              </a:rPr>
              <a:t>GitHub</a:t>
            </a:r>
            <a:endParaRPr lang="en-US" sz="2800" b="1" dirty="0">
              <a:solidFill>
                <a:srgbClr val="000000"/>
              </a:solidFill>
              <a:latin typeface="BatmanForeverAlternate"/>
              <a:cs typeface="BatmanForeve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6635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949" y="2147769"/>
            <a:ext cx="9404723" cy="1955631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  <a:latin typeface="BatmanForeverAlternate"/>
                <a:cs typeface="BatmanForeverAlternate"/>
              </a:rPr>
              <a:t>Thank You ! </a:t>
            </a:r>
            <a:endParaRPr lang="en-IN" sz="5400" dirty="0">
              <a:solidFill>
                <a:schemeClr val="accent2"/>
              </a:solidFill>
              <a:latin typeface="BatmanForeverAlternate"/>
              <a:cs typeface="BatmanForeverAlternat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7986-92CF-4582-A2E5-141328354CF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514</TotalTime>
  <Words>231</Words>
  <Application>Microsoft Macintosh PowerPoint</Application>
  <PresentationFormat>Custom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Travelogue</vt:lpstr>
      <vt:lpstr>PowerPoint Presentation</vt:lpstr>
      <vt:lpstr>Technologies used:</vt:lpstr>
      <vt:lpstr>ANALYSIS </vt:lpstr>
      <vt:lpstr>VISUALIZATION:  HINDU-PAPER(WordCloud)</vt:lpstr>
      <vt:lpstr>UK-PAPER(WordCloud)</vt:lpstr>
      <vt:lpstr>PowerPoint Presentation</vt:lpstr>
      <vt:lpstr>Thank You !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YADAV</dc:creator>
  <cp:lastModifiedBy>rithin.tl bheeshm</cp:lastModifiedBy>
  <cp:revision>53</cp:revision>
  <dcterms:created xsi:type="dcterms:W3CDTF">2016-04-10T16:39:01Z</dcterms:created>
  <dcterms:modified xsi:type="dcterms:W3CDTF">2016-11-10T04:08:55Z</dcterms:modified>
</cp:coreProperties>
</file>