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8" r:id="rId5"/>
    <p:sldId id="262" r:id="rId6"/>
    <p:sldId id="267" r:id="rId7"/>
    <p:sldId id="263" r:id="rId8"/>
    <p:sldId id="266" r:id="rId9"/>
    <p:sldId id="269" r:id="rId10"/>
    <p:sldId id="274" r:id="rId11"/>
    <p:sldId id="272" r:id="rId12"/>
    <p:sldId id="275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4F0707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67D88-8279-588D-819D-CD353B0E820F}" v="1375" dt="2022-12-07T03:17:32.906"/>
    <p1510:client id="{CADF4AA1-C44D-4B35-8524-770A193375E2}" v="1303" dt="2022-12-07T03:13:51.271"/>
    <p1510:client id="{CCB1117D-CEED-5554-B780-5CA0C99DD553}" v="1973" dt="2023-11-30T10:21:21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B68A8-FFF0-4886-9F6F-0C915CE12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8B01D9-C62A-43EA-BD0A-CEA64029BF88}">
      <dgm:prSet/>
      <dgm:spPr/>
      <dgm:t>
        <a:bodyPr/>
        <a:lstStyle/>
        <a:p>
          <a:r>
            <a:rPr lang="en-US" dirty="0"/>
            <a:t>Preserving Information Integrity</a:t>
          </a:r>
        </a:p>
      </dgm:t>
    </dgm:pt>
    <dgm:pt modelId="{C54505CE-8050-4969-8F8B-67A5C8EF9839}" type="parTrans" cxnId="{500361E2-2ED5-4A63-B522-62E20D3214C2}">
      <dgm:prSet/>
      <dgm:spPr/>
      <dgm:t>
        <a:bodyPr/>
        <a:lstStyle/>
        <a:p>
          <a:endParaRPr lang="en-US"/>
        </a:p>
      </dgm:t>
    </dgm:pt>
    <dgm:pt modelId="{F4849BFE-F972-4365-A6AE-3FDBB99DE13D}" type="sibTrans" cxnId="{500361E2-2ED5-4A63-B522-62E20D3214C2}">
      <dgm:prSet/>
      <dgm:spPr/>
      <dgm:t>
        <a:bodyPr/>
        <a:lstStyle/>
        <a:p>
          <a:endParaRPr lang="en-US"/>
        </a:p>
      </dgm:t>
    </dgm:pt>
    <dgm:pt modelId="{F9382EBB-E327-4EF0-8D1C-2895BD7B1FE6}">
      <dgm:prSet/>
      <dgm:spPr/>
      <dgm:t>
        <a:bodyPr/>
        <a:lstStyle/>
        <a:p>
          <a:r>
            <a:rPr lang="en-US" dirty="0"/>
            <a:t>Limiting social division</a:t>
          </a:r>
        </a:p>
      </dgm:t>
    </dgm:pt>
    <dgm:pt modelId="{2CA3D954-CFB6-4359-AEE3-B3DBB813EE38}" type="parTrans" cxnId="{1AB1EB63-E92E-4BC1-A17B-F6ED4A1EEFEF}">
      <dgm:prSet/>
      <dgm:spPr/>
      <dgm:t>
        <a:bodyPr/>
        <a:lstStyle/>
        <a:p>
          <a:endParaRPr lang="en-US"/>
        </a:p>
      </dgm:t>
    </dgm:pt>
    <dgm:pt modelId="{0174DA7F-04E9-42E0-960A-E6ECBC71396B}" type="sibTrans" cxnId="{1AB1EB63-E92E-4BC1-A17B-F6ED4A1EEFEF}">
      <dgm:prSet/>
      <dgm:spPr/>
      <dgm:t>
        <a:bodyPr/>
        <a:lstStyle/>
        <a:p>
          <a:endParaRPr lang="en-US"/>
        </a:p>
      </dgm:t>
    </dgm:pt>
    <dgm:pt modelId="{C5083A8E-BED3-4040-BD1B-302E09F25E09}">
      <dgm:prSet/>
      <dgm:spPr/>
      <dgm:t>
        <a:bodyPr/>
        <a:lstStyle/>
        <a:p>
          <a:r>
            <a:rPr lang="en-US" dirty="0"/>
            <a:t>Contribution to research.</a:t>
          </a:r>
        </a:p>
      </dgm:t>
    </dgm:pt>
    <dgm:pt modelId="{3946C14C-5F9E-4F5F-A758-B1EAFEE0B1D1}" type="parTrans" cxnId="{EED1E64B-F520-4AA0-AC6F-36E489CE9029}">
      <dgm:prSet/>
      <dgm:spPr/>
      <dgm:t>
        <a:bodyPr/>
        <a:lstStyle/>
        <a:p>
          <a:endParaRPr lang="en-US"/>
        </a:p>
      </dgm:t>
    </dgm:pt>
    <dgm:pt modelId="{43241376-AC6E-48DC-85F1-14D4DF1711C2}" type="sibTrans" cxnId="{EED1E64B-F520-4AA0-AC6F-36E489CE9029}">
      <dgm:prSet/>
      <dgm:spPr/>
      <dgm:t>
        <a:bodyPr/>
        <a:lstStyle/>
        <a:p>
          <a:endParaRPr lang="en-US"/>
        </a:p>
      </dgm:t>
    </dgm:pt>
    <dgm:pt modelId="{277D4A2F-AC2D-4CBF-B315-817913DBAB8F}">
      <dgm:prSet/>
      <dgm:spPr/>
      <dgm:t>
        <a:bodyPr/>
        <a:lstStyle/>
        <a:p>
          <a:r>
            <a:rPr lang="en-US" dirty="0">
              <a:latin typeface="Calibri"/>
            </a:rPr>
            <a:t>Flag</a:t>
          </a:r>
          <a:r>
            <a:rPr lang="en-US" dirty="0"/>
            <a:t> the extreme statements for human review.</a:t>
          </a:r>
        </a:p>
      </dgm:t>
    </dgm:pt>
    <dgm:pt modelId="{5FC7AF08-9C72-4386-8F76-40FEA720330C}" type="parTrans" cxnId="{4F827723-8B16-4F24-9185-47CEEF3035B9}">
      <dgm:prSet/>
      <dgm:spPr/>
      <dgm:t>
        <a:bodyPr/>
        <a:lstStyle/>
        <a:p>
          <a:endParaRPr lang="en-US"/>
        </a:p>
      </dgm:t>
    </dgm:pt>
    <dgm:pt modelId="{34741345-4B24-4EC6-B298-CB9DA9AE8030}" type="sibTrans" cxnId="{4F827723-8B16-4F24-9185-47CEEF3035B9}">
      <dgm:prSet/>
      <dgm:spPr/>
      <dgm:t>
        <a:bodyPr/>
        <a:lstStyle/>
        <a:p>
          <a:endParaRPr lang="en-US"/>
        </a:p>
      </dgm:t>
    </dgm:pt>
    <dgm:pt modelId="{FA0C5E74-053F-4208-BA3D-AAB48CC7F641}" type="pres">
      <dgm:prSet presAssocID="{617B68A8-FFF0-4886-9F6F-0C915CE12367}" presName="root" presStyleCnt="0">
        <dgm:presLayoutVars>
          <dgm:dir/>
          <dgm:resizeHandles val="exact"/>
        </dgm:presLayoutVars>
      </dgm:prSet>
      <dgm:spPr/>
    </dgm:pt>
    <dgm:pt modelId="{7909B60B-1A5A-4484-A55F-55C236EEDEAD}" type="pres">
      <dgm:prSet presAssocID="{958B01D9-C62A-43EA-BD0A-CEA64029BF88}" presName="compNode" presStyleCnt="0"/>
      <dgm:spPr/>
    </dgm:pt>
    <dgm:pt modelId="{B9ED022E-2B54-45BB-A718-D0CFF6D61D23}" type="pres">
      <dgm:prSet presAssocID="{958B01D9-C62A-43EA-BD0A-CEA64029BF88}" presName="bgRect" presStyleLbl="bgShp" presStyleIdx="0" presStyleCnt="4"/>
      <dgm:spPr/>
    </dgm:pt>
    <dgm:pt modelId="{CE54D295-CB2B-4373-85C4-F88F2D2A6E69}" type="pres">
      <dgm:prSet presAssocID="{958B01D9-C62A-43EA-BD0A-CEA64029BF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B79AC4D-A9E4-4F56-83C3-C51B329CB8ED}" type="pres">
      <dgm:prSet presAssocID="{958B01D9-C62A-43EA-BD0A-CEA64029BF88}" presName="spaceRect" presStyleCnt="0"/>
      <dgm:spPr/>
    </dgm:pt>
    <dgm:pt modelId="{9FCC8400-10A8-4C44-A44A-875E73F774F9}" type="pres">
      <dgm:prSet presAssocID="{958B01D9-C62A-43EA-BD0A-CEA64029BF88}" presName="parTx" presStyleLbl="revTx" presStyleIdx="0" presStyleCnt="4">
        <dgm:presLayoutVars>
          <dgm:chMax val="0"/>
          <dgm:chPref val="0"/>
        </dgm:presLayoutVars>
      </dgm:prSet>
      <dgm:spPr/>
    </dgm:pt>
    <dgm:pt modelId="{A40E32C9-9731-4912-A9D6-8EFBE6DEE23A}" type="pres">
      <dgm:prSet presAssocID="{F4849BFE-F972-4365-A6AE-3FDBB99DE13D}" presName="sibTrans" presStyleCnt="0"/>
      <dgm:spPr/>
    </dgm:pt>
    <dgm:pt modelId="{58B972EB-0D63-483A-914D-F2F9DEEE5750}" type="pres">
      <dgm:prSet presAssocID="{F9382EBB-E327-4EF0-8D1C-2895BD7B1FE6}" presName="compNode" presStyleCnt="0"/>
      <dgm:spPr/>
    </dgm:pt>
    <dgm:pt modelId="{9422907D-EEC7-49A8-87DF-E455B0A9B27E}" type="pres">
      <dgm:prSet presAssocID="{F9382EBB-E327-4EF0-8D1C-2895BD7B1FE6}" presName="bgRect" presStyleLbl="bgShp" presStyleIdx="1" presStyleCnt="4"/>
      <dgm:spPr/>
    </dgm:pt>
    <dgm:pt modelId="{E9F10A0B-EBB5-4321-87B6-7E4FC243D230}" type="pres">
      <dgm:prSet presAssocID="{F9382EBB-E327-4EF0-8D1C-2895BD7B1F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1A4F102-4574-4333-9BB9-6C618D46499B}" type="pres">
      <dgm:prSet presAssocID="{F9382EBB-E327-4EF0-8D1C-2895BD7B1FE6}" presName="spaceRect" presStyleCnt="0"/>
      <dgm:spPr/>
    </dgm:pt>
    <dgm:pt modelId="{1901C1A2-9F70-4952-98A9-B0531083704E}" type="pres">
      <dgm:prSet presAssocID="{F9382EBB-E327-4EF0-8D1C-2895BD7B1FE6}" presName="parTx" presStyleLbl="revTx" presStyleIdx="1" presStyleCnt="4">
        <dgm:presLayoutVars>
          <dgm:chMax val="0"/>
          <dgm:chPref val="0"/>
        </dgm:presLayoutVars>
      </dgm:prSet>
      <dgm:spPr/>
    </dgm:pt>
    <dgm:pt modelId="{1A889488-2F5E-42FE-BA8E-D5A2BE471C31}" type="pres">
      <dgm:prSet presAssocID="{0174DA7F-04E9-42E0-960A-E6ECBC71396B}" presName="sibTrans" presStyleCnt="0"/>
      <dgm:spPr/>
    </dgm:pt>
    <dgm:pt modelId="{E0558E75-AF3D-4851-89ED-11765EA32FD1}" type="pres">
      <dgm:prSet presAssocID="{C5083A8E-BED3-4040-BD1B-302E09F25E09}" presName="compNode" presStyleCnt="0"/>
      <dgm:spPr/>
    </dgm:pt>
    <dgm:pt modelId="{BC706804-1128-489C-A22B-4FF4D7CCA827}" type="pres">
      <dgm:prSet presAssocID="{C5083A8E-BED3-4040-BD1B-302E09F25E09}" presName="bgRect" presStyleLbl="bgShp" presStyleIdx="2" presStyleCnt="4"/>
      <dgm:spPr/>
    </dgm:pt>
    <dgm:pt modelId="{5BCA1883-BD6D-4A75-A24F-DC08BB392710}" type="pres">
      <dgm:prSet presAssocID="{C5083A8E-BED3-4040-BD1B-302E09F25E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C04E1E-E764-453C-B37B-17504E82798A}" type="pres">
      <dgm:prSet presAssocID="{C5083A8E-BED3-4040-BD1B-302E09F25E09}" presName="spaceRect" presStyleCnt="0"/>
      <dgm:spPr/>
    </dgm:pt>
    <dgm:pt modelId="{24957806-62DB-47E3-900D-7C673C5C5413}" type="pres">
      <dgm:prSet presAssocID="{C5083A8E-BED3-4040-BD1B-302E09F25E09}" presName="parTx" presStyleLbl="revTx" presStyleIdx="2" presStyleCnt="4">
        <dgm:presLayoutVars>
          <dgm:chMax val="0"/>
          <dgm:chPref val="0"/>
        </dgm:presLayoutVars>
      </dgm:prSet>
      <dgm:spPr/>
    </dgm:pt>
    <dgm:pt modelId="{7DC8C0B2-4FDC-441E-9DB4-4FB69A442A7D}" type="pres">
      <dgm:prSet presAssocID="{43241376-AC6E-48DC-85F1-14D4DF1711C2}" presName="sibTrans" presStyleCnt="0"/>
      <dgm:spPr/>
    </dgm:pt>
    <dgm:pt modelId="{9D5B7B15-9B6F-4EEF-B669-91F31FE0FFA3}" type="pres">
      <dgm:prSet presAssocID="{277D4A2F-AC2D-4CBF-B315-817913DBAB8F}" presName="compNode" presStyleCnt="0"/>
      <dgm:spPr/>
    </dgm:pt>
    <dgm:pt modelId="{6DEB2EB0-E3B9-48F2-B701-67F7E68B5DFF}" type="pres">
      <dgm:prSet presAssocID="{277D4A2F-AC2D-4CBF-B315-817913DBAB8F}" presName="bgRect" presStyleLbl="bgShp" presStyleIdx="3" presStyleCnt="4"/>
      <dgm:spPr/>
    </dgm:pt>
    <dgm:pt modelId="{44935CAC-3B83-4181-8168-2DE107BDC94B}" type="pres">
      <dgm:prSet presAssocID="{277D4A2F-AC2D-4CBF-B315-817913DBAB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97872A6-5C4E-41C2-91C2-33AB514AFA1F}" type="pres">
      <dgm:prSet presAssocID="{277D4A2F-AC2D-4CBF-B315-817913DBAB8F}" presName="spaceRect" presStyleCnt="0"/>
      <dgm:spPr/>
    </dgm:pt>
    <dgm:pt modelId="{4C25F5F8-D27C-475C-A3B2-4279D769A302}" type="pres">
      <dgm:prSet presAssocID="{277D4A2F-AC2D-4CBF-B315-817913DBAB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827723-8B16-4F24-9185-47CEEF3035B9}" srcId="{617B68A8-FFF0-4886-9F6F-0C915CE12367}" destId="{277D4A2F-AC2D-4CBF-B315-817913DBAB8F}" srcOrd="3" destOrd="0" parTransId="{5FC7AF08-9C72-4386-8F76-40FEA720330C}" sibTransId="{34741345-4B24-4EC6-B298-CB9DA9AE8030}"/>
    <dgm:cxn modelId="{1AB1EB63-E92E-4BC1-A17B-F6ED4A1EEFEF}" srcId="{617B68A8-FFF0-4886-9F6F-0C915CE12367}" destId="{F9382EBB-E327-4EF0-8D1C-2895BD7B1FE6}" srcOrd="1" destOrd="0" parTransId="{2CA3D954-CFB6-4359-AEE3-B3DBB813EE38}" sibTransId="{0174DA7F-04E9-42E0-960A-E6ECBC71396B}"/>
    <dgm:cxn modelId="{C15D896A-7F62-4357-82E8-9A22CE7F980E}" type="presOf" srcId="{277D4A2F-AC2D-4CBF-B315-817913DBAB8F}" destId="{4C25F5F8-D27C-475C-A3B2-4279D769A302}" srcOrd="0" destOrd="0" presId="urn:microsoft.com/office/officeart/2018/2/layout/IconVerticalSolidList"/>
    <dgm:cxn modelId="{EED1E64B-F520-4AA0-AC6F-36E489CE9029}" srcId="{617B68A8-FFF0-4886-9F6F-0C915CE12367}" destId="{C5083A8E-BED3-4040-BD1B-302E09F25E09}" srcOrd="2" destOrd="0" parTransId="{3946C14C-5F9E-4F5F-A758-B1EAFEE0B1D1}" sibTransId="{43241376-AC6E-48DC-85F1-14D4DF1711C2}"/>
    <dgm:cxn modelId="{D2FED4B0-0AA1-46FA-82D8-07ECE631212E}" type="presOf" srcId="{958B01D9-C62A-43EA-BD0A-CEA64029BF88}" destId="{9FCC8400-10A8-4C44-A44A-875E73F774F9}" srcOrd="0" destOrd="0" presId="urn:microsoft.com/office/officeart/2018/2/layout/IconVerticalSolidList"/>
    <dgm:cxn modelId="{D3B802B5-4CC7-45D8-90BA-318C1C8FF5C9}" type="presOf" srcId="{617B68A8-FFF0-4886-9F6F-0C915CE12367}" destId="{FA0C5E74-053F-4208-BA3D-AAB48CC7F641}" srcOrd="0" destOrd="0" presId="urn:microsoft.com/office/officeart/2018/2/layout/IconVerticalSolidList"/>
    <dgm:cxn modelId="{ABBB66D8-0264-4A9D-A98D-71B935CEEC92}" type="presOf" srcId="{F9382EBB-E327-4EF0-8D1C-2895BD7B1FE6}" destId="{1901C1A2-9F70-4952-98A9-B0531083704E}" srcOrd="0" destOrd="0" presId="urn:microsoft.com/office/officeart/2018/2/layout/IconVerticalSolidList"/>
    <dgm:cxn modelId="{500361E2-2ED5-4A63-B522-62E20D3214C2}" srcId="{617B68A8-FFF0-4886-9F6F-0C915CE12367}" destId="{958B01D9-C62A-43EA-BD0A-CEA64029BF88}" srcOrd="0" destOrd="0" parTransId="{C54505CE-8050-4969-8F8B-67A5C8EF9839}" sibTransId="{F4849BFE-F972-4365-A6AE-3FDBB99DE13D}"/>
    <dgm:cxn modelId="{08CD81ED-7B53-4354-9FEE-C6A5CF810D41}" type="presOf" srcId="{C5083A8E-BED3-4040-BD1B-302E09F25E09}" destId="{24957806-62DB-47E3-900D-7C673C5C5413}" srcOrd="0" destOrd="0" presId="urn:microsoft.com/office/officeart/2018/2/layout/IconVerticalSolidList"/>
    <dgm:cxn modelId="{9C464C0A-5BCE-4CE7-8A67-3304112F4A5E}" type="presParOf" srcId="{FA0C5E74-053F-4208-BA3D-AAB48CC7F641}" destId="{7909B60B-1A5A-4484-A55F-55C236EEDEAD}" srcOrd="0" destOrd="0" presId="urn:microsoft.com/office/officeart/2018/2/layout/IconVerticalSolidList"/>
    <dgm:cxn modelId="{D839BC14-2E46-4536-A1B5-2702D111696E}" type="presParOf" srcId="{7909B60B-1A5A-4484-A55F-55C236EEDEAD}" destId="{B9ED022E-2B54-45BB-A718-D0CFF6D61D23}" srcOrd="0" destOrd="0" presId="urn:microsoft.com/office/officeart/2018/2/layout/IconVerticalSolidList"/>
    <dgm:cxn modelId="{16A64358-17A3-4AB2-B463-FA0E0B54CFDE}" type="presParOf" srcId="{7909B60B-1A5A-4484-A55F-55C236EEDEAD}" destId="{CE54D295-CB2B-4373-85C4-F88F2D2A6E69}" srcOrd="1" destOrd="0" presId="urn:microsoft.com/office/officeart/2018/2/layout/IconVerticalSolidList"/>
    <dgm:cxn modelId="{4204F80D-EBEA-4060-A0A2-86D43E5E641B}" type="presParOf" srcId="{7909B60B-1A5A-4484-A55F-55C236EEDEAD}" destId="{2B79AC4D-A9E4-4F56-83C3-C51B329CB8ED}" srcOrd="2" destOrd="0" presId="urn:microsoft.com/office/officeart/2018/2/layout/IconVerticalSolidList"/>
    <dgm:cxn modelId="{D075F33A-5017-4541-9A20-7457156EF136}" type="presParOf" srcId="{7909B60B-1A5A-4484-A55F-55C236EEDEAD}" destId="{9FCC8400-10A8-4C44-A44A-875E73F774F9}" srcOrd="3" destOrd="0" presId="urn:microsoft.com/office/officeart/2018/2/layout/IconVerticalSolidList"/>
    <dgm:cxn modelId="{883F565B-EA25-4793-8A5C-1889DE712691}" type="presParOf" srcId="{FA0C5E74-053F-4208-BA3D-AAB48CC7F641}" destId="{A40E32C9-9731-4912-A9D6-8EFBE6DEE23A}" srcOrd="1" destOrd="0" presId="urn:microsoft.com/office/officeart/2018/2/layout/IconVerticalSolidList"/>
    <dgm:cxn modelId="{5537C67B-536E-4DA9-AC6D-C9E7785579AC}" type="presParOf" srcId="{FA0C5E74-053F-4208-BA3D-AAB48CC7F641}" destId="{58B972EB-0D63-483A-914D-F2F9DEEE5750}" srcOrd="2" destOrd="0" presId="urn:microsoft.com/office/officeart/2018/2/layout/IconVerticalSolidList"/>
    <dgm:cxn modelId="{CAC64043-79E8-4ABA-9BC2-B8B52BF903A2}" type="presParOf" srcId="{58B972EB-0D63-483A-914D-F2F9DEEE5750}" destId="{9422907D-EEC7-49A8-87DF-E455B0A9B27E}" srcOrd="0" destOrd="0" presId="urn:microsoft.com/office/officeart/2018/2/layout/IconVerticalSolidList"/>
    <dgm:cxn modelId="{09D7E846-B9F6-4351-B377-8CE9A92B1868}" type="presParOf" srcId="{58B972EB-0D63-483A-914D-F2F9DEEE5750}" destId="{E9F10A0B-EBB5-4321-87B6-7E4FC243D230}" srcOrd="1" destOrd="0" presId="urn:microsoft.com/office/officeart/2018/2/layout/IconVerticalSolidList"/>
    <dgm:cxn modelId="{B1855E7F-FC8D-4C8D-9EC8-D42EC00B570D}" type="presParOf" srcId="{58B972EB-0D63-483A-914D-F2F9DEEE5750}" destId="{A1A4F102-4574-4333-9BB9-6C618D46499B}" srcOrd="2" destOrd="0" presId="urn:microsoft.com/office/officeart/2018/2/layout/IconVerticalSolidList"/>
    <dgm:cxn modelId="{C21537FB-FFE2-406C-B241-4BE5C09FCDC4}" type="presParOf" srcId="{58B972EB-0D63-483A-914D-F2F9DEEE5750}" destId="{1901C1A2-9F70-4952-98A9-B0531083704E}" srcOrd="3" destOrd="0" presId="urn:microsoft.com/office/officeart/2018/2/layout/IconVerticalSolidList"/>
    <dgm:cxn modelId="{A53FC5F1-5D1A-4B13-A183-FC387671DAB7}" type="presParOf" srcId="{FA0C5E74-053F-4208-BA3D-AAB48CC7F641}" destId="{1A889488-2F5E-42FE-BA8E-D5A2BE471C31}" srcOrd="3" destOrd="0" presId="urn:microsoft.com/office/officeart/2018/2/layout/IconVerticalSolidList"/>
    <dgm:cxn modelId="{89FC7359-8746-420F-ACD3-1AA00D24FEE8}" type="presParOf" srcId="{FA0C5E74-053F-4208-BA3D-AAB48CC7F641}" destId="{E0558E75-AF3D-4851-89ED-11765EA32FD1}" srcOrd="4" destOrd="0" presId="urn:microsoft.com/office/officeart/2018/2/layout/IconVerticalSolidList"/>
    <dgm:cxn modelId="{15A69C56-1E6F-4452-A09A-DB43FE451BBE}" type="presParOf" srcId="{E0558E75-AF3D-4851-89ED-11765EA32FD1}" destId="{BC706804-1128-489C-A22B-4FF4D7CCA827}" srcOrd="0" destOrd="0" presId="urn:microsoft.com/office/officeart/2018/2/layout/IconVerticalSolidList"/>
    <dgm:cxn modelId="{F72E8375-5981-4F37-B0E5-EB8BD0F3501F}" type="presParOf" srcId="{E0558E75-AF3D-4851-89ED-11765EA32FD1}" destId="{5BCA1883-BD6D-4A75-A24F-DC08BB392710}" srcOrd="1" destOrd="0" presId="urn:microsoft.com/office/officeart/2018/2/layout/IconVerticalSolidList"/>
    <dgm:cxn modelId="{F1F86DCC-8265-4EBE-8C5C-F99B09699632}" type="presParOf" srcId="{E0558E75-AF3D-4851-89ED-11765EA32FD1}" destId="{A2C04E1E-E764-453C-B37B-17504E82798A}" srcOrd="2" destOrd="0" presId="urn:microsoft.com/office/officeart/2018/2/layout/IconVerticalSolidList"/>
    <dgm:cxn modelId="{5ECA5345-AA59-4CED-A61F-58A5B831EF5E}" type="presParOf" srcId="{E0558E75-AF3D-4851-89ED-11765EA32FD1}" destId="{24957806-62DB-47E3-900D-7C673C5C5413}" srcOrd="3" destOrd="0" presId="urn:microsoft.com/office/officeart/2018/2/layout/IconVerticalSolidList"/>
    <dgm:cxn modelId="{E254B624-22E8-4933-9093-FF3F34A242CC}" type="presParOf" srcId="{FA0C5E74-053F-4208-BA3D-AAB48CC7F641}" destId="{7DC8C0B2-4FDC-441E-9DB4-4FB69A442A7D}" srcOrd="5" destOrd="0" presId="urn:microsoft.com/office/officeart/2018/2/layout/IconVerticalSolidList"/>
    <dgm:cxn modelId="{FFC326AF-665D-4371-8EF5-A6B14F772D81}" type="presParOf" srcId="{FA0C5E74-053F-4208-BA3D-AAB48CC7F641}" destId="{9D5B7B15-9B6F-4EEF-B669-91F31FE0FFA3}" srcOrd="6" destOrd="0" presId="urn:microsoft.com/office/officeart/2018/2/layout/IconVerticalSolidList"/>
    <dgm:cxn modelId="{5936D8E5-49FD-44E7-B356-C4BAD01F484B}" type="presParOf" srcId="{9D5B7B15-9B6F-4EEF-B669-91F31FE0FFA3}" destId="{6DEB2EB0-E3B9-48F2-B701-67F7E68B5DFF}" srcOrd="0" destOrd="0" presId="urn:microsoft.com/office/officeart/2018/2/layout/IconVerticalSolidList"/>
    <dgm:cxn modelId="{81A65EFB-5C0E-4E8B-9086-88EB52D51E02}" type="presParOf" srcId="{9D5B7B15-9B6F-4EEF-B669-91F31FE0FFA3}" destId="{44935CAC-3B83-4181-8168-2DE107BDC94B}" srcOrd="1" destOrd="0" presId="urn:microsoft.com/office/officeart/2018/2/layout/IconVerticalSolidList"/>
    <dgm:cxn modelId="{E5227A35-1D9F-44ED-9B15-44D8CE6F4814}" type="presParOf" srcId="{9D5B7B15-9B6F-4EEF-B669-91F31FE0FFA3}" destId="{497872A6-5C4E-41C2-91C2-33AB514AFA1F}" srcOrd="2" destOrd="0" presId="urn:microsoft.com/office/officeart/2018/2/layout/IconVerticalSolidList"/>
    <dgm:cxn modelId="{9694A9A9-0341-4761-ABDC-15A17A4D9950}" type="presParOf" srcId="{9D5B7B15-9B6F-4EEF-B669-91F31FE0FFA3}" destId="{4C25F5F8-D27C-475C-A3B2-4279D769A3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D022E-2B54-45BB-A718-D0CFF6D61D23}">
      <dsp:nvSpPr>
        <dsp:cNvPr id="0" name=""/>
        <dsp:cNvSpPr/>
      </dsp:nvSpPr>
      <dsp:spPr>
        <a:xfrm>
          <a:off x="0" y="1574"/>
          <a:ext cx="7852611" cy="798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4D295-CB2B-4373-85C4-F88F2D2A6E69}">
      <dsp:nvSpPr>
        <dsp:cNvPr id="0" name=""/>
        <dsp:cNvSpPr/>
      </dsp:nvSpPr>
      <dsp:spPr>
        <a:xfrm>
          <a:off x="241425" y="181147"/>
          <a:ext cx="438955" cy="438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C8400-10A8-4C44-A44A-875E73F774F9}">
      <dsp:nvSpPr>
        <dsp:cNvPr id="0" name=""/>
        <dsp:cNvSpPr/>
      </dsp:nvSpPr>
      <dsp:spPr>
        <a:xfrm>
          <a:off x="921805" y="1574"/>
          <a:ext cx="6930805" cy="79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66" tIns="84466" rIns="84466" bIns="844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Preserving Information Integrity</a:t>
          </a:r>
        </a:p>
      </dsp:txBody>
      <dsp:txXfrm>
        <a:off x="921805" y="1574"/>
        <a:ext cx="6930805" cy="798100"/>
      </dsp:txXfrm>
    </dsp:sp>
    <dsp:sp modelId="{9422907D-EEC7-49A8-87DF-E455B0A9B27E}">
      <dsp:nvSpPr>
        <dsp:cNvPr id="0" name=""/>
        <dsp:cNvSpPr/>
      </dsp:nvSpPr>
      <dsp:spPr>
        <a:xfrm>
          <a:off x="0" y="999199"/>
          <a:ext cx="7852611" cy="798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10A0B-EBB5-4321-87B6-7E4FC243D230}">
      <dsp:nvSpPr>
        <dsp:cNvPr id="0" name=""/>
        <dsp:cNvSpPr/>
      </dsp:nvSpPr>
      <dsp:spPr>
        <a:xfrm>
          <a:off x="241425" y="1178772"/>
          <a:ext cx="438955" cy="438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1C1A2-9F70-4952-98A9-B0531083704E}">
      <dsp:nvSpPr>
        <dsp:cNvPr id="0" name=""/>
        <dsp:cNvSpPr/>
      </dsp:nvSpPr>
      <dsp:spPr>
        <a:xfrm>
          <a:off x="921805" y="999199"/>
          <a:ext cx="6930805" cy="79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66" tIns="84466" rIns="84466" bIns="844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Limiting social division</a:t>
          </a:r>
        </a:p>
      </dsp:txBody>
      <dsp:txXfrm>
        <a:off x="921805" y="999199"/>
        <a:ext cx="6930805" cy="798100"/>
      </dsp:txXfrm>
    </dsp:sp>
    <dsp:sp modelId="{BC706804-1128-489C-A22B-4FF4D7CCA827}">
      <dsp:nvSpPr>
        <dsp:cNvPr id="0" name=""/>
        <dsp:cNvSpPr/>
      </dsp:nvSpPr>
      <dsp:spPr>
        <a:xfrm>
          <a:off x="0" y="1996825"/>
          <a:ext cx="7852611" cy="798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A1883-BD6D-4A75-A24F-DC08BB392710}">
      <dsp:nvSpPr>
        <dsp:cNvPr id="0" name=""/>
        <dsp:cNvSpPr/>
      </dsp:nvSpPr>
      <dsp:spPr>
        <a:xfrm>
          <a:off x="241425" y="2176397"/>
          <a:ext cx="438955" cy="438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57806-62DB-47E3-900D-7C673C5C5413}">
      <dsp:nvSpPr>
        <dsp:cNvPr id="0" name=""/>
        <dsp:cNvSpPr/>
      </dsp:nvSpPr>
      <dsp:spPr>
        <a:xfrm>
          <a:off x="921805" y="1996825"/>
          <a:ext cx="6930805" cy="79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66" tIns="84466" rIns="84466" bIns="844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Contribution to research.</a:t>
          </a:r>
        </a:p>
      </dsp:txBody>
      <dsp:txXfrm>
        <a:off x="921805" y="1996825"/>
        <a:ext cx="6930805" cy="798100"/>
      </dsp:txXfrm>
    </dsp:sp>
    <dsp:sp modelId="{6DEB2EB0-E3B9-48F2-B701-67F7E68B5DFF}">
      <dsp:nvSpPr>
        <dsp:cNvPr id="0" name=""/>
        <dsp:cNvSpPr/>
      </dsp:nvSpPr>
      <dsp:spPr>
        <a:xfrm>
          <a:off x="0" y="2994450"/>
          <a:ext cx="7852611" cy="798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35CAC-3B83-4181-8168-2DE107BDC94B}">
      <dsp:nvSpPr>
        <dsp:cNvPr id="0" name=""/>
        <dsp:cNvSpPr/>
      </dsp:nvSpPr>
      <dsp:spPr>
        <a:xfrm>
          <a:off x="241425" y="3174022"/>
          <a:ext cx="438955" cy="438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5F5F8-D27C-475C-A3B2-4279D769A302}">
      <dsp:nvSpPr>
        <dsp:cNvPr id="0" name=""/>
        <dsp:cNvSpPr/>
      </dsp:nvSpPr>
      <dsp:spPr>
        <a:xfrm>
          <a:off x="921805" y="2994450"/>
          <a:ext cx="6930805" cy="79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66" tIns="84466" rIns="84466" bIns="8446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Flag</a:t>
          </a:r>
          <a:r>
            <a:rPr lang="en-US" sz="2200" kern="1200" dirty="0"/>
            <a:t> the extreme statements for human review.</a:t>
          </a:r>
        </a:p>
      </dsp:txBody>
      <dsp:txXfrm>
        <a:off x="921805" y="2994450"/>
        <a:ext cx="6930805" cy="79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li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smilab.github.io/dsmi-lab-website/2020/05/13/BERT%20-%20Bidirectional%20Encoder%20Representations%20from%20Transformers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26" y="256159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ungsten Medium"/>
              </a:rPr>
              <a:t>CSCE-704 </a:t>
            </a:r>
            <a:br>
              <a:rPr lang="en-US" sz="4000" dirty="0">
                <a:latin typeface="Tungsten Medium"/>
              </a:rPr>
            </a:br>
            <a:r>
              <a:rPr lang="en-US" sz="4000" dirty="0">
                <a:latin typeface="Tungsten Medium"/>
              </a:rPr>
              <a:t>Fake News Detection Using BERT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993" y="4430404"/>
            <a:ext cx="6400800" cy="1189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latin typeface="Arial"/>
              </a:rPr>
              <a:t>Chetan </a:t>
            </a:r>
            <a:r>
              <a:rPr lang="en-US" dirty="0" err="1">
                <a:latin typeface="Arial"/>
              </a:rPr>
              <a:t>Nagavathi</a:t>
            </a:r>
            <a:r>
              <a:rPr lang="en-US" dirty="0">
                <a:latin typeface="Arial"/>
              </a:rPr>
              <a:t> C, UIN: 833003051</a:t>
            </a:r>
          </a:p>
          <a:p>
            <a:pPr algn="r"/>
            <a:r>
              <a:rPr lang="en-US" dirty="0">
                <a:latin typeface="Arial"/>
              </a:rPr>
              <a:t>Rithin Pullela, UIN: 233005679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AB62-7BE1-3090-D4FD-A54EFCAA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ungsten Medium"/>
              </a:rPr>
              <a:t>Experiment 2:</a:t>
            </a:r>
            <a:endParaRPr lang="en-US" sz="54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5E014A2-504D-F13D-B747-0C63E306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20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Arial"/>
              </a:rPr>
              <a:t>Use all textual features</a:t>
            </a:r>
          </a:p>
          <a:p>
            <a:pPr marL="457200" indent="-457200">
              <a:spcBef>
                <a:spcPts val="20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Arial"/>
              </a:rPr>
              <a:t>Appending all the textual features into a single sentence.</a:t>
            </a:r>
          </a:p>
          <a:p>
            <a:pPr marL="457200" indent="-457200">
              <a:spcBef>
                <a:spcPts val="20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Arial"/>
              </a:rPr>
              <a:t>Freeze the weights of BERT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20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2C06-7C57-642D-141E-4558EBC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Experiment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1325-FA38-5168-9177-CA05B2A7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latin typeface="Calibri"/>
                <a:cs typeface="Arial"/>
              </a:rPr>
              <a:t>Use numerical Features as well</a:t>
            </a:r>
          </a:p>
          <a:p>
            <a:pPr marL="457200" indent="-457200">
              <a:buChar char="•"/>
            </a:pPr>
            <a:r>
              <a:rPr lang="en-US" dirty="0">
                <a:latin typeface="Calibri"/>
                <a:cs typeface="Arial"/>
              </a:rPr>
              <a:t>Test Accuracy of 45%</a:t>
            </a:r>
          </a:p>
          <a:p>
            <a:pPr marL="457200" indent="-457200">
              <a:buChar char="•"/>
            </a:pPr>
            <a:r>
              <a:rPr lang="en-US" dirty="0">
                <a:latin typeface="Calibri"/>
                <a:cs typeface="Arial"/>
              </a:rPr>
              <a:t>Architecture:</a:t>
            </a:r>
          </a:p>
          <a:p>
            <a:pPr marL="914400" lvl="1" indent="-285750">
              <a:buChar char="•"/>
            </a:pPr>
            <a:r>
              <a:rPr lang="en-US" dirty="0">
                <a:latin typeface="Calibri"/>
                <a:cs typeface="Arial"/>
              </a:rPr>
              <a:t>Sentence --&gt; Bert --&gt; 768 vector</a:t>
            </a:r>
          </a:p>
          <a:p>
            <a:pPr marL="914400" lvl="1" indent="-285750">
              <a:buChar char="•"/>
            </a:pPr>
            <a:r>
              <a:rPr lang="en-US" dirty="0">
                <a:latin typeface="Calibri"/>
                <a:cs typeface="Arial"/>
              </a:rPr>
              <a:t>Numerical --&gt; Deep Network 1 --&gt; 64 Vector</a:t>
            </a:r>
          </a:p>
          <a:p>
            <a:pPr marL="914400" lvl="1" indent="-285750">
              <a:buChar char="•"/>
            </a:pPr>
            <a:r>
              <a:rPr lang="en-US" dirty="0">
                <a:latin typeface="Calibri"/>
                <a:cs typeface="Arial"/>
              </a:rPr>
              <a:t>(Appended input) --&gt; Deep Network 2 --&gt; O/P</a:t>
            </a:r>
          </a:p>
          <a:p>
            <a:pPr marL="628650" lvl="1"/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51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B33-DEA0-1839-EDAF-76C432FA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E2FE-A4CD-0DE3-FA41-7FCCC04AF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The Best Model's accuracy: 45%</a:t>
            </a:r>
          </a:p>
          <a:p>
            <a:pPr marL="457200" indent="-457200">
              <a:buChar char="•"/>
            </a:pPr>
            <a:r>
              <a:rPr lang="en-US" dirty="0"/>
              <a:t>Confusion Matrix: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Trues are classified closer to trues and Falses are close to Falses.</a:t>
            </a:r>
          </a:p>
          <a:p>
            <a:pPr marL="457200" indent="-457200"/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DE6CF13B-4E6D-8EC9-AF88-53886D5B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83591"/>
            <a:ext cx="4038600" cy="3453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9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BF1B-C2FA-ABDA-679D-411E1329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ungsten Medium"/>
              </a:rPr>
              <a:t>Confusion Matrix</a:t>
            </a: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6253BE1-C100-C7F4-344E-4E1055E7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8" y="2332039"/>
            <a:ext cx="4768522" cy="4076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32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1377-BD2B-C53D-6A6F-9D61DA30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ungsten Medium"/>
              </a:rPr>
              <a:t>Comparision </a:t>
            </a:r>
            <a:endParaRPr lang="en-US" sz="54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8667B-2B2C-C58C-0D5A-99E23685E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42770"/>
              </p:ext>
            </p:extLst>
          </p:nvPr>
        </p:nvGraphicFramePr>
        <p:xfrm>
          <a:off x="833438" y="2332038"/>
          <a:ext cx="5235574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787">
                  <a:extLst>
                    <a:ext uri="{9D8B030D-6E8A-4147-A177-3AD203B41FA5}">
                      <a16:colId xmlns:a16="http://schemas.microsoft.com/office/drawing/2014/main" val="742836061"/>
                    </a:ext>
                  </a:extLst>
                </a:gridCol>
                <a:gridCol w="2617787">
                  <a:extLst>
                    <a:ext uri="{9D8B030D-6E8A-4147-A177-3AD203B41FA5}">
                      <a16:colId xmlns:a16="http://schemas.microsoft.com/office/drawing/2014/main" val="201134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6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(WANG[1]) Hybrid CNN 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Logistic Regression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24.7%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3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SVMs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25.5%</a:t>
                      </a:r>
                      <a:endParaRPr lang="en-US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6615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Bi-LSTMs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23.3%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7801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078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21.7%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157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(Ranjan, 2009)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900" b="0" dirty="0"/>
                        <a:t>CNN + 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/>
                        <a:t>24.9%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702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1" dirty="0"/>
                        <a:t>Our Model</a:t>
                      </a:r>
                      <a:br>
                        <a:rPr lang="en-US" sz="1900" b="1" dirty="0"/>
                      </a:br>
                      <a:r>
                        <a:rPr lang="en-US" sz="1900" b="1" dirty="0"/>
                        <a:t>BERT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1" dirty="0"/>
                        <a:t>44.7%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46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C0C0E-281A-B9E1-4788-6F49246E704C}"/>
              </a:ext>
            </a:extLst>
          </p:cNvPr>
          <p:cNvSpPr txBox="1"/>
          <p:nvPr/>
        </p:nvSpPr>
        <p:spPr>
          <a:xfrm>
            <a:off x="6632464" y="2244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51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BE0-3821-D68B-C138-55318CACC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AF0A-9997-A1AB-620A-46510FC5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Why?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9B9449-EA37-A733-0A22-B8382B830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47137"/>
              </p:ext>
            </p:extLst>
          </p:nvPr>
        </p:nvGraphicFramePr>
        <p:xfrm>
          <a:off x="834188" y="2332039"/>
          <a:ext cx="7852611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2E2-0733-F28A-20B3-55DF34A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87D7-6B17-6350-42A7-4FC7B830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US" sz="2600" b="1" dirty="0">
                <a:solidFill>
                  <a:srgbClr val="000000"/>
                </a:solidFill>
              </a:rPr>
              <a:t> Liar, Liar Pants on Fire: </a:t>
            </a:r>
            <a:endParaRPr lang="en-US" sz="2600" dirty="0">
              <a:solidFill>
                <a:srgbClr val="000000"/>
              </a:solidFill>
            </a:endParaRPr>
          </a:p>
          <a:p>
            <a:pPr marL="742950" lvl="1" indent="-285750">
              <a:buChar char="•"/>
            </a:pPr>
            <a:r>
              <a:rPr lang="en-US" sz="2200" dirty="0">
                <a:solidFill>
                  <a:srgbClr val="000000"/>
                </a:solidFill>
                <a:hlinkClick r:id="rId2"/>
              </a:rPr>
              <a:t>https://huggingface.co/datasets/liar</a:t>
            </a:r>
            <a:endParaRPr lang="en-US" sz="2200">
              <a:solidFill>
                <a:srgbClr val="000000"/>
              </a:solidFill>
            </a:endParaRPr>
          </a:p>
          <a:p>
            <a:pPr marL="457200" indent="-457200">
              <a:buChar char="•"/>
            </a:pP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</a:rPr>
              <a:t>Reason: Closer to reality</a:t>
            </a:r>
          </a:p>
          <a:p>
            <a:pPr marL="457200" indent="-457200">
              <a:buChar char="•"/>
            </a:pP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</a:rPr>
              <a:t>6 classes: </a:t>
            </a: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True, </a:t>
            </a:r>
            <a:endParaRPr lang="en-US" sz="1800" dirty="0">
              <a:solidFill>
                <a:srgbClr val="000000"/>
              </a:solidFill>
            </a:endParaRP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mostly-true, </a:t>
            </a: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half-true, </a:t>
            </a: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barely-true, </a:t>
            </a: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false, </a:t>
            </a:r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marL="914400" lvl="1" indent="-285750"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pants-fire</a:t>
            </a:r>
            <a:endParaRPr lang="en-US" sz="18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7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2E2-0733-F28A-20B3-55DF34AE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2F753-C538-EC81-9083-C69FC76A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118" y="2332039"/>
            <a:ext cx="5814750" cy="3794125"/>
          </a:xfrm>
          <a:noFill/>
        </p:spPr>
      </p:pic>
    </p:spTree>
    <p:extLst>
      <p:ext uri="{BB962C8B-B14F-4D97-AF65-F5344CB8AC3E}">
        <p14:creationId xmlns:p14="http://schemas.microsoft.com/office/powerpoint/2010/main" val="267547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0492-E0EE-463A-235E-860B3F2C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9C2EF77-1452-C749-6E14-29CCE32D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8" y="2332039"/>
            <a:ext cx="4802691" cy="379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4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0492-E0EE-463A-235E-860B3F2C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Previous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114E-1FB6-4EA8-5F66-7B7880D2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36" y="2332039"/>
            <a:ext cx="8355163" cy="379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latin typeface="Arial"/>
                <a:cs typeface="Arial"/>
              </a:rPr>
              <a:t>Classification based on TF-IDF of bigrams, with Naïve Bayes, SVM, Gradient Boosting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latin typeface="Arial"/>
                <a:cs typeface="Arial"/>
              </a:rPr>
              <a:t>Pattern recognition for detecting fake news</a:t>
            </a:r>
            <a:endParaRPr lang="en-US"/>
          </a:p>
          <a:p>
            <a:pPr marL="457200" indent="-457200">
              <a:buChar char="•"/>
            </a:pPr>
            <a:r>
              <a:rPr lang="en-US" dirty="0">
                <a:latin typeface="Arial"/>
                <a:cs typeface="Arial"/>
              </a:rPr>
              <a:t>Bi-LSTM and CNN on LIAR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52D-67DD-9D4D-E0B9-84D86B3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500000"/>
                </a:solidFill>
                <a:latin typeface="Tungsten Medium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73B8-4AB6-A865-6858-C17BC335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Use Transformers!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dirty="0"/>
              <a:t>Pre-Trained BERT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 Why Pretrained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Understands Language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Untrained BERT needs very large Dataset to train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4" name="Picture 3" descr="A diagram of a single sentence&#10;&#10;Description automatically generated">
            <a:extLst>
              <a:ext uri="{FF2B5EF4-FFF2-40B4-BE49-F238E27FC236}">
                <a16:creationId xmlns:a16="http://schemas.microsoft.com/office/drawing/2014/main" id="{67225D25-C5A9-22A4-B1F1-E5445B96D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46" b="18612"/>
          <a:stretch/>
        </p:blipFill>
        <p:spPr>
          <a:xfrm>
            <a:off x="4653749" y="2432017"/>
            <a:ext cx="4040449" cy="3056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69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F39-7D63-5D1B-5D64-E8FC898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>
                <a:latin typeface="Tungsten Medium"/>
              </a:rPr>
              <a:t>Method- Data Processing</a:t>
            </a:r>
            <a:endParaRPr lang="en-US" sz="5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11B6-014D-697B-2726-9D344553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endParaRPr lang="en-US" dirty="0">
              <a:solidFill>
                <a:schemeClr val="tx1"/>
              </a:solidFill>
              <a:latin typeface="Calibri"/>
              <a:cs typeface="Arial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Arial"/>
              </a:rPr>
              <a:t>Dropping Nan values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Arial"/>
              </a:rPr>
              <a:t>Labels to categorical</a:t>
            </a:r>
          </a:p>
        </p:txBody>
      </p:sp>
    </p:spTree>
    <p:extLst>
      <p:ext uri="{BB962C8B-B14F-4D97-AF65-F5344CB8AC3E}">
        <p14:creationId xmlns:p14="http://schemas.microsoft.com/office/powerpoint/2010/main" val="381460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AB62-7BE1-3090-D4FD-A54EFCAA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ungsten Medium"/>
              </a:rPr>
              <a:t>Experiment 1:</a:t>
            </a:r>
            <a:endParaRPr lang="en-US" sz="54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5E014A2-504D-F13D-B747-0C63E306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Use only the statements</a:t>
            </a:r>
            <a:endParaRPr lang="en-US">
              <a:latin typeface="Calibri"/>
            </a:endParaRPr>
          </a:p>
          <a:p>
            <a:pPr marL="457200" indent="-45720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Fine tuning vs Freezing BERT Weights</a:t>
            </a:r>
          </a:p>
          <a:p>
            <a:pPr marL="457200" indent="-45720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Freezing weights gave better results.</a:t>
            </a:r>
          </a:p>
          <a:p>
            <a:pPr marL="457200" indent="-45720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Model:</a:t>
            </a:r>
            <a:endParaRPr lang="en-US">
              <a:latin typeface="Calibri"/>
            </a:endParaRPr>
          </a:p>
          <a:p>
            <a:pPr marL="914400" lvl="1" indent="-28575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Sentence --&gt; Tokenizer --&gt; </a:t>
            </a:r>
            <a:endParaRPr lang="en-US">
              <a:latin typeface="Calibri"/>
            </a:endParaRPr>
          </a:p>
          <a:p>
            <a:pPr marL="914400" lvl="1" indent="-285750">
              <a:spcBef>
                <a:spcPts val="20"/>
              </a:spcBef>
              <a:buChar char="•"/>
            </a:pPr>
            <a:r>
              <a:rPr lang="en-US" dirty="0">
                <a:latin typeface="Calibri"/>
                <a:cs typeface="Arial"/>
              </a:rPr>
              <a:t>BERT --&gt; Deep Network --&gt; Output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3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CSCE-704  Fake News Detection Using BERT</vt:lpstr>
      <vt:lpstr>Why?</vt:lpstr>
      <vt:lpstr>Dataset</vt:lpstr>
      <vt:lpstr>Dataset</vt:lpstr>
      <vt:lpstr>Dataset</vt:lpstr>
      <vt:lpstr>Previous Work</vt:lpstr>
      <vt:lpstr>Method</vt:lpstr>
      <vt:lpstr>Method- Data Processing</vt:lpstr>
      <vt:lpstr>Experiment 1:</vt:lpstr>
      <vt:lpstr>Experiment 2:</vt:lpstr>
      <vt:lpstr>Experiment 3</vt:lpstr>
      <vt:lpstr>Results</vt:lpstr>
      <vt:lpstr>Confusion Matrix</vt:lpstr>
      <vt:lpstr>Comparision </vt:lpstr>
      <vt:lpstr>Thank you!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revision>489</cp:revision>
  <dcterms:created xsi:type="dcterms:W3CDTF">2017-04-06T15:59:40Z</dcterms:created>
  <dcterms:modified xsi:type="dcterms:W3CDTF">2024-01-14T06:18:46Z</dcterms:modified>
</cp:coreProperties>
</file>