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2" r:id="rId3"/>
    <p:sldId id="257" r:id="rId4"/>
    <p:sldId id="258" r:id="rId5"/>
    <p:sldId id="259" r:id="rId6"/>
    <p:sldId id="261" r:id="rId7"/>
    <p:sldId id="275" r:id="rId8"/>
    <p:sldId id="277" r:id="rId9"/>
    <p:sldId id="278" r:id="rId10"/>
    <p:sldId id="265" r:id="rId11"/>
    <p:sldId id="276" r:id="rId12"/>
    <p:sldId id="269" r:id="rId13"/>
    <p:sldId id="274"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4660"/>
  </p:normalViewPr>
  <p:slideViewPr>
    <p:cSldViewPr snapToGrid="0">
      <p:cViewPr varScale="1">
        <p:scale>
          <a:sx n="58" d="100"/>
          <a:sy n="58" d="100"/>
        </p:scale>
        <p:origin x="52" y="2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B7B319-5C26-4B9F-9224-5A00F6097B5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6EC8AAF-25FD-4EC2-B610-546AC359DDD1}">
      <dgm:prSet custT="1"/>
      <dgm:spPr/>
      <dgm:t>
        <a:bodyPr/>
        <a:lstStyle/>
        <a:p>
          <a:r>
            <a:rPr lang="en-US" sz="1800" dirty="0">
              <a:latin typeface="Times New Roman" panose="02020603050405020304" pitchFamily="18" charset="0"/>
              <a:cs typeface="Times New Roman" panose="02020603050405020304" pitchFamily="18" charset="0"/>
            </a:rPr>
            <a:t>With help of this app, we tried improve the connection between oxygen keepers and people for provision of oxygen cylinders.</a:t>
          </a:r>
        </a:p>
      </dgm:t>
    </dgm:pt>
    <dgm:pt modelId="{4F50A0B7-2375-4699-9BA4-33266D773EA7}" type="parTrans" cxnId="{26633E53-1F96-4741-91E4-CD0866E00B57}">
      <dgm:prSet/>
      <dgm:spPr/>
      <dgm:t>
        <a:bodyPr/>
        <a:lstStyle/>
        <a:p>
          <a:endParaRPr lang="en-US"/>
        </a:p>
      </dgm:t>
    </dgm:pt>
    <dgm:pt modelId="{DC0CF5E8-3464-4D75-A5B3-AC1113BBD2C6}" type="sibTrans" cxnId="{26633E53-1F96-4741-91E4-CD0866E00B57}">
      <dgm:prSet/>
      <dgm:spPr/>
      <dgm:t>
        <a:bodyPr/>
        <a:lstStyle/>
        <a:p>
          <a:endParaRPr lang="en-US"/>
        </a:p>
      </dgm:t>
    </dgm:pt>
    <dgm:pt modelId="{805FF8AA-CEEA-454B-87BE-9CE5598C175A}">
      <dgm:prSet custT="1"/>
      <dgm:spPr/>
      <dgm:t>
        <a:bodyPr/>
        <a:lstStyle/>
        <a:p>
          <a:r>
            <a:rPr lang="en-US" sz="1800" dirty="0">
              <a:latin typeface="Times New Roman" panose="02020603050405020304" pitchFamily="18" charset="0"/>
              <a:cs typeface="Times New Roman" panose="02020603050405020304" pitchFamily="18" charset="0"/>
            </a:rPr>
            <a:t>We tried to give the O2 keeper a place where all their DATA will be safe.</a:t>
          </a:r>
        </a:p>
      </dgm:t>
    </dgm:pt>
    <dgm:pt modelId="{B66DE99D-293A-463F-8A61-E40221B9B421}" type="parTrans" cxnId="{AC6BE51C-869A-4F69-BEB3-B9EFBE708FE4}">
      <dgm:prSet/>
      <dgm:spPr/>
      <dgm:t>
        <a:bodyPr/>
        <a:lstStyle/>
        <a:p>
          <a:endParaRPr lang="en-US"/>
        </a:p>
      </dgm:t>
    </dgm:pt>
    <dgm:pt modelId="{5E9C03E0-EDA2-4D2B-ADD4-B91176340C74}" type="sibTrans" cxnId="{AC6BE51C-869A-4F69-BEB3-B9EFBE708FE4}">
      <dgm:prSet/>
      <dgm:spPr/>
      <dgm:t>
        <a:bodyPr/>
        <a:lstStyle/>
        <a:p>
          <a:endParaRPr lang="en-US"/>
        </a:p>
      </dgm:t>
    </dgm:pt>
    <dgm:pt modelId="{F7A5E240-535A-4836-9770-EC0721756E8D}">
      <dgm:prSet custT="1"/>
      <dgm:spPr/>
      <dgm:t>
        <a:bodyPr/>
        <a:lstStyle/>
        <a:p>
          <a:r>
            <a:rPr lang="en-US" sz="1800" dirty="0">
              <a:latin typeface="Times New Roman" panose="02020603050405020304" pitchFamily="18" charset="0"/>
              <a:cs typeface="Times New Roman" panose="02020603050405020304" pitchFamily="18" charset="0"/>
            </a:rPr>
            <a:t>We aimed to solve the problem of finding Oxygen vendors near to user location</a:t>
          </a:r>
        </a:p>
      </dgm:t>
    </dgm:pt>
    <dgm:pt modelId="{0E78F93B-2E9F-4619-A748-FB2F35C8064D}" type="parTrans" cxnId="{07D8E08A-52BB-4A3E-8CCC-972703017AFA}">
      <dgm:prSet/>
      <dgm:spPr/>
      <dgm:t>
        <a:bodyPr/>
        <a:lstStyle/>
        <a:p>
          <a:endParaRPr lang="en-US"/>
        </a:p>
      </dgm:t>
    </dgm:pt>
    <dgm:pt modelId="{A208EE33-0F9B-4CFF-8FC3-DA4D6B0C6227}" type="sibTrans" cxnId="{07D8E08A-52BB-4A3E-8CCC-972703017AFA}">
      <dgm:prSet/>
      <dgm:spPr/>
      <dgm:t>
        <a:bodyPr/>
        <a:lstStyle/>
        <a:p>
          <a:endParaRPr lang="en-US"/>
        </a:p>
      </dgm:t>
    </dgm:pt>
    <dgm:pt modelId="{8631DE3F-0B09-4C21-B10E-969FEBEDDC7E}">
      <dgm:prSet custT="1"/>
      <dgm:spPr/>
      <dgm:t>
        <a:bodyPr/>
        <a:lstStyle/>
        <a:p>
          <a:r>
            <a:rPr lang="en-US" sz="1800" dirty="0">
              <a:latin typeface="Times New Roman" panose="02020603050405020304" pitchFamily="18" charset="0"/>
              <a:cs typeface="Times New Roman" panose="02020603050405020304" pitchFamily="18" charset="0"/>
            </a:rPr>
            <a:t>The user can also share vendor details to others. Plus, he can also see the O2 keeper for other states and districts</a:t>
          </a:r>
        </a:p>
      </dgm:t>
    </dgm:pt>
    <dgm:pt modelId="{E5482D9B-DF95-46DD-B500-B783D8D3062E}" type="parTrans" cxnId="{F4145224-BFB8-4B35-B611-E051F3865C8F}">
      <dgm:prSet/>
      <dgm:spPr/>
      <dgm:t>
        <a:bodyPr/>
        <a:lstStyle/>
        <a:p>
          <a:endParaRPr lang="en-US"/>
        </a:p>
      </dgm:t>
    </dgm:pt>
    <dgm:pt modelId="{954B9DA7-D548-4B37-85B6-3CF848587027}" type="sibTrans" cxnId="{F4145224-BFB8-4B35-B611-E051F3865C8F}">
      <dgm:prSet/>
      <dgm:spPr/>
      <dgm:t>
        <a:bodyPr/>
        <a:lstStyle/>
        <a:p>
          <a:endParaRPr lang="en-US"/>
        </a:p>
      </dgm:t>
    </dgm:pt>
    <dgm:pt modelId="{B4415DAA-6CF0-4406-A5CE-D2F6957ED0D1}">
      <dgm:prSet custT="1"/>
      <dgm:spPr/>
      <dgm:t>
        <a:bodyPr/>
        <a:lstStyle/>
        <a:p>
          <a:r>
            <a:rPr lang="en-US" sz="1800" dirty="0">
              <a:latin typeface="Times New Roman" panose="02020603050405020304" pitchFamily="18" charset="0"/>
              <a:cs typeface="Times New Roman" panose="02020603050405020304" pitchFamily="18" charset="0"/>
            </a:rPr>
            <a:t>He can also search for the details for vendors.</a:t>
          </a:r>
        </a:p>
      </dgm:t>
    </dgm:pt>
    <dgm:pt modelId="{3C724499-42D8-4234-89B5-BD7D06C019CB}" type="parTrans" cxnId="{B2B3E566-8639-4CFD-BF7D-34FC7EC4A0A0}">
      <dgm:prSet/>
      <dgm:spPr/>
      <dgm:t>
        <a:bodyPr/>
        <a:lstStyle/>
        <a:p>
          <a:endParaRPr lang="en-US"/>
        </a:p>
      </dgm:t>
    </dgm:pt>
    <dgm:pt modelId="{0440E4AB-D9AB-4262-8707-CB4FAE9A8B3E}" type="sibTrans" cxnId="{B2B3E566-8639-4CFD-BF7D-34FC7EC4A0A0}">
      <dgm:prSet/>
      <dgm:spPr/>
      <dgm:t>
        <a:bodyPr/>
        <a:lstStyle/>
        <a:p>
          <a:endParaRPr lang="en-US"/>
        </a:p>
      </dgm:t>
    </dgm:pt>
    <dgm:pt modelId="{B0EFD02F-1793-4286-805B-EB5A9518408D}" type="pres">
      <dgm:prSet presAssocID="{11B7B319-5C26-4B9F-9224-5A00F6097B5A}" presName="linear" presStyleCnt="0">
        <dgm:presLayoutVars>
          <dgm:animLvl val="lvl"/>
          <dgm:resizeHandles val="exact"/>
        </dgm:presLayoutVars>
      </dgm:prSet>
      <dgm:spPr/>
    </dgm:pt>
    <dgm:pt modelId="{637568BB-DF20-4168-AB2F-999775C30920}" type="pres">
      <dgm:prSet presAssocID="{C6EC8AAF-25FD-4EC2-B610-546AC359DDD1}" presName="parentText" presStyleLbl="node1" presStyleIdx="0" presStyleCnt="5">
        <dgm:presLayoutVars>
          <dgm:chMax val="0"/>
          <dgm:bulletEnabled val="1"/>
        </dgm:presLayoutVars>
      </dgm:prSet>
      <dgm:spPr/>
    </dgm:pt>
    <dgm:pt modelId="{B74B51F8-AB53-420B-8319-32070737C8FA}" type="pres">
      <dgm:prSet presAssocID="{DC0CF5E8-3464-4D75-A5B3-AC1113BBD2C6}" presName="spacer" presStyleCnt="0"/>
      <dgm:spPr/>
    </dgm:pt>
    <dgm:pt modelId="{E542C8DA-D5AE-4560-AEC2-888A21B92666}" type="pres">
      <dgm:prSet presAssocID="{805FF8AA-CEEA-454B-87BE-9CE5598C175A}" presName="parentText" presStyleLbl="node1" presStyleIdx="1" presStyleCnt="5">
        <dgm:presLayoutVars>
          <dgm:chMax val="0"/>
          <dgm:bulletEnabled val="1"/>
        </dgm:presLayoutVars>
      </dgm:prSet>
      <dgm:spPr/>
    </dgm:pt>
    <dgm:pt modelId="{545EDC47-0F8E-4D91-B9C6-04381F3A7DFF}" type="pres">
      <dgm:prSet presAssocID="{5E9C03E0-EDA2-4D2B-ADD4-B91176340C74}" presName="spacer" presStyleCnt="0"/>
      <dgm:spPr/>
    </dgm:pt>
    <dgm:pt modelId="{ADEF754A-52F3-44D3-A73E-FA337AAE5287}" type="pres">
      <dgm:prSet presAssocID="{F7A5E240-535A-4836-9770-EC0721756E8D}" presName="parentText" presStyleLbl="node1" presStyleIdx="2" presStyleCnt="5">
        <dgm:presLayoutVars>
          <dgm:chMax val="0"/>
          <dgm:bulletEnabled val="1"/>
        </dgm:presLayoutVars>
      </dgm:prSet>
      <dgm:spPr/>
    </dgm:pt>
    <dgm:pt modelId="{BA350BA3-8566-4C05-BF59-BA6B71EAE193}" type="pres">
      <dgm:prSet presAssocID="{A208EE33-0F9B-4CFF-8FC3-DA4D6B0C6227}" presName="spacer" presStyleCnt="0"/>
      <dgm:spPr/>
    </dgm:pt>
    <dgm:pt modelId="{28E214E2-4993-410F-BCF3-C67ABD31F4D0}" type="pres">
      <dgm:prSet presAssocID="{8631DE3F-0B09-4C21-B10E-969FEBEDDC7E}" presName="parentText" presStyleLbl="node1" presStyleIdx="3" presStyleCnt="5">
        <dgm:presLayoutVars>
          <dgm:chMax val="0"/>
          <dgm:bulletEnabled val="1"/>
        </dgm:presLayoutVars>
      </dgm:prSet>
      <dgm:spPr/>
    </dgm:pt>
    <dgm:pt modelId="{111CE402-1904-4F02-8961-CDA9379045B1}" type="pres">
      <dgm:prSet presAssocID="{954B9DA7-D548-4B37-85B6-3CF848587027}" presName="spacer" presStyleCnt="0"/>
      <dgm:spPr/>
    </dgm:pt>
    <dgm:pt modelId="{6F26F350-2E43-4DD0-A875-6C5BD2B1FA12}" type="pres">
      <dgm:prSet presAssocID="{B4415DAA-6CF0-4406-A5CE-D2F6957ED0D1}" presName="parentText" presStyleLbl="node1" presStyleIdx="4" presStyleCnt="5">
        <dgm:presLayoutVars>
          <dgm:chMax val="0"/>
          <dgm:bulletEnabled val="1"/>
        </dgm:presLayoutVars>
      </dgm:prSet>
      <dgm:spPr/>
    </dgm:pt>
  </dgm:ptLst>
  <dgm:cxnLst>
    <dgm:cxn modelId="{48531D12-465B-4072-8FF4-8D4744E5B99D}" type="presOf" srcId="{B4415DAA-6CF0-4406-A5CE-D2F6957ED0D1}" destId="{6F26F350-2E43-4DD0-A875-6C5BD2B1FA12}" srcOrd="0" destOrd="0" presId="urn:microsoft.com/office/officeart/2005/8/layout/vList2"/>
    <dgm:cxn modelId="{AC6BE51C-869A-4F69-BEB3-B9EFBE708FE4}" srcId="{11B7B319-5C26-4B9F-9224-5A00F6097B5A}" destId="{805FF8AA-CEEA-454B-87BE-9CE5598C175A}" srcOrd="1" destOrd="0" parTransId="{B66DE99D-293A-463F-8A61-E40221B9B421}" sibTransId="{5E9C03E0-EDA2-4D2B-ADD4-B91176340C74}"/>
    <dgm:cxn modelId="{F4145224-BFB8-4B35-B611-E051F3865C8F}" srcId="{11B7B319-5C26-4B9F-9224-5A00F6097B5A}" destId="{8631DE3F-0B09-4C21-B10E-969FEBEDDC7E}" srcOrd="3" destOrd="0" parTransId="{E5482D9B-DF95-46DD-B500-B783D8D3062E}" sibTransId="{954B9DA7-D548-4B37-85B6-3CF848587027}"/>
    <dgm:cxn modelId="{D5B85742-0F0B-4A50-B92B-F86341AF3CE9}" type="presOf" srcId="{F7A5E240-535A-4836-9770-EC0721756E8D}" destId="{ADEF754A-52F3-44D3-A73E-FA337AAE5287}" srcOrd="0" destOrd="0" presId="urn:microsoft.com/office/officeart/2005/8/layout/vList2"/>
    <dgm:cxn modelId="{BC69D162-74CC-4E77-9939-BEBD2B34BCCB}" type="presOf" srcId="{8631DE3F-0B09-4C21-B10E-969FEBEDDC7E}" destId="{28E214E2-4993-410F-BCF3-C67ABD31F4D0}" srcOrd="0" destOrd="0" presId="urn:microsoft.com/office/officeart/2005/8/layout/vList2"/>
    <dgm:cxn modelId="{B2B3E566-8639-4CFD-BF7D-34FC7EC4A0A0}" srcId="{11B7B319-5C26-4B9F-9224-5A00F6097B5A}" destId="{B4415DAA-6CF0-4406-A5CE-D2F6957ED0D1}" srcOrd="4" destOrd="0" parTransId="{3C724499-42D8-4234-89B5-BD7D06C019CB}" sibTransId="{0440E4AB-D9AB-4262-8707-CB4FAE9A8B3E}"/>
    <dgm:cxn modelId="{53E13968-4A74-4853-92F1-78971D69F8F8}" type="presOf" srcId="{11B7B319-5C26-4B9F-9224-5A00F6097B5A}" destId="{B0EFD02F-1793-4286-805B-EB5A9518408D}" srcOrd="0" destOrd="0" presId="urn:microsoft.com/office/officeart/2005/8/layout/vList2"/>
    <dgm:cxn modelId="{979FA26F-1F0B-4CA3-8CD9-C9253C5413B6}" type="presOf" srcId="{C6EC8AAF-25FD-4EC2-B610-546AC359DDD1}" destId="{637568BB-DF20-4168-AB2F-999775C30920}" srcOrd="0" destOrd="0" presId="urn:microsoft.com/office/officeart/2005/8/layout/vList2"/>
    <dgm:cxn modelId="{26633E53-1F96-4741-91E4-CD0866E00B57}" srcId="{11B7B319-5C26-4B9F-9224-5A00F6097B5A}" destId="{C6EC8AAF-25FD-4EC2-B610-546AC359DDD1}" srcOrd="0" destOrd="0" parTransId="{4F50A0B7-2375-4699-9BA4-33266D773EA7}" sibTransId="{DC0CF5E8-3464-4D75-A5B3-AC1113BBD2C6}"/>
    <dgm:cxn modelId="{07D8E08A-52BB-4A3E-8CCC-972703017AFA}" srcId="{11B7B319-5C26-4B9F-9224-5A00F6097B5A}" destId="{F7A5E240-535A-4836-9770-EC0721756E8D}" srcOrd="2" destOrd="0" parTransId="{0E78F93B-2E9F-4619-A748-FB2F35C8064D}" sibTransId="{A208EE33-0F9B-4CFF-8FC3-DA4D6B0C6227}"/>
    <dgm:cxn modelId="{7965D4B3-B1E2-4FDD-A418-BB6F69B493EB}" type="presOf" srcId="{805FF8AA-CEEA-454B-87BE-9CE5598C175A}" destId="{E542C8DA-D5AE-4560-AEC2-888A21B92666}" srcOrd="0" destOrd="0" presId="urn:microsoft.com/office/officeart/2005/8/layout/vList2"/>
    <dgm:cxn modelId="{5C40A5A0-FC63-4717-9147-3A50ED2D26AE}" type="presParOf" srcId="{B0EFD02F-1793-4286-805B-EB5A9518408D}" destId="{637568BB-DF20-4168-AB2F-999775C30920}" srcOrd="0" destOrd="0" presId="urn:microsoft.com/office/officeart/2005/8/layout/vList2"/>
    <dgm:cxn modelId="{17A143F6-8770-42E7-AE75-55C6A9A9DB1F}" type="presParOf" srcId="{B0EFD02F-1793-4286-805B-EB5A9518408D}" destId="{B74B51F8-AB53-420B-8319-32070737C8FA}" srcOrd="1" destOrd="0" presId="urn:microsoft.com/office/officeart/2005/8/layout/vList2"/>
    <dgm:cxn modelId="{0A65B887-9C20-4DD5-B0FD-344EA4E7EF89}" type="presParOf" srcId="{B0EFD02F-1793-4286-805B-EB5A9518408D}" destId="{E542C8DA-D5AE-4560-AEC2-888A21B92666}" srcOrd="2" destOrd="0" presId="urn:microsoft.com/office/officeart/2005/8/layout/vList2"/>
    <dgm:cxn modelId="{9C35D942-2B74-452F-BF8E-94CF6C8740D9}" type="presParOf" srcId="{B0EFD02F-1793-4286-805B-EB5A9518408D}" destId="{545EDC47-0F8E-4D91-B9C6-04381F3A7DFF}" srcOrd="3" destOrd="0" presId="urn:microsoft.com/office/officeart/2005/8/layout/vList2"/>
    <dgm:cxn modelId="{DB76A4E7-B449-4065-BE0A-17D7D4087DA4}" type="presParOf" srcId="{B0EFD02F-1793-4286-805B-EB5A9518408D}" destId="{ADEF754A-52F3-44D3-A73E-FA337AAE5287}" srcOrd="4" destOrd="0" presId="urn:microsoft.com/office/officeart/2005/8/layout/vList2"/>
    <dgm:cxn modelId="{F2C90894-4B32-4C0B-8EB1-6F3D660397C0}" type="presParOf" srcId="{B0EFD02F-1793-4286-805B-EB5A9518408D}" destId="{BA350BA3-8566-4C05-BF59-BA6B71EAE193}" srcOrd="5" destOrd="0" presId="urn:microsoft.com/office/officeart/2005/8/layout/vList2"/>
    <dgm:cxn modelId="{DBE58AAC-8DBA-43A9-8975-60D8367F3063}" type="presParOf" srcId="{B0EFD02F-1793-4286-805B-EB5A9518408D}" destId="{28E214E2-4993-410F-BCF3-C67ABD31F4D0}" srcOrd="6" destOrd="0" presId="urn:microsoft.com/office/officeart/2005/8/layout/vList2"/>
    <dgm:cxn modelId="{20F10AA2-A73E-40D7-9A57-0FC9C1839523}" type="presParOf" srcId="{B0EFD02F-1793-4286-805B-EB5A9518408D}" destId="{111CE402-1904-4F02-8961-CDA9379045B1}" srcOrd="7" destOrd="0" presId="urn:microsoft.com/office/officeart/2005/8/layout/vList2"/>
    <dgm:cxn modelId="{F4571757-51A1-4668-8B81-2B8B1524F0FB}" type="presParOf" srcId="{B0EFD02F-1793-4286-805B-EB5A9518408D}" destId="{6F26F350-2E43-4DD0-A875-6C5BD2B1FA12}"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7568BB-DF20-4168-AB2F-999775C30920}">
      <dsp:nvSpPr>
        <dsp:cNvPr id="0" name=""/>
        <dsp:cNvSpPr/>
      </dsp:nvSpPr>
      <dsp:spPr>
        <a:xfrm>
          <a:off x="0" y="1502"/>
          <a:ext cx="5113268" cy="8844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With help of this app, we tried improve the connection between oxygen keepers and people for provision of oxygen cylinders.</a:t>
          </a:r>
        </a:p>
      </dsp:txBody>
      <dsp:txXfrm>
        <a:off x="43175" y="44677"/>
        <a:ext cx="5026918" cy="798096"/>
      </dsp:txXfrm>
    </dsp:sp>
    <dsp:sp modelId="{E542C8DA-D5AE-4560-AEC2-888A21B92666}">
      <dsp:nvSpPr>
        <dsp:cNvPr id="0" name=""/>
        <dsp:cNvSpPr/>
      </dsp:nvSpPr>
      <dsp:spPr>
        <a:xfrm>
          <a:off x="0" y="899224"/>
          <a:ext cx="5113268" cy="8844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We tried to give the O2 keeper a place where all their DATA will be safe.</a:t>
          </a:r>
        </a:p>
      </dsp:txBody>
      <dsp:txXfrm>
        <a:off x="43175" y="942399"/>
        <a:ext cx="5026918" cy="798096"/>
      </dsp:txXfrm>
    </dsp:sp>
    <dsp:sp modelId="{ADEF754A-52F3-44D3-A73E-FA337AAE5287}">
      <dsp:nvSpPr>
        <dsp:cNvPr id="0" name=""/>
        <dsp:cNvSpPr/>
      </dsp:nvSpPr>
      <dsp:spPr>
        <a:xfrm>
          <a:off x="0" y="1796946"/>
          <a:ext cx="5113268" cy="8844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We aimed to solve the problem of finding Oxygen vendors near to user location</a:t>
          </a:r>
        </a:p>
      </dsp:txBody>
      <dsp:txXfrm>
        <a:off x="43175" y="1840121"/>
        <a:ext cx="5026918" cy="798096"/>
      </dsp:txXfrm>
    </dsp:sp>
    <dsp:sp modelId="{28E214E2-4993-410F-BCF3-C67ABD31F4D0}">
      <dsp:nvSpPr>
        <dsp:cNvPr id="0" name=""/>
        <dsp:cNvSpPr/>
      </dsp:nvSpPr>
      <dsp:spPr>
        <a:xfrm>
          <a:off x="0" y="2694667"/>
          <a:ext cx="5113268" cy="8844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 user can also share vendor details to others. Plus, he can also see the O2 keeper for other states and districts</a:t>
          </a:r>
        </a:p>
      </dsp:txBody>
      <dsp:txXfrm>
        <a:off x="43175" y="2737842"/>
        <a:ext cx="5026918" cy="798096"/>
      </dsp:txXfrm>
    </dsp:sp>
    <dsp:sp modelId="{6F26F350-2E43-4DD0-A875-6C5BD2B1FA12}">
      <dsp:nvSpPr>
        <dsp:cNvPr id="0" name=""/>
        <dsp:cNvSpPr/>
      </dsp:nvSpPr>
      <dsp:spPr>
        <a:xfrm>
          <a:off x="0" y="3592389"/>
          <a:ext cx="5113268" cy="8844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He can also search for the details for vendors.</a:t>
          </a:r>
        </a:p>
      </dsp:txBody>
      <dsp:txXfrm>
        <a:off x="43175" y="3635564"/>
        <a:ext cx="5026918" cy="79809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E360A4-8748-4883-A1E0-85CD05FAD283}" type="datetimeFigureOut">
              <a:rPr lang="en-US" smtClean="0"/>
              <a:t>8/29/2021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C9537F-5333-4B78-B14B-6105C4F8F96F}" type="slidenum">
              <a:rPr lang="en-US" smtClean="0"/>
              <a:t>‹#›</a:t>
            </a:fld>
            <a:endParaRPr lang="en-US"/>
          </a:p>
        </p:txBody>
      </p:sp>
    </p:spTree>
    <p:extLst>
      <p:ext uri="{BB962C8B-B14F-4D97-AF65-F5344CB8AC3E}">
        <p14:creationId xmlns:p14="http://schemas.microsoft.com/office/powerpoint/2010/main" val="1604088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8/29/2021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797979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8/29/2021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2494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8/29/2021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4899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8/29/2021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44877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8/29/2021</a:t>
            </a:fld>
            <a:endParaRPr lang="en-US" dirty="0"/>
          </a:p>
        </p:txBody>
      </p:sp>
    </p:spTree>
    <p:extLst>
      <p:ext uri="{BB962C8B-B14F-4D97-AF65-F5344CB8AC3E}">
        <p14:creationId xmlns:p14="http://schemas.microsoft.com/office/powerpoint/2010/main" val="1863365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8/29/2021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87944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8/29/2021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2733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8/29/2021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26683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8/29/2021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88439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8/29/2021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0241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8/29/2021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59281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8/29/2021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28304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5C62259-4F90-418D-908C-9127ACC5F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0839" y="370224"/>
            <a:ext cx="7203799" cy="60303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CA835FD4-D707-4178-B672-AC418F0BE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3467" y="143123"/>
            <a:ext cx="7778543" cy="648456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EAEE08D-A745-4391-9073-9E99767E0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4539" y="266074"/>
            <a:ext cx="7489662" cy="625218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descr="Shape&#10;&#10;Description automatically generated">
            <a:extLst>
              <a:ext uri="{FF2B5EF4-FFF2-40B4-BE49-F238E27FC236}">
                <a16:creationId xmlns:a16="http://schemas.microsoft.com/office/drawing/2014/main" id="{A56B8759-44A3-4A4F-A31B-86024649DE89}"/>
              </a:ext>
            </a:extLst>
          </p:cNvPr>
          <p:cNvPicPr>
            <a:picLocks noChangeAspect="1"/>
          </p:cNvPicPr>
          <p:nvPr/>
        </p:nvPicPr>
        <p:blipFill rotWithShape="1">
          <a:blip r:embed="rId2">
            <a:extLst>
              <a:ext uri="{28A0092B-C50C-407E-A947-70E740481C1C}">
                <a14:useLocalDpi xmlns:a14="http://schemas.microsoft.com/office/drawing/2010/main" val="0"/>
              </a:ext>
            </a:extLst>
          </a:blip>
          <a:srcRect t="4467" r="-3" b="10047"/>
          <a:stretch/>
        </p:blipFill>
        <p:spPr>
          <a:xfrm>
            <a:off x="2862372" y="537489"/>
            <a:ext cx="6467255" cy="5528396"/>
          </a:xfrm>
          <a:custGeom>
            <a:avLst/>
            <a:gdLst/>
            <a:ahLst/>
            <a:cxnLst/>
            <a:rect l="l" t="t" r="r" b="b"/>
            <a:pathLst>
              <a:path w="4292584" h="4094066">
                <a:moveTo>
                  <a:pt x="2456537" y="0"/>
                </a:moveTo>
                <a:cubicBezTo>
                  <a:pt x="2738780" y="0"/>
                  <a:pt x="2998545" y="55066"/>
                  <a:pt x="3228742" y="163517"/>
                </a:cubicBezTo>
                <a:cubicBezTo>
                  <a:pt x="3444477" y="265234"/>
                  <a:pt x="3633959" y="413698"/>
                  <a:pt x="3791935" y="604700"/>
                </a:cubicBezTo>
                <a:cubicBezTo>
                  <a:pt x="4114802" y="995211"/>
                  <a:pt x="4292584" y="1550174"/>
                  <a:pt x="4292584" y="2167403"/>
                </a:cubicBezTo>
                <a:cubicBezTo>
                  <a:pt x="4292584" y="2413659"/>
                  <a:pt x="4223774" y="2611299"/>
                  <a:pt x="4069573" y="2808283"/>
                </a:cubicBezTo>
                <a:cubicBezTo>
                  <a:pt x="3908278" y="3014339"/>
                  <a:pt x="3665922" y="3204126"/>
                  <a:pt x="3409289" y="3405037"/>
                </a:cubicBezTo>
                <a:cubicBezTo>
                  <a:pt x="3361941" y="3442060"/>
                  <a:pt x="3313027" y="3480392"/>
                  <a:pt x="3264115" y="3519190"/>
                </a:cubicBezTo>
                <a:cubicBezTo>
                  <a:pt x="2826289" y="3866416"/>
                  <a:pt x="2506740" y="4094066"/>
                  <a:pt x="2071218" y="4094066"/>
                </a:cubicBezTo>
                <a:cubicBezTo>
                  <a:pt x="1407617" y="4094066"/>
                  <a:pt x="937645" y="3814621"/>
                  <a:pt x="499819" y="3159623"/>
                </a:cubicBezTo>
                <a:cubicBezTo>
                  <a:pt x="442524" y="3073891"/>
                  <a:pt x="386517" y="2995921"/>
                  <a:pt x="332353" y="2920566"/>
                </a:cubicBezTo>
                <a:cubicBezTo>
                  <a:pt x="107867" y="2608119"/>
                  <a:pt x="0" y="2445632"/>
                  <a:pt x="0" y="2167403"/>
                </a:cubicBezTo>
                <a:cubicBezTo>
                  <a:pt x="0" y="1891138"/>
                  <a:pt x="67612" y="1618236"/>
                  <a:pt x="200812" y="1356275"/>
                </a:cubicBezTo>
                <a:cubicBezTo>
                  <a:pt x="331156" y="1100015"/>
                  <a:pt x="517505" y="865448"/>
                  <a:pt x="754611" y="659299"/>
                </a:cubicBezTo>
                <a:cubicBezTo>
                  <a:pt x="987664" y="456610"/>
                  <a:pt x="1264470" y="289449"/>
                  <a:pt x="1555279" y="175950"/>
                </a:cubicBezTo>
                <a:cubicBezTo>
                  <a:pt x="1853918" y="59181"/>
                  <a:pt x="2157254" y="0"/>
                  <a:pt x="2456537" y="0"/>
                </a:cubicBezTo>
                <a:close/>
              </a:path>
            </a:pathLst>
          </a:custGeom>
        </p:spPr>
      </p:pic>
      <p:sp>
        <p:nvSpPr>
          <p:cNvPr id="6" name="TextBox 5">
            <a:extLst>
              <a:ext uri="{FF2B5EF4-FFF2-40B4-BE49-F238E27FC236}">
                <a16:creationId xmlns:a16="http://schemas.microsoft.com/office/drawing/2014/main" id="{433D9072-E7BF-48C3-8C68-CAE9CAE88A4F}"/>
              </a:ext>
            </a:extLst>
          </p:cNvPr>
          <p:cNvSpPr txBox="1"/>
          <p:nvPr/>
        </p:nvSpPr>
        <p:spPr>
          <a:xfrm>
            <a:off x="3525520" y="3596640"/>
            <a:ext cx="2997200" cy="1446550"/>
          </a:xfrm>
          <a:prstGeom prst="rect">
            <a:avLst/>
          </a:prstGeom>
          <a:noFill/>
        </p:spPr>
        <p:txBody>
          <a:bodyPr wrap="square" rtlCol="0">
            <a:spAutoFit/>
          </a:bodyPr>
          <a:lstStyle/>
          <a:p>
            <a:pPr algn="ctr"/>
            <a:r>
              <a:rPr lang="en-US" sz="4400" b="1" dirty="0">
                <a:ln w="12700" cmpd="sng">
                  <a:solidFill>
                    <a:schemeClr val="accent4"/>
                  </a:solidFill>
                  <a:prstDash val="solid"/>
                </a:ln>
                <a:solidFill>
                  <a:srgbClr val="00B0F0"/>
                </a:solidFill>
              </a:rPr>
              <a:t>O-2 Keeper</a:t>
            </a:r>
          </a:p>
        </p:txBody>
      </p:sp>
    </p:spTree>
    <p:extLst>
      <p:ext uri="{BB962C8B-B14F-4D97-AF65-F5344CB8AC3E}">
        <p14:creationId xmlns:p14="http://schemas.microsoft.com/office/powerpoint/2010/main" val="849570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Freeform: Shape 7">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9">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4" name="Freeform: Shape 11">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5" name="Freeform: Shape 13">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6" name="Freeform: Shape 15">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17">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8" name="Freeform: Shape 19">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9" name="Freeform: Shape 21">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40" name="Rectangle 23">
            <a:extLst>
              <a:ext uri="{FF2B5EF4-FFF2-40B4-BE49-F238E27FC236}">
                <a16:creationId xmlns:a16="http://schemas.microsoft.com/office/drawing/2014/main" id="{E217F32C-75AA-4B97-ADFB-5E2C3C7EC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a:extLst>
              <a:ext uri="{FF2B5EF4-FFF2-40B4-BE49-F238E27FC236}">
                <a16:creationId xmlns:a16="http://schemas.microsoft.com/office/drawing/2014/main" id="{BCE2A4F5-C969-40FA-9195-0F53EB819F05}"/>
              </a:ext>
            </a:extLst>
          </p:cNvPr>
          <p:cNvPicPr>
            <a:picLocks noChangeAspect="1"/>
          </p:cNvPicPr>
          <p:nvPr/>
        </p:nvPicPr>
        <p:blipFill rotWithShape="1">
          <a:blip r:embed="rId2"/>
          <a:srcRect l="6778" t="30954" r="676" b="10299"/>
          <a:stretch/>
        </p:blipFill>
        <p:spPr>
          <a:xfrm>
            <a:off x="-15240" y="10"/>
            <a:ext cx="11283079" cy="6857990"/>
          </a:xfrm>
          <a:prstGeom prst="rect">
            <a:avLst/>
          </a:prstGeom>
        </p:spPr>
      </p:pic>
      <p:sp>
        <p:nvSpPr>
          <p:cNvPr id="41" name="Rectangle 25">
            <a:extLst>
              <a:ext uri="{FF2B5EF4-FFF2-40B4-BE49-F238E27FC236}">
                <a16:creationId xmlns:a16="http://schemas.microsoft.com/office/drawing/2014/main" id="{4D76AAEA-AF3A-4616-9F99-E9AA131A5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595358-2F00-4B5C-959B-116461BB88F7}"/>
              </a:ext>
            </a:extLst>
          </p:cNvPr>
          <p:cNvSpPr txBox="1">
            <a:spLocks/>
          </p:cNvSpPr>
          <p:nvPr/>
        </p:nvSpPr>
        <p:spPr>
          <a:xfrm>
            <a:off x="6822540" y="1511368"/>
            <a:ext cx="5618431" cy="3285207"/>
          </a:xfrm>
          <a:prstGeom prst="rect">
            <a:avLst/>
          </a:prstGeom>
        </p:spPr>
        <p:txBody>
          <a:bodyPr vert="horz" lIns="109728" tIns="109728" rIns="109728" bIns="91440" rtlCol="0" anchor="b">
            <a:normAutofit/>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pPr>
              <a:lnSpc>
                <a:spcPct val="120000"/>
              </a:lnSpc>
              <a:spcAft>
                <a:spcPts val="600"/>
              </a:spcAft>
            </a:pPr>
            <a:r>
              <a:rPr lang="en-US" sz="5400" dirty="0">
                <a:solidFill>
                  <a:schemeClr val="bg1"/>
                </a:solidFill>
              </a:rPr>
              <a:t>Just a glance on start of code:</a:t>
            </a:r>
          </a:p>
        </p:txBody>
      </p:sp>
    </p:spTree>
    <p:extLst>
      <p:ext uri="{BB962C8B-B14F-4D97-AF65-F5344CB8AC3E}">
        <p14:creationId xmlns:p14="http://schemas.microsoft.com/office/powerpoint/2010/main" val="2444929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2E8CD4E-6381-4807-AA5B-CE0024A8B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28445F8-F032-43C9-8D0F-A5155F525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59"/>
            <a:ext cx="5538555" cy="28870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a:extLst>
              <a:ext uri="{FF2B5EF4-FFF2-40B4-BE49-F238E27FC236}">
                <a16:creationId xmlns:a16="http://schemas.microsoft.com/office/drawing/2014/main" id="{6F4D246C-EE68-46DE-97B0-390F560F01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462" y="644229"/>
            <a:ext cx="2652750" cy="2700000"/>
          </a:xfrm>
          <a:prstGeom prst="rect">
            <a:avLst/>
          </a:prstGeom>
        </p:spPr>
      </p:pic>
      <p:sp>
        <p:nvSpPr>
          <p:cNvPr id="28" name="Rectangle 27">
            <a:extLst>
              <a:ext uri="{FF2B5EF4-FFF2-40B4-BE49-F238E27FC236}">
                <a16:creationId xmlns:a16="http://schemas.microsoft.com/office/drawing/2014/main" id="{36A325B5-56A3-425A-B9A3-0CEB7CA1B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2" y="480060"/>
            <a:ext cx="5538555" cy="2887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a:extLst>
              <a:ext uri="{FF2B5EF4-FFF2-40B4-BE49-F238E27FC236}">
                <a16:creationId xmlns:a16="http://schemas.microsoft.com/office/drawing/2014/main" id="{1FE62E0F-4235-40CE-8061-BE6F80632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2882" y="644229"/>
            <a:ext cx="2895442" cy="2700000"/>
          </a:xfrm>
          <a:prstGeom prst="rect">
            <a:avLst/>
          </a:prstGeom>
        </p:spPr>
      </p:pic>
      <p:sp>
        <p:nvSpPr>
          <p:cNvPr id="30" name="Rectangle 29">
            <a:extLst>
              <a:ext uri="{FF2B5EF4-FFF2-40B4-BE49-F238E27FC236}">
                <a16:creationId xmlns:a16="http://schemas.microsoft.com/office/drawing/2014/main" id="{B80DE958-9D45-4CAD-BF1F-FA2ED970B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3" y="3527956"/>
            <a:ext cx="5538554" cy="2849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9FC847B4-6688-4C6F-87ED-0BAF7563FC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346" y="3653451"/>
            <a:ext cx="5268292" cy="2700000"/>
          </a:xfrm>
          <a:prstGeom prst="rect">
            <a:avLst/>
          </a:prstGeom>
        </p:spPr>
      </p:pic>
      <p:sp>
        <p:nvSpPr>
          <p:cNvPr id="35" name="Rectangle 31">
            <a:extLst>
              <a:ext uri="{FF2B5EF4-FFF2-40B4-BE49-F238E27FC236}">
                <a16:creationId xmlns:a16="http://schemas.microsoft.com/office/drawing/2014/main" id="{BB93B4BF-AD35-4E52-8131-161C5FB9C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2" y="3527956"/>
            <a:ext cx="5538555" cy="2849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ext&#10;&#10;Description automatically generated">
            <a:extLst>
              <a:ext uri="{FF2B5EF4-FFF2-40B4-BE49-F238E27FC236}">
                <a16:creationId xmlns:a16="http://schemas.microsoft.com/office/drawing/2014/main" id="{3133E19F-180B-4BC3-98FE-AC3D564C31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5709" y="4460198"/>
            <a:ext cx="5400000" cy="985499"/>
          </a:xfrm>
          <a:prstGeom prst="rect">
            <a:avLst/>
          </a:prstGeom>
        </p:spPr>
      </p:pic>
    </p:spTree>
    <p:extLst>
      <p:ext uri="{BB962C8B-B14F-4D97-AF65-F5344CB8AC3E}">
        <p14:creationId xmlns:p14="http://schemas.microsoft.com/office/powerpoint/2010/main" val="131410665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5" name="Rectangle 24">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228A581D-1BC9-4759-AB42-F7685630E4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2" y="3260035"/>
            <a:ext cx="5959692" cy="3597965"/>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87CE1C1F-C9E2-4C83-BA54-D7BC5D521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2" y="3406833"/>
            <a:ext cx="5724034" cy="3451167"/>
          </a:xfrm>
          <a:custGeom>
            <a:avLst/>
            <a:gdLst>
              <a:gd name="connsiteX0" fmla="*/ 2808622 w 5724034"/>
              <a:gd name="connsiteY0" fmla="*/ 207 h 3451167"/>
              <a:gd name="connsiteX1" fmla="*/ 4400004 w 5724034"/>
              <a:gd name="connsiteY1" fmla="*/ 607462 h 3451167"/>
              <a:gd name="connsiteX2" fmla="*/ 4745277 w 5724034"/>
              <a:gd name="connsiteY2" fmla="*/ 837612 h 3451167"/>
              <a:gd name="connsiteX3" fmla="*/ 5584627 w 5724034"/>
              <a:gd name="connsiteY3" fmla="*/ 1665805 h 3451167"/>
              <a:gd name="connsiteX4" fmla="*/ 5682689 w 5724034"/>
              <a:gd name="connsiteY4" fmla="*/ 1947596 h 3451167"/>
              <a:gd name="connsiteX5" fmla="*/ 5724034 w 5724034"/>
              <a:gd name="connsiteY5" fmla="*/ 2133764 h 3451167"/>
              <a:gd name="connsiteX6" fmla="*/ 5724034 w 5724034"/>
              <a:gd name="connsiteY6" fmla="*/ 3254784 h 3451167"/>
              <a:gd name="connsiteX7" fmla="*/ 5682668 w 5724034"/>
              <a:gd name="connsiteY7" fmla="*/ 3451167 h 3451167"/>
              <a:gd name="connsiteX8" fmla="*/ 3398 w 5724034"/>
              <a:gd name="connsiteY8" fmla="*/ 3451167 h 3451167"/>
              <a:gd name="connsiteX9" fmla="*/ 0 w 5724034"/>
              <a:gd name="connsiteY9" fmla="*/ 3332475 h 3451167"/>
              <a:gd name="connsiteX10" fmla="*/ 51930 w 5724034"/>
              <a:gd name="connsiteY10" fmla="*/ 2960389 h 3451167"/>
              <a:gd name="connsiteX11" fmla="*/ 562146 w 5724034"/>
              <a:gd name="connsiteY11" fmla="*/ 1816544 h 3451167"/>
              <a:gd name="connsiteX12" fmla="*/ 683754 w 5724034"/>
              <a:gd name="connsiteY12" fmla="*/ 1587775 h 3451167"/>
              <a:gd name="connsiteX13" fmla="*/ 1883792 w 5724034"/>
              <a:gd name="connsiteY13" fmla="*/ 191878 h 3451167"/>
              <a:gd name="connsiteX14" fmla="*/ 2808622 w 5724034"/>
              <a:gd name="connsiteY14" fmla="*/ 207 h 345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7">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7"/>
                </a:lnTo>
                <a:lnTo>
                  <a:pt x="3398" y="3451167"/>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1" name="Freeform: Shape 30">
            <a:extLst>
              <a:ext uri="{FF2B5EF4-FFF2-40B4-BE49-F238E27FC236}">
                <a16:creationId xmlns:a16="http://schemas.microsoft.com/office/drawing/2014/main" id="{831C0CFE-AC9D-4032-8A9F-36B1BA171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38" y="3568843"/>
            <a:ext cx="5185263" cy="3289157"/>
          </a:xfrm>
          <a:custGeom>
            <a:avLst/>
            <a:gdLst>
              <a:gd name="connsiteX0" fmla="*/ 2789606 w 5185263"/>
              <a:gd name="connsiteY0" fmla="*/ 547 h 3289157"/>
              <a:gd name="connsiteX1" fmla="*/ 3615203 w 5185263"/>
              <a:gd name="connsiteY1" fmla="*/ 212024 h 3289157"/>
              <a:gd name="connsiteX2" fmla="*/ 4640523 w 5185263"/>
              <a:gd name="connsiteY2" fmla="*/ 1554014 h 3289157"/>
              <a:gd name="connsiteX3" fmla="*/ 4740928 w 5185263"/>
              <a:gd name="connsiteY3" fmla="*/ 1771262 h 3289157"/>
              <a:gd name="connsiteX4" fmla="*/ 5154813 w 5185263"/>
              <a:gd name="connsiteY4" fmla="*/ 2853998 h 3289157"/>
              <a:gd name="connsiteX5" fmla="*/ 5185263 w 5185263"/>
              <a:gd name="connsiteY5" fmla="*/ 3088987 h 3289157"/>
              <a:gd name="connsiteX6" fmla="*/ 5179508 w 5185263"/>
              <a:gd name="connsiteY6" fmla="*/ 3289157 h 3289157"/>
              <a:gd name="connsiteX7" fmla="*/ 106551 w 5185263"/>
              <a:gd name="connsiteY7" fmla="*/ 3289157 h 3289157"/>
              <a:gd name="connsiteX8" fmla="*/ 64243 w 5185263"/>
              <a:gd name="connsiteY8" fmla="*/ 3124220 h 3289157"/>
              <a:gd name="connsiteX9" fmla="*/ 275 w 5185263"/>
              <a:gd name="connsiteY9" fmla="*/ 2548847 h 3289157"/>
              <a:gd name="connsiteX10" fmla="*/ 221692 w 5185263"/>
              <a:gd name="connsiteY10" fmla="*/ 1451188 h 3289157"/>
              <a:gd name="connsiteX11" fmla="*/ 1011126 w 5185263"/>
              <a:gd name="connsiteY11" fmla="*/ 710513 h 3289157"/>
              <a:gd name="connsiteX12" fmla="*/ 1331439 w 5185263"/>
              <a:gd name="connsiteY12" fmla="*/ 508693 h 3289157"/>
              <a:gd name="connsiteX13" fmla="*/ 2789606 w 5185263"/>
              <a:gd name="connsiteY13" fmla="*/ 547 h 3289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85263" h="3289157">
                <a:moveTo>
                  <a:pt x="2789606" y="547"/>
                </a:moveTo>
                <a:cubicBezTo>
                  <a:pt x="3064091" y="7389"/>
                  <a:pt x="3335164" y="78419"/>
                  <a:pt x="3615203" y="212024"/>
                </a:cubicBezTo>
                <a:cubicBezTo>
                  <a:pt x="4105311" y="445850"/>
                  <a:pt x="4339344" y="895220"/>
                  <a:pt x="4640523" y="1554014"/>
                </a:cubicBezTo>
                <a:cubicBezTo>
                  <a:pt x="4674166" y="1627622"/>
                  <a:pt x="4708067" y="1700661"/>
                  <a:pt x="4740928" y="1771262"/>
                </a:cubicBezTo>
                <a:cubicBezTo>
                  <a:pt x="4918908" y="2154224"/>
                  <a:pt x="5086959" y="2515945"/>
                  <a:pt x="5154813" y="2853998"/>
                </a:cubicBezTo>
                <a:cubicBezTo>
                  <a:pt x="5171032" y="2934791"/>
                  <a:pt x="5181222" y="3012769"/>
                  <a:pt x="5185263" y="3088987"/>
                </a:cubicBezTo>
                <a:lnTo>
                  <a:pt x="5179508" y="3289157"/>
                </a:lnTo>
                <a:lnTo>
                  <a:pt x="106551" y="3289157"/>
                </a:lnTo>
                <a:lnTo>
                  <a:pt x="64243" y="3124220"/>
                </a:lnTo>
                <a:cubicBezTo>
                  <a:pt x="24356" y="2932449"/>
                  <a:pt x="2942" y="2740198"/>
                  <a:pt x="275" y="2548847"/>
                </a:cubicBezTo>
                <a:cubicBezTo>
                  <a:pt x="-5129" y="2157654"/>
                  <a:pt x="69311" y="1788324"/>
                  <a:pt x="221692" y="1451188"/>
                </a:cubicBezTo>
                <a:cubicBezTo>
                  <a:pt x="375157" y="1111655"/>
                  <a:pt x="586167" y="971279"/>
                  <a:pt x="1011126" y="710513"/>
                </a:cubicBezTo>
                <a:cubicBezTo>
                  <a:pt x="1113643" y="647635"/>
                  <a:pt x="1219676" y="582554"/>
                  <a:pt x="1331439" y="508693"/>
                </a:cubicBezTo>
                <a:cubicBezTo>
                  <a:pt x="1865178" y="156035"/>
                  <a:pt x="2332131" y="-10858"/>
                  <a:pt x="2789606" y="547"/>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E2F13BF2-614A-4FEE-A92E-3C7C9DE05F81}"/>
              </a:ext>
            </a:extLst>
          </p:cNvPr>
          <p:cNvPicPr>
            <a:picLocks noChangeAspect="1"/>
          </p:cNvPicPr>
          <p:nvPr/>
        </p:nvPicPr>
        <p:blipFill rotWithShape="1">
          <a:blip r:embed="rId2">
            <a:extLst>
              <a:ext uri="{28A0092B-C50C-407E-A947-70E740481C1C}">
                <a14:useLocalDpi xmlns:a14="http://schemas.microsoft.com/office/drawing/2010/main" val="0"/>
              </a:ext>
            </a:extLst>
          </a:blip>
          <a:srcRect r="4913" b="1"/>
          <a:stretch/>
        </p:blipFill>
        <p:spPr>
          <a:xfrm>
            <a:off x="1524" y="10"/>
            <a:ext cx="12188952" cy="6857990"/>
          </a:xfrm>
          <a:prstGeom prst="rect">
            <a:avLst/>
          </a:prstGeom>
        </p:spPr>
      </p:pic>
      <p:sp>
        <p:nvSpPr>
          <p:cNvPr id="4" name="TextBox 3">
            <a:extLst>
              <a:ext uri="{FF2B5EF4-FFF2-40B4-BE49-F238E27FC236}">
                <a16:creationId xmlns:a16="http://schemas.microsoft.com/office/drawing/2014/main" id="{185F4253-AB54-4164-80F6-D18A2D8366D4}"/>
              </a:ext>
            </a:extLst>
          </p:cNvPr>
          <p:cNvSpPr txBox="1"/>
          <p:nvPr/>
        </p:nvSpPr>
        <p:spPr>
          <a:xfrm>
            <a:off x="5842148" y="4851400"/>
            <a:ext cx="6150314" cy="1421178"/>
          </a:xfrm>
          <a:prstGeom prst="rect">
            <a:avLst/>
          </a:prstGeom>
        </p:spPr>
        <p:txBody>
          <a:bodyPr vert="horz" lIns="109728" tIns="109728" rIns="109728" bIns="91440" rtlCol="0" anchor="b">
            <a:normAutofit lnSpcReduction="10000"/>
          </a:bodyPr>
          <a:lstStyle/>
          <a:p>
            <a:pPr>
              <a:lnSpc>
                <a:spcPct val="110000"/>
              </a:lnSpc>
              <a:spcBef>
                <a:spcPct val="0"/>
              </a:spcBef>
              <a:spcAft>
                <a:spcPts val="600"/>
              </a:spcAft>
            </a:pPr>
            <a:r>
              <a:rPr lang="en-US" sz="3700" b="1" spc="150" dirty="0">
                <a:solidFill>
                  <a:schemeClr val="tx1">
                    <a:lumMod val="75000"/>
                    <a:lumOff val="25000"/>
                  </a:schemeClr>
                </a:solidFill>
                <a:latin typeface="+mj-lt"/>
                <a:ea typeface="+mj-ea"/>
                <a:cs typeface="+mj-cs"/>
              </a:rPr>
              <a:t>Creation of Database in Firebase </a:t>
            </a:r>
          </a:p>
        </p:txBody>
      </p:sp>
    </p:spTree>
    <p:extLst>
      <p:ext uri="{BB962C8B-B14F-4D97-AF65-F5344CB8AC3E}">
        <p14:creationId xmlns:p14="http://schemas.microsoft.com/office/powerpoint/2010/main" val="3992853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9988EC3-133F-4AFC-ABD6-ECBC38218A22}"/>
              </a:ext>
            </a:extLst>
          </p:cNvPr>
          <p:cNvSpPr txBox="1">
            <a:spLocks/>
          </p:cNvSpPr>
          <p:nvPr/>
        </p:nvSpPr>
        <p:spPr>
          <a:xfrm>
            <a:off x="794084" y="442220"/>
            <a:ext cx="8770571" cy="818689"/>
          </a:xfrm>
          <a:prstGeom prst="rect">
            <a:avLst/>
          </a:prstGeom>
        </p:spPr>
        <p:txBody>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pPr algn="ctr"/>
            <a:r>
              <a:rPr lang="en-US" dirty="0"/>
              <a:t>Result glance</a:t>
            </a:r>
          </a:p>
        </p:txBody>
      </p:sp>
      <p:pic>
        <p:nvPicPr>
          <p:cNvPr id="11" name="Picture 10" descr="Map&#10;&#10;Description automatically generated">
            <a:extLst>
              <a:ext uri="{FF2B5EF4-FFF2-40B4-BE49-F238E27FC236}">
                <a16:creationId xmlns:a16="http://schemas.microsoft.com/office/drawing/2014/main" id="{C433FB3F-C18E-4FB3-B23A-DA47AF007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345" y="1089000"/>
            <a:ext cx="2160000" cy="4680000"/>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571939E6-9197-4359-B4E5-8676791C1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4680" y="1857366"/>
            <a:ext cx="2160000" cy="4680000"/>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891AAFC1-8548-4C75-BB6A-941AC38AD9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29348" y="1949986"/>
            <a:ext cx="2160000" cy="4680000"/>
          </a:xfrm>
          <a:prstGeom prst="rect">
            <a:avLst/>
          </a:prstGeom>
        </p:spPr>
      </p:pic>
      <p:pic>
        <p:nvPicPr>
          <p:cNvPr id="15" name="Picture 14" descr="Map&#10;&#10;Description automatically generated">
            <a:extLst>
              <a:ext uri="{FF2B5EF4-FFF2-40B4-BE49-F238E27FC236}">
                <a16:creationId xmlns:a16="http://schemas.microsoft.com/office/drawing/2014/main" id="{3698D60A-CDB6-4410-B14C-4F53E0E92E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7014" y="1174955"/>
            <a:ext cx="2160000" cy="4680000"/>
          </a:xfrm>
          <a:prstGeom prst="rect">
            <a:avLst/>
          </a:prstGeom>
        </p:spPr>
      </p:pic>
    </p:spTree>
    <p:extLst>
      <p:ext uri="{BB962C8B-B14F-4D97-AF65-F5344CB8AC3E}">
        <p14:creationId xmlns:p14="http://schemas.microsoft.com/office/powerpoint/2010/main" val="3201592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website&#10;&#10;Description automatically generated">
            <a:extLst>
              <a:ext uri="{FF2B5EF4-FFF2-40B4-BE49-F238E27FC236}">
                <a16:creationId xmlns:a16="http://schemas.microsoft.com/office/drawing/2014/main" id="{B570A7AC-1884-4F2B-8983-AD7C34A4F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972" y="1167716"/>
            <a:ext cx="2492308" cy="5400000"/>
          </a:xfrm>
          <a:prstGeom prst="rect">
            <a:avLst/>
          </a:prstGeom>
        </p:spPr>
      </p:pic>
      <p:pic>
        <p:nvPicPr>
          <p:cNvPr id="3" name="Picture 2" descr="Graphical user interface, website&#10;&#10;Description automatically generated">
            <a:extLst>
              <a:ext uri="{FF2B5EF4-FFF2-40B4-BE49-F238E27FC236}">
                <a16:creationId xmlns:a16="http://schemas.microsoft.com/office/drawing/2014/main" id="{1BE48DA8-A7F5-4DF1-957C-8449295047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846" y="1167716"/>
            <a:ext cx="2492308" cy="5400000"/>
          </a:xfrm>
          <a:prstGeom prst="rect">
            <a:avLst/>
          </a:prstGeom>
        </p:spPr>
      </p:pic>
      <p:pic>
        <p:nvPicPr>
          <p:cNvPr id="4" name="Picture 3" descr="Graphical user interface, website&#10;&#10;Description automatically generated">
            <a:extLst>
              <a:ext uri="{FF2B5EF4-FFF2-40B4-BE49-F238E27FC236}">
                <a16:creationId xmlns:a16="http://schemas.microsoft.com/office/drawing/2014/main" id="{33711273-4580-4F3D-B703-6A0C55EFE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9052" y="1167716"/>
            <a:ext cx="2492308" cy="5400000"/>
          </a:xfrm>
          <a:prstGeom prst="rect">
            <a:avLst/>
          </a:prstGeom>
        </p:spPr>
      </p:pic>
      <p:sp>
        <p:nvSpPr>
          <p:cNvPr id="5" name="Title 1">
            <a:extLst>
              <a:ext uri="{FF2B5EF4-FFF2-40B4-BE49-F238E27FC236}">
                <a16:creationId xmlns:a16="http://schemas.microsoft.com/office/drawing/2014/main" id="{CCD8AA9A-2F4D-4E5C-B6CE-063EDD3B5224}"/>
              </a:ext>
            </a:extLst>
          </p:cNvPr>
          <p:cNvSpPr txBox="1">
            <a:spLocks/>
          </p:cNvSpPr>
          <p:nvPr/>
        </p:nvSpPr>
        <p:spPr>
          <a:xfrm>
            <a:off x="1477130" y="349027"/>
            <a:ext cx="8770571" cy="818689"/>
          </a:xfrm>
          <a:prstGeom prst="rect">
            <a:avLst/>
          </a:prstGeom>
        </p:spPr>
        <p:txBody>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pPr algn="ctr"/>
            <a:r>
              <a:rPr lang="en-US" dirty="0"/>
              <a:t>Result glance</a:t>
            </a:r>
          </a:p>
        </p:txBody>
      </p:sp>
    </p:spTree>
    <p:extLst>
      <p:ext uri="{BB962C8B-B14F-4D97-AF65-F5344CB8AC3E}">
        <p14:creationId xmlns:p14="http://schemas.microsoft.com/office/powerpoint/2010/main" val="2170560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9E92460C-B2D2-42D6-A90B-1021C09FA277}"/>
              </a:ext>
            </a:extLst>
          </p:cNvPr>
          <p:cNvSpPr>
            <a:spLocks noGrp="1"/>
          </p:cNvSpPr>
          <p:nvPr>
            <p:ph type="title"/>
          </p:nvPr>
        </p:nvSpPr>
        <p:spPr>
          <a:xfrm>
            <a:off x="992518" y="442913"/>
            <a:ext cx="3213722" cy="1619567"/>
          </a:xfrm>
        </p:spPr>
        <p:txBody>
          <a:bodyPr anchor="b">
            <a:normAutofit/>
          </a:bodyPr>
          <a:lstStyle/>
          <a:p>
            <a:r>
              <a:rPr lang="en-US" dirty="0"/>
              <a:t>Team Name: God </a:t>
            </a:r>
            <a:r>
              <a:rPr lang="en-US" dirty="0" err="1"/>
              <a:t>Pheonix</a:t>
            </a:r>
            <a:endParaRPr lang="en-US" dirty="0"/>
          </a:p>
        </p:txBody>
      </p:sp>
      <p:sp>
        <p:nvSpPr>
          <p:cNvPr id="3" name="Content Placeholder 2">
            <a:extLst>
              <a:ext uri="{FF2B5EF4-FFF2-40B4-BE49-F238E27FC236}">
                <a16:creationId xmlns:a16="http://schemas.microsoft.com/office/drawing/2014/main" id="{BFD57937-9605-4A5F-854F-43273B6624F3}"/>
              </a:ext>
            </a:extLst>
          </p:cNvPr>
          <p:cNvSpPr>
            <a:spLocks noGrp="1"/>
          </p:cNvSpPr>
          <p:nvPr>
            <p:ph idx="1"/>
          </p:nvPr>
        </p:nvSpPr>
        <p:spPr>
          <a:xfrm>
            <a:off x="992519" y="2312988"/>
            <a:ext cx="5271804" cy="3651250"/>
          </a:xfrm>
        </p:spPr>
        <p:txBody>
          <a:bodyPr>
            <a:normAutofit/>
          </a:bodyPr>
          <a:lstStyle/>
          <a:p>
            <a:r>
              <a:rPr lang="en-US" dirty="0"/>
              <a:t>Team member: </a:t>
            </a:r>
          </a:p>
          <a:p>
            <a:pPr marL="285750" indent="-285750">
              <a:buFont typeface="Arial" panose="020B0604020202020204" pitchFamily="34" charset="0"/>
              <a:buChar char="•"/>
            </a:pPr>
            <a:r>
              <a:rPr lang="en-US" dirty="0"/>
              <a:t>AALAP BHAKTA</a:t>
            </a:r>
          </a:p>
          <a:p>
            <a:pPr marL="285750" indent="-285750">
              <a:buFont typeface="Arial" panose="020B0604020202020204" pitchFamily="34" charset="0"/>
              <a:buChar char="•"/>
            </a:pPr>
            <a:r>
              <a:rPr lang="en-US" dirty="0" err="1"/>
              <a:t>RITHIV</a:t>
            </a:r>
            <a:r>
              <a:rPr lang="en-US" dirty="0"/>
              <a:t> R</a:t>
            </a:r>
          </a:p>
          <a:p>
            <a:r>
              <a:rPr lang="en-US" dirty="0"/>
              <a:t>Domain/theme: Health</a:t>
            </a:r>
          </a:p>
          <a:p>
            <a:r>
              <a:rPr lang="en-US" dirty="0"/>
              <a:t>Project Statement: </a:t>
            </a:r>
            <a:r>
              <a:rPr lang="en-IN" dirty="0"/>
              <a:t>To demonstrate a project based on Mobile app which would help in oxygen crisis.</a:t>
            </a:r>
            <a:endParaRPr lang="en-US" dirty="0"/>
          </a:p>
        </p:txBody>
      </p:sp>
      <p:sp>
        <p:nvSpPr>
          <p:cNvPr id="12" name="Freeform: Shape 11">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a:extLst>
              <a:ext uri="{FF2B5EF4-FFF2-40B4-BE49-F238E27FC236}">
                <a16:creationId xmlns:a16="http://schemas.microsoft.com/office/drawing/2014/main" id="{E73AB470-E1C9-4691-98FF-55B76BDEA967}"/>
              </a:ext>
            </a:extLst>
          </p:cNvPr>
          <p:cNvPicPr>
            <a:picLocks noChangeAspect="1"/>
          </p:cNvPicPr>
          <p:nvPr/>
        </p:nvPicPr>
        <p:blipFill rotWithShape="1">
          <a:blip r:embed="rId2">
            <a:extLst>
              <a:ext uri="{28A0092B-C50C-407E-A947-70E740481C1C}">
                <a14:useLocalDpi xmlns:a14="http://schemas.microsoft.com/office/drawing/2010/main" val="0"/>
              </a:ext>
            </a:extLst>
          </a:blip>
          <a:srcRect l="15099" r="12167"/>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2585562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D012306-614E-4CEE-82B9-3806003CCBED}"/>
              </a:ext>
            </a:extLst>
          </p:cNvPr>
          <p:cNvSpPr>
            <a:spLocks noGrp="1"/>
          </p:cNvSpPr>
          <p:nvPr>
            <p:ph type="title"/>
          </p:nvPr>
        </p:nvSpPr>
        <p:spPr>
          <a:xfrm>
            <a:off x="6194738" y="442913"/>
            <a:ext cx="5197655" cy="862012"/>
          </a:xfrm>
        </p:spPr>
        <p:txBody>
          <a:bodyPr anchor="b">
            <a:normAutofit/>
          </a:bodyPr>
          <a:lstStyle/>
          <a:p>
            <a:r>
              <a:rPr lang="en-US" dirty="0"/>
              <a:t>Abstract</a:t>
            </a:r>
          </a:p>
        </p:txBody>
      </p:sp>
      <p:grpSp>
        <p:nvGrpSpPr>
          <p:cNvPr id="15" name="Group 14">
            <a:extLst>
              <a:ext uri="{FF2B5EF4-FFF2-40B4-BE49-F238E27FC236}">
                <a16:creationId xmlns:a16="http://schemas.microsoft.com/office/drawing/2014/main" id="{57E5BCCD-DB23-4AD8-B850-9154AAE91E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566001" cy="6858000"/>
            <a:chOff x="6505773" y="0"/>
            <a:chExt cx="5566001" cy="6858000"/>
          </a:xfrm>
        </p:grpSpPr>
        <p:sp>
          <p:nvSpPr>
            <p:cNvPr id="16" name="Freeform: Shape 15">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865823"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8" name="Picture 7" descr="Circle&#10;&#10;Description automatically generated with low confidence">
            <a:extLst>
              <a:ext uri="{FF2B5EF4-FFF2-40B4-BE49-F238E27FC236}">
                <a16:creationId xmlns:a16="http://schemas.microsoft.com/office/drawing/2014/main" id="{E10AB2B7-E5BB-431A-8342-87D21AEA1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607" y="1804297"/>
            <a:ext cx="3249406" cy="3249406"/>
          </a:xfrm>
          <a:prstGeom prst="rect">
            <a:avLst/>
          </a:prstGeom>
          <a:ln>
            <a:noFill/>
          </a:ln>
          <a:effectLst>
            <a:softEdge rad="127000"/>
          </a:effectLst>
        </p:spPr>
      </p:pic>
      <p:sp>
        <p:nvSpPr>
          <p:cNvPr id="3" name="Content Placeholder 2">
            <a:extLst>
              <a:ext uri="{FF2B5EF4-FFF2-40B4-BE49-F238E27FC236}">
                <a16:creationId xmlns:a16="http://schemas.microsoft.com/office/drawing/2014/main" id="{18AAD8BD-4120-475B-9329-A30E004BC190}"/>
              </a:ext>
            </a:extLst>
          </p:cNvPr>
          <p:cNvSpPr>
            <a:spLocks noGrp="1"/>
          </p:cNvSpPr>
          <p:nvPr>
            <p:ph idx="1"/>
          </p:nvPr>
        </p:nvSpPr>
        <p:spPr>
          <a:xfrm>
            <a:off x="6194738" y="1476375"/>
            <a:ext cx="5197655" cy="4487863"/>
          </a:xfrm>
        </p:spPr>
        <p:txBody>
          <a:bodyPr>
            <a:normAutofit fontScale="92500"/>
          </a:bodyPr>
          <a:lstStyle/>
          <a:p>
            <a:pPr>
              <a:lnSpc>
                <a:spcPct val="130000"/>
              </a:lnSpc>
            </a:pPr>
            <a:r>
              <a:rPr lang="en-US" sz="1400" dirty="0">
                <a:latin typeface="Times New Roman" panose="02020603050405020304" pitchFamily="18" charset="0"/>
                <a:cs typeface="Times New Roman" panose="02020603050405020304" pitchFamily="18" charset="0"/>
              </a:rPr>
              <a:t>This is the project called O2 Keeper which is based on the life keeping gas none other than Oxygen . Due to Covid-19 we were in our homes for past 1 and half year and during the start of 2021 , the Covid – 19 second wave was much stronger than first in India and we lost most our brothers and sisters of the nation and during that stage there was a sudden decline in the amount of the supply of oxygen all around India.</a:t>
            </a:r>
          </a:p>
          <a:p>
            <a:pPr>
              <a:lnSpc>
                <a:spcPct val="130000"/>
              </a:lnSpc>
            </a:pPr>
            <a:r>
              <a:rPr lang="en-US" sz="1400" dirty="0">
                <a:latin typeface="Times New Roman" panose="02020603050405020304" pitchFamily="18" charset="0"/>
                <a:cs typeface="Times New Roman" panose="02020603050405020304" pitchFamily="18" charset="0"/>
              </a:rPr>
              <a:t>During that situation we got help from most of volunteers.  This basically gives you the details of the oxygen vendors who is nearby and it also gives you an opportunity to look over Oxygen vendors details in State wise and district wise in India. Even if the third wave of Covid-19 comes too, I hope that this app would be useful in future if there was unexpected crisis of Oxygen. The complete details for this project details mentioned in the upcoming slides.</a:t>
            </a:r>
          </a:p>
        </p:txBody>
      </p:sp>
    </p:spTree>
    <p:extLst>
      <p:ext uri="{BB962C8B-B14F-4D97-AF65-F5344CB8AC3E}">
        <p14:creationId xmlns:p14="http://schemas.microsoft.com/office/powerpoint/2010/main" val="3057393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Icon&#10;&#10;Description automatically generated with medium confidence">
            <a:extLst>
              <a:ext uri="{FF2B5EF4-FFF2-40B4-BE49-F238E27FC236}">
                <a16:creationId xmlns:a16="http://schemas.microsoft.com/office/drawing/2014/main" id="{58564077-E7B8-4B97-80FD-5295A579B210}"/>
              </a:ext>
            </a:extLst>
          </p:cNvPr>
          <p:cNvPicPr>
            <a:picLocks noChangeAspect="1"/>
          </p:cNvPicPr>
          <p:nvPr/>
        </p:nvPicPr>
        <p:blipFill rotWithShape="1">
          <a:blip r:embed="rId2">
            <a:extLst>
              <a:ext uri="{28A0092B-C50C-407E-A947-70E740481C1C}">
                <a14:useLocalDpi xmlns:a14="http://schemas.microsoft.com/office/drawing/2010/main" val="0"/>
              </a:ext>
            </a:extLst>
          </a:blip>
          <a:srcRect t="16160" r="-1" b="27575"/>
          <a:stretch/>
        </p:blipFill>
        <p:spPr>
          <a:xfrm>
            <a:off x="1524" y="10"/>
            <a:ext cx="12188952" cy="6857990"/>
          </a:xfrm>
          <a:prstGeom prst="rect">
            <a:avLst/>
          </a:prstGeom>
        </p:spPr>
      </p:pic>
      <p:sp>
        <p:nvSpPr>
          <p:cNvPr id="21" name="Freeform: Shape 11">
            <a:extLst>
              <a:ext uri="{FF2B5EF4-FFF2-40B4-BE49-F238E27FC236}">
                <a16:creationId xmlns:a16="http://schemas.microsoft.com/office/drawing/2014/main" id="{28207E96-6DFF-4119-B2EA-3299067D2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2598" y="0"/>
            <a:ext cx="10189600" cy="6858000"/>
          </a:xfrm>
          <a:custGeom>
            <a:avLst/>
            <a:gdLst>
              <a:gd name="connsiteX0" fmla="*/ 8513625 w 10189600"/>
              <a:gd name="connsiteY0" fmla="*/ 0 h 6858000"/>
              <a:gd name="connsiteX1" fmla="*/ 1434689 w 10189600"/>
              <a:gd name="connsiteY1" fmla="*/ 0 h 6858000"/>
              <a:gd name="connsiteX2" fmla="*/ 1271976 w 10189600"/>
              <a:gd name="connsiteY2" fmla="*/ 160651 h 6858000"/>
              <a:gd name="connsiteX3" fmla="*/ 0 w 10189600"/>
              <a:gd name="connsiteY3" fmla="*/ 3879329 h 6858000"/>
              <a:gd name="connsiteX4" fmla="*/ 1565101 w 10189600"/>
              <a:gd name="connsiteY4" fmla="*/ 6659296 h 6858000"/>
              <a:gd name="connsiteX5" fmla="*/ 1789426 w 10189600"/>
              <a:gd name="connsiteY5" fmla="*/ 6858000 h 6858000"/>
              <a:gd name="connsiteX6" fmla="*/ 8868328 w 10189600"/>
              <a:gd name="connsiteY6" fmla="*/ 6858000 h 6858000"/>
              <a:gd name="connsiteX7" fmla="*/ 8925683 w 10189600"/>
              <a:gd name="connsiteY7" fmla="*/ 6804604 h 6858000"/>
              <a:gd name="connsiteX8" fmla="*/ 10189600 w 10189600"/>
              <a:gd name="connsiteY8" fmla="*/ 4217082 h 6858000"/>
              <a:gd name="connsiteX9" fmla="*/ 8536469 w 10189600"/>
              <a:gd name="connsiteY9" fmla="*/ 174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9600" h="68580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3">
            <a:extLst>
              <a:ext uri="{FF2B5EF4-FFF2-40B4-BE49-F238E27FC236}">
                <a16:creationId xmlns:a16="http://schemas.microsoft.com/office/drawing/2014/main" id="{9E223C86-12C5-4A60-A21A-D7FC75EFC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57813"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15">
            <a:extLst>
              <a:ext uri="{FF2B5EF4-FFF2-40B4-BE49-F238E27FC236}">
                <a16:creationId xmlns:a16="http://schemas.microsoft.com/office/drawing/2014/main" id="{FA573AF0-3C0B-4895-A7A6-F41B03211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5"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62442AC3-A9B0-4865-8A8A-1504FFC6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34283"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68451DCE-129E-43B6-BA50-3C8339E46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89577"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CEE512-F0EC-4092-9B05-2B7FF90D1938}"/>
              </a:ext>
            </a:extLst>
          </p:cNvPr>
          <p:cNvSpPr>
            <a:spLocks noGrp="1"/>
          </p:cNvSpPr>
          <p:nvPr>
            <p:ph type="title"/>
          </p:nvPr>
        </p:nvSpPr>
        <p:spPr>
          <a:xfrm>
            <a:off x="2301470" y="626427"/>
            <a:ext cx="7340048" cy="1182053"/>
          </a:xfrm>
        </p:spPr>
        <p:txBody>
          <a:bodyPr anchor="b">
            <a:normAutofit/>
          </a:bodyPr>
          <a:lstStyle/>
          <a:p>
            <a:r>
              <a:rPr lang="en-US" dirty="0"/>
              <a:t>Novelty &amp; Cause</a:t>
            </a:r>
          </a:p>
        </p:txBody>
      </p:sp>
      <p:sp>
        <p:nvSpPr>
          <p:cNvPr id="3" name="Content Placeholder 2">
            <a:extLst>
              <a:ext uri="{FF2B5EF4-FFF2-40B4-BE49-F238E27FC236}">
                <a16:creationId xmlns:a16="http://schemas.microsoft.com/office/drawing/2014/main" id="{166A0D17-5D9B-4E45-9BEB-B2CBBE2D0A77}"/>
              </a:ext>
            </a:extLst>
          </p:cNvPr>
          <p:cNvSpPr>
            <a:spLocks noGrp="1"/>
          </p:cNvSpPr>
          <p:nvPr>
            <p:ph idx="1"/>
          </p:nvPr>
        </p:nvSpPr>
        <p:spPr>
          <a:xfrm>
            <a:off x="2245932" y="1808480"/>
            <a:ext cx="7340048" cy="4155757"/>
          </a:xfrm>
        </p:spPr>
        <p:txBody>
          <a:bodyPr>
            <a:normAutofit fontScale="85000" lnSpcReduction="10000"/>
          </a:bodyPr>
          <a:lstStyle/>
          <a:p>
            <a:pPr marL="285750" indent="-285750">
              <a:lnSpc>
                <a:spcPct val="130000"/>
              </a:lnSpc>
              <a:buFont typeface="Arial" panose="020B0604020202020204" pitchFamily="34" charset="0"/>
              <a:buChar char="•"/>
            </a:pPr>
            <a:r>
              <a:rPr lang="en-US" sz="1600" dirty="0"/>
              <a:t>In this project we are going to use your latitude and longitude to find your location and based on your location we are going to oxygen vendors who are near by you and in you district.</a:t>
            </a:r>
          </a:p>
          <a:p>
            <a:pPr marL="285750" indent="-285750">
              <a:lnSpc>
                <a:spcPct val="130000"/>
              </a:lnSpc>
              <a:buFont typeface="Arial" panose="020B0604020202020204" pitchFamily="34" charset="0"/>
              <a:buChar char="•"/>
            </a:pPr>
            <a:r>
              <a:rPr lang="en-US" sz="1600" dirty="0"/>
              <a:t>In this map we are going to integrate with maps for finding location of oxygen vendors to give a better convenience of User.</a:t>
            </a:r>
          </a:p>
          <a:p>
            <a:pPr marL="285750" indent="-285750">
              <a:lnSpc>
                <a:spcPct val="130000"/>
              </a:lnSpc>
              <a:buFont typeface="Arial" panose="020B0604020202020204" pitchFamily="34" charset="0"/>
              <a:buChar char="•"/>
            </a:pPr>
            <a:r>
              <a:rPr lang="en-US" sz="1600" dirty="0"/>
              <a:t>There will be proper user authentication for everyone.</a:t>
            </a:r>
          </a:p>
          <a:p>
            <a:pPr marL="285750" indent="-285750">
              <a:lnSpc>
                <a:spcPct val="130000"/>
              </a:lnSpc>
              <a:buFont typeface="Arial" panose="020B0604020202020204" pitchFamily="34" charset="0"/>
              <a:buChar char="•"/>
            </a:pPr>
            <a:r>
              <a:rPr lang="en-US" sz="1600" dirty="0"/>
              <a:t>In this project we are going to implement state wise and district wise oxygen vendors searches.</a:t>
            </a:r>
          </a:p>
          <a:p>
            <a:pPr marL="285750" indent="-285750">
              <a:lnSpc>
                <a:spcPct val="130000"/>
              </a:lnSpc>
              <a:buFont typeface="Arial" panose="020B0604020202020204" pitchFamily="34" charset="0"/>
              <a:buChar char="•"/>
            </a:pPr>
            <a:r>
              <a:rPr lang="en-US" sz="1600" dirty="0"/>
              <a:t>We also integrated donation web inside our app.</a:t>
            </a:r>
          </a:p>
          <a:p>
            <a:pPr marL="285750" indent="-285750">
              <a:lnSpc>
                <a:spcPct val="130000"/>
              </a:lnSpc>
              <a:buFont typeface="Arial" panose="020B0604020202020204" pitchFamily="34" charset="0"/>
              <a:buChar char="•"/>
            </a:pPr>
            <a:r>
              <a:rPr lang="en-US" sz="1600" dirty="0"/>
              <a:t>We are also going to be having FAQs on covid awareness.</a:t>
            </a:r>
          </a:p>
          <a:p>
            <a:pPr marL="285750" indent="-285750">
              <a:lnSpc>
                <a:spcPct val="130000"/>
              </a:lnSpc>
              <a:buFont typeface="Arial" panose="020B0604020202020204" pitchFamily="34" charset="0"/>
              <a:buChar char="•"/>
            </a:pPr>
            <a:r>
              <a:rPr lang="en-US" sz="1600" dirty="0"/>
              <a:t>With the help of this app, we are trying to ease of contact to oxygen suppliers in time of crisis</a:t>
            </a:r>
          </a:p>
        </p:txBody>
      </p:sp>
    </p:spTree>
    <p:extLst>
      <p:ext uri="{BB962C8B-B14F-4D97-AF65-F5344CB8AC3E}">
        <p14:creationId xmlns:p14="http://schemas.microsoft.com/office/powerpoint/2010/main" val="2637657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29ED8CAE-8C7A-4019-AC5D-AD510DF55EED}"/>
              </a:ext>
            </a:extLst>
          </p:cNvPr>
          <p:cNvSpPr>
            <a:spLocks noGrp="1"/>
          </p:cNvSpPr>
          <p:nvPr>
            <p:ph type="title"/>
          </p:nvPr>
        </p:nvSpPr>
        <p:spPr>
          <a:xfrm>
            <a:off x="6162259" y="893763"/>
            <a:ext cx="4527965" cy="1587444"/>
          </a:xfrm>
        </p:spPr>
        <p:txBody>
          <a:bodyPr anchor="b">
            <a:normAutofit/>
          </a:bodyPr>
          <a:lstStyle/>
          <a:p>
            <a:r>
              <a:rPr lang="en-US" dirty="0"/>
              <a:t>Technology Stack</a:t>
            </a:r>
          </a:p>
        </p:txBody>
      </p:sp>
      <p:sp>
        <p:nvSpPr>
          <p:cNvPr id="14" name="Freeform: Shape 13">
            <a:extLst>
              <a:ext uri="{FF2B5EF4-FFF2-40B4-BE49-F238E27FC236}">
                <a16:creationId xmlns:a16="http://schemas.microsoft.com/office/drawing/2014/main" id="{9F87E4D0-D347-4DA8-81D7-104733308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293" y="1074738"/>
            <a:ext cx="4906732" cy="467981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DC9CEF6-58E1-4D78-BBBE-76F779AD9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555" y="898498"/>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47AF1248-67F7-4FEF-8D1D-FE33661A9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266" y="993913"/>
            <a:ext cx="5101442" cy="485195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Content Placeholder 4" descr="A picture containing shape&#10;&#10;Description automatically generated">
            <a:extLst>
              <a:ext uri="{FF2B5EF4-FFF2-40B4-BE49-F238E27FC236}">
                <a16:creationId xmlns:a16="http://schemas.microsoft.com/office/drawing/2014/main" id="{08D276E7-807D-46A9-A810-740D025ADB48}"/>
              </a:ext>
            </a:extLst>
          </p:cNvPr>
          <p:cNvPicPr>
            <a:picLocks noChangeAspect="1"/>
          </p:cNvPicPr>
          <p:nvPr/>
        </p:nvPicPr>
        <p:blipFill rotWithShape="1">
          <a:blip r:embed="rId2">
            <a:extLst>
              <a:ext uri="{28A0092B-C50C-407E-A947-70E740481C1C}">
                <a14:useLocalDpi xmlns:a14="http://schemas.microsoft.com/office/drawing/2010/main" val="0"/>
              </a:ext>
            </a:extLst>
          </a:blip>
          <a:srcRect r="-2" b="2941"/>
          <a:stretch/>
        </p:blipFill>
        <p:spPr>
          <a:xfrm>
            <a:off x="1033670" y="1288109"/>
            <a:ext cx="4349282" cy="4221274"/>
          </a:xfrm>
          <a:custGeom>
            <a:avLst/>
            <a:gdLst/>
            <a:ahLst/>
            <a:cxnLst/>
            <a:rect l="l" t="t" r="r" b="b"/>
            <a:pathLst>
              <a:path w="4292584" h="4094066">
                <a:moveTo>
                  <a:pt x="2456537" y="0"/>
                </a:moveTo>
                <a:cubicBezTo>
                  <a:pt x="2738780" y="0"/>
                  <a:pt x="2998545" y="55066"/>
                  <a:pt x="3228742" y="163517"/>
                </a:cubicBezTo>
                <a:cubicBezTo>
                  <a:pt x="3444477" y="265234"/>
                  <a:pt x="3633959" y="413698"/>
                  <a:pt x="3791935" y="604700"/>
                </a:cubicBezTo>
                <a:cubicBezTo>
                  <a:pt x="4114802" y="995211"/>
                  <a:pt x="4292584" y="1550174"/>
                  <a:pt x="4292584" y="2167403"/>
                </a:cubicBezTo>
                <a:cubicBezTo>
                  <a:pt x="4292584" y="2413659"/>
                  <a:pt x="4223774" y="2611299"/>
                  <a:pt x="4069573" y="2808283"/>
                </a:cubicBezTo>
                <a:cubicBezTo>
                  <a:pt x="3908278" y="3014339"/>
                  <a:pt x="3665922" y="3204126"/>
                  <a:pt x="3409289" y="3405037"/>
                </a:cubicBezTo>
                <a:cubicBezTo>
                  <a:pt x="3361941" y="3442060"/>
                  <a:pt x="3313027" y="3480392"/>
                  <a:pt x="3264115" y="3519190"/>
                </a:cubicBezTo>
                <a:cubicBezTo>
                  <a:pt x="2826289" y="3866416"/>
                  <a:pt x="2506740" y="4094066"/>
                  <a:pt x="2071218" y="4094066"/>
                </a:cubicBezTo>
                <a:cubicBezTo>
                  <a:pt x="1407617" y="4094066"/>
                  <a:pt x="937645" y="3814621"/>
                  <a:pt x="499819" y="3159623"/>
                </a:cubicBezTo>
                <a:cubicBezTo>
                  <a:pt x="442524" y="3073891"/>
                  <a:pt x="386517" y="2995921"/>
                  <a:pt x="332353" y="2920566"/>
                </a:cubicBezTo>
                <a:cubicBezTo>
                  <a:pt x="107867" y="2608119"/>
                  <a:pt x="0" y="2445632"/>
                  <a:pt x="0" y="2167403"/>
                </a:cubicBezTo>
                <a:cubicBezTo>
                  <a:pt x="0" y="1891138"/>
                  <a:pt x="67612" y="1618236"/>
                  <a:pt x="200812" y="1356275"/>
                </a:cubicBezTo>
                <a:cubicBezTo>
                  <a:pt x="331156" y="1100015"/>
                  <a:pt x="517505" y="865448"/>
                  <a:pt x="754611" y="659299"/>
                </a:cubicBezTo>
                <a:cubicBezTo>
                  <a:pt x="987664" y="456610"/>
                  <a:pt x="1264470" y="289449"/>
                  <a:pt x="1555279" y="175950"/>
                </a:cubicBezTo>
                <a:cubicBezTo>
                  <a:pt x="1853918" y="59181"/>
                  <a:pt x="2157254" y="0"/>
                  <a:pt x="2456537" y="0"/>
                </a:cubicBezTo>
                <a:close/>
              </a:path>
            </a:pathLst>
          </a:custGeom>
        </p:spPr>
      </p:pic>
      <p:sp>
        <p:nvSpPr>
          <p:cNvPr id="9" name="Content Placeholder 8">
            <a:extLst>
              <a:ext uri="{FF2B5EF4-FFF2-40B4-BE49-F238E27FC236}">
                <a16:creationId xmlns:a16="http://schemas.microsoft.com/office/drawing/2014/main" id="{F3BF94ED-E0DC-4BEF-915A-5CBA808D45BF}"/>
              </a:ext>
            </a:extLst>
          </p:cNvPr>
          <p:cNvSpPr>
            <a:spLocks noGrp="1"/>
          </p:cNvSpPr>
          <p:nvPr>
            <p:ph idx="1"/>
          </p:nvPr>
        </p:nvSpPr>
        <p:spPr>
          <a:xfrm>
            <a:off x="6162260" y="2721031"/>
            <a:ext cx="4691478" cy="1831920"/>
          </a:xfrm>
        </p:spPr>
        <p:txBody>
          <a:bodyPr>
            <a:normAutofit/>
          </a:bodyPr>
          <a:lstStyle/>
          <a:p>
            <a:pPr marL="285750" indent="-285750">
              <a:buFont typeface="Arial" panose="020B0604020202020204" pitchFamily="34" charset="0"/>
              <a:buChar char="•"/>
            </a:pPr>
            <a:r>
              <a:rPr lang="en-US" dirty="0"/>
              <a:t>FLUTTER</a:t>
            </a:r>
          </a:p>
          <a:p>
            <a:pPr marL="285750" indent="-285750">
              <a:buFont typeface="Arial" panose="020B0604020202020204" pitchFamily="34" charset="0"/>
              <a:buChar char="•"/>
            </a:pPr>
            <a:r>
              <a:rPr lang="en-US" dirty="0"/>
              <a:t>FIREBASE</a:t>
            </a:r>
          </a:p>
          <a:p>
            <a:pPr marL="285750" indent="-285750">
              <a:buFont typeface="Arial" panose="020B0604020202020204" pitchFamily="34" charset="0"/>
              <a:buChar char="•"/>
            </a:pPr>
            <a:r>
              <a:rPr lang="en-US" dirty="0"/>
              <a:t>FIRESTONE</a:t>
            </a:r>
          </a:p>
        </p:txBody>
      </p:sp>
      <p:sp>
        <p:nvSpPr>
          <p:cNvPr id="3" name="TextBox 2">
            <a:extLst>
              <a:ext uri="{FF2B5EF4-FFF2-40B4-BE49-F238E27FC236}">
                <a16:creationId xmlns:a16="http://schemas.microsoft.com/office/drawing/2014/main" id="{2A51A640-08A4-4CC8-9EE4-1A5CDE9D936C}"/>
              </a:ext>
            </a:extLst>
          </p:cNvPr>
          <p:cNvSpPr txBox="1"/>
          <p:nvPr/>
        </p:nvSpPr>
        <p:spPr>
          <a:xfrm>
            <a:off x="6305550" y="4695825"/>
            <a:ext cx="4852780" cy="1200329"/>
          </a:xfrm>
          <a:prstGeom prst="rect">
            <a:avLst/>
          </a:prstGeom>
          <a:noFill/>
        </p:spPr>
        <p:txBody>
          <a:bodyPr wrap="square" rtlCol="0">
            <a:spAutoFit/>
          </a:bodyPr>
          <a:lstStyle/>
          <a:p>
            <a:r>
              <a:rPr lang="en-US" dirty="0"/>
              <a:t>For stimulation of the Code:</a:t>
            </a:r>
          </a:p>
          <a:p>
            <a:endParaRPr lang="en-US" dirty="0"/>
          </a:p>
          <a:p>
            <a:pPr marL="285750" indent="-285750">
              <a:buFont typeface="Arial" panose="020B0604020202020204" pitchFamily="34" charset="0"/>
              <a:buChar char="•"/>
            </a:pPr>
            <a:r>
              <a:rPr lang="en-US" dirty="0"/>
              <a:t>Download android studio</a:t>
            </a:r>
          </a:p>
          <a:p>
            <a:pPr marL="285750" indent="-285750">
              <a:buFont typeface="Arial" panose="020B0604020202020204" pitchFamily="34" charset="0"/>
              <a:buChar char="•"/>
            </a:pPr>
            <a:r>
              <a:rPr lang="en-US" dirty="0"/>
              <a:t>Flutter SDK</a:t>
            </a:r>
          </a:p>
        </p:txBody>
      </p:sp>
    </p:spTree>
    <p:extLst>
      <p:ext uri="{BB962C8B-B14F-4D97-AF65-F5344CB8AC3E}">
        <p14:creationId xmlns:p14="http://schemas.microsoft.com/office/powerpoint/2010/main" val="1696177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07945DE-F902-40C8-86D4-9C524063DC82}"/>
              </a:ext>
            </a:extLst>
          </p:cNvPr>
          <p:cNvSpPr>
            <a:spLocks noGrp="1"/>
          </p:cNvSpPr>
          <p:nvPr>
            <p:ph type="title"/>
          </p:nvPr>
        </p:nvSpPr>
        <p:spPr>
          <a:xfrm>
            <a:off x="992518" y="442913"/>
            <a:ext cx="5271804" cy="1639888"/>
          </a:xfrm>
        </p:spPr>
        <p:txBody>
          <a:bodyPr vert="horz" lIns="109728" tIns="109728" rIns="109728" bIns="91440" rtlCol="0" anchor="b">
            <a:normAutofit/>
          </a:bodyPr>
          <a:lstStyle/>
          <a:p>
            <a:r>
              <a:rPr lang="en-US" dirty="0"/>
              <a:t>Plan of Implementation</a:t>
            </a:r>
          </a:p>
        </p:txBody>
      </p:sp>
      <p:sp>
        <p:nvSpPr>
          <p:cNvPr id="3" name="Content Placeholder 2">
            <a:extLst>
              <a:ext uri="{FF2B5EF4-FFF2-40B4-BE49-F238E27FC236}">
                <a16:creationId xmlns:a16="http://schemas.microsoft.com/office/drawing/2014/main" id="{6A46632F-11FD-4D70-BE77-7CBAC44514B9}"/>
              </a:ext>
            </a:extLst>
          </p:cNvPr>
          <p:cNvSpPr>
            <a:spLocks noGrp="1"/>
          </p:cNvSpPr>
          <p:nvPr>
            <p:ph sz="half" idx="1"/>
          </p:nvPr>
        </p:nvSpPr>
        <p:spPr>
          <a:xfrm>
            <a:off x="992519" y="2312988"/>
            <a:ext cx="5271804" cy="3651250"/>
          </a:xfrm>
        </p:spPr>
        <p:txBody>
          <a:bodyPr vert="horz" lIns="109728" tIns="109728" rIns="109728" bIns="91440" rtlCol="0">
            <a:normAutofit/>
          </a:bodyPr>
          <a:lstStyle/>
          <a:p>
            <a:pPr indent="-285750">
              <a:lnSpc>
                <a:spcPct val="130000"/>
              </a:lnSpc>
              <a:buFont typeface="Corbel" panose="020B0503020204020204" pitchFamily="34" charset="0"/>
              <a:buChar char="•"/>
            </a:pPr>
            <a:r>
              <a:rPr lang="en-US" sz="1500" dirty="0"/>
              <a:t>First day</a:t>
            </a:r>
            <a:br>
              <a:rPr lang="en-US" sz="1500" dirty="0"/>
            </a:br>
            <a:r>
              <a:rPr lang="en-US" sz="1500" dirty="0"/>
              <a:t>We are collecting the Data for the vendors, designing Wireframes for the Application, and creating the database.</a:t>
            </a:r>
          </a:p>
          <a:p>
            <a:pPr indent="-285750">
              <a:lnSpc>
                <a:spcPct val="130000"/>
              </a:lnSpc>
              <a:buFont typeface="Corbel" panose="020B0503020204020204" pitchFamily="34" charset="0"/>
              <a:buChar char="•"/>
            </a:pPr>
            <a:r>
              <a:rPr lang="en-US" sz="1500" dirty="0"/>
              <a:t>Second Day</a:t>
            </a:r>
            <a:br>
              <a:rPr lang="en-US" sz="1500" dirty="0"/>
            </a:br>
            <a:r>
              <a:rPr lang="en-US" sz="1500" dirty="0"/>
              <a:t>Planning to complete the Front designing using flutter and finishing the database.</a:t>
            </a:r>
          </a:p>
          <a:p>
            <a:pPr indent="-285750">
              <a:lnSpc>
                <a:spcPct val="130000"/>
              </a:lnSpc>
              <a:buFont typeface="Corbel" panose="020B0503020204020204" pitchFamily="34" charset="0"/>
              <a:buChar char="•"/>
            </a:pPr>
            <a:r>
              <a:rPr lang="en-US" sz="1500" dirty="0"/>
              <a:t>Third day</a:t>
            </a:r>
            <a:br>
              <a:rPr lang="en-US" sz="1500" dirty="0"/>
            </a:br>
            <a:r>
              <a:rPr lang="en-US" sz="1500" dirty="0"/>
              <a:t>We will integrate all the parts and trial it out.</a:t>
            </a:r>
          </a:p>
        </p:txBody>
      </p:sp>
      <p:sp>
        <p:nvSpPr>
          <p:cNvPr id="15" name="Freeform: Shape 14">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 name="Picture 5" descr="Circle&#10;&#10;Description automatically generated with low confidence">
            <a:extLst>
              <a:ext uri="{FF2B5EF4-FFF2-40B4-BE49-F238E27FC236}">
                <a16:creationId xmlns:a16="http://schemas.microsoft.com/office/drawing/2014/main" id="{EFC436EF-1E5C-4D37-9372-8A2D1384B1BF}"/>
              </a:ext>
            </a:extLst>
          </p:cNvPr>
          <p:cNvPicPr>
            <a:picLocks noChangeAspect="1"/>
          </p:cNvPicPr>
          <p:nvPr/>
        </p:nvPicPr>
        <p:blipFill rotWithShape="1">
          <a:blip r:embed="rId2">
            <a:extLst>
              <a:ext uri="{28A0092B-C50C-407E-A947-70E740481C1C}">
                <a14:useLocalDpi xmlns:a14="http://schemas.microsoft.com/office/drawing/2010/main" val="0"/>
              </a:ext>
            </a:extLst>
          </a:blip>
          <a:srcRect l="16033" r="11233"/>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4284391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451F6C96-6E34-4428-B49F-8DC6E65D08D7}"/>
              </a:ext>
            </a:extLst>
          </p:cNvPr>
          <p:cNvPicPr>
            <a:picLocks noChangeAspect="1"/>
          </p:cNvPicPr>
          <p:nvPr/>
        </p:nvPicPr>
        <p:blipFill rotWithShape="1">
          <a:blip r:embed="rId2">
            <a:extLst>
              <a:ext uri="{28A0092B-C50C-407E-A947-70E740481C1C}">
                <a14:useLocalDpi xmlns:a14="http://schemas.microsoft.com/office/drawing/2010/main" val="0"/>
              </a:ext>
            </a:extLst>
          </a:blip>
          <a:srcRect t="2703" r="-1" b="5867"/>
          <a:stretch/>
        </p:blipFill>
        <p:spPr>
          <a:xfrm>
            <a:off x="5110016" y="-2"/>
            <a:ext cx="7500882" cy="6857999"/>
          </a:xfrm>
          <a:custGeom>
            <a:avLst/>
            <a:gdLst/>
            <a:ahLst/>
            <a:cxnLst/>
            <a:rect l="l" t="t" r="r" b="b"/>
            <a:pathLst>
              <a:path w="7500882" h="6857999">
                <a:moveTo>
                  <a:pt x="898230" y="0"/>
                </a:moveTo>
                <a:lnTo>
                  <a:pt x="7500882" y="0"/>
                </a:lnTo>
                <a:lnTo>
                  <a:pt x="7500882" y="6857999"/>
                </a:lnTo>
                <a:lnTo>
                  <a:pt x="0" y="6857999"/>
                </a:lnTo>
                <a:lnTo>
                  <a:pt x="114106" y="6780598"/>
                </a:lnTo>
                <a:cubicBezTo>
                  <a:pt x="291579" y="6653107"/>
                  <a:pt x="465794" y="6515396"/>
                  <a:pt x="641619" y="6374813"/>
                </a:cubicBezTo>
                <a:cubicBezTo>
                  <a:pt x="1607125" y="5602838"/>
                  <a:pt x="2555378" y="4969130"/>
                  <a:pt x="2555378" y="3621655"/>
                </a:cubicBezTo>
                <a:cubicBezTo>
                  <a:pt x="2555378" y="2093191"/>
                  <a:pt x="1969579" y="754640"/>
                  <a:pt x="920818" y="14996"/>
                </a:cubicBezTo>
                <a:close/>
              </a:path>
            </a:pathLst>
          </a:custGeom>
        </p:spPr>
      </p:pic>
      <p:sp>
        <p:nvSpPr>
          <p:cNvPr id="2" name="TextBox 1">
            <a:extLst>
              <a:ext uri="{FF2B5EF4-FFF2-40B4-BE49-F238E27FC236}">
                <a16:creationId xmlns:a16="http://schemas.microsoft.com/office/drawing/2014/main" id="{9BB0FB79-EB46-4747-9023-18DC5E182E3B}"/>
              </a:ext>
            </a:extLst>
          </p:cNvPr>
          <p:cNvSpPr txBox="1"/>
          <p:nvPr/>
        </p:nvSpPr>
        <p:spPr>
          <a:xfrm>
            <a:off x="515383" y="268061"/>
            <a:ext cx="4780129" cy="1639888"/>
          </a:xfrm>
          <a:prstGeom prst="rect">
            <a:avLst/>
          </a:prstGeom>
        </p:spPr>
        <p:txBody>
          <a:bodyPr vert="horz" lIns="109728" tIns="109728" rIns="109728" bIns="91440" rtlCol="0" anchor="b">
            <a:normAutofit/>
          </a:bodyPr>
          <a:lstStyle/>
          <a:p>
            <a:pPr>
              <a:lnSpc>
                <a:spcPct val="130000"/>
              </a:lnSpc>
              <a:spcBef>
                <a:spcPct val="0"/>
              </a:spcBef>
              <a:spcAft>
                <a:spcPts val="600"/>
              </a:spcAft>
            </a:pPr>
            <a:r>
              <a:rPr lang="en-US" sz="3200" b="1" spc="150" dirty="0">
                <a:solidFill>
                  <a:schemeClr val="tx1">
                    <a:lumMod val="75000"/>
                    <a:lumOff val="25000"/>
                  </a:schemeClr>
                </a:solidFill>
                <a:latin typeface="+mj-lt"/>
                <a:ea typeface="+mj-ea"/>
                <a:cs typeface="+mj-cs"/>
              </a:rPr>
              <a:t>Project Outcomes for users:</a:t>
            </a:r>
          </a:p>
        </p:txBody>
      </p:sp>
      <p:graphicFrame>
        <p:nvGraphicFramePr>
          <p:cNvPr id="24" name="TextBox 2">
            <a:extLst>
              <a:ext uri="{FF2B5EF4-FFF2-40B4-BE49-F238E27FC236}">
                <a16:creationId xmlns:a16="http://schemas.microsoft.com/office/drawing/2014/main" id="{1C95509B-AA38-4303-81F4-323F22DA8770}"/>
              </a:ext>
            </a:extLst>
          </p:cNvPr>
          <p:cNvGraphicFramePr/>
          <p:nvPr/>
        </p:nvGraphicFramePr>
        <p:xfrm>
          <a:off x="404648" y="1936748"/>
          <a:ext cx="5113268" cy="44783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8834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4" name="Freeform: Shape 33">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6" name="Freeform: Shape 35">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 name="TextBox 2">
            <a:extLst>
              <a:ext uri="{FF2B5EF4-FFF2-40B4-BE49-F238E27FC236}">
                <a16:creationId xmlns:a16="http://schemas.microsoft.com/office/drawing/2014/main" id="{E63CF6F2-629B-4DE5-9812-4B37E9DB2C6F}"/>
              </a:ext>
            </a:extLst>
          </p:cNvPr>
          <p:cNvSpPr txBox="1"/>
          <p:nvPr/>
        </p:nvSpPr>
        <p:spPr>
          <a:xfrm>
            <a:off x="447733" y="817419"/>
            <a:ext cx="5181599" cy="3467518"/>
          </a:xfrm>
          <a:prstGeom prst="rect">
            <a:avLst/>
          </a:prstGeom>
        </p:spPr>
        <p:txBody>
          <a:bodyPr vert="horz" lIns="109728" tIns="109728" rIns="109728" bIns="91440" rtlCol="0" anchor="t">
            <a:noAutofit/>
          </a:bodyPr>
          <a:lstStyle/>
          <a:p>
            <a:pPr indent="-342900">
              <a:lnSpc>
                <a:spcPct val="130000"/>
              </a:lnSpc>
              <a:spcBef>
                <a:spcPts val="930"/>
              </a:spcBef>
              <a:buFont typeface="Corbel" panose="020B0503020204020204" pitchFamily="34" charset="0"/>
              <a:buAutoNum type="arabicPeriod"/>
            </a:pPr>
            <a:r>
              <a:rPr lang="en-US" sz="1100" spc="150" dirty="0">
                <a:solidFill>
                  <a:schemeClr val="tx1">
                    <a:lumMod val="75000"/>
                    <a:lumOff val="25000"/>
                  </a:schemeClr>
                </a:solidFill>
              </a:rPr>
              <a:t>We figured out solution for fighting back against the oxygen crisis problem if the oxygen crisis occurred in later life period. </a:t>
            </a:r>
          </a:p>
          <a:p>
            <a:pPr indent="-342900">
              <a:lnSpc>
                <a:spcPct val="130000"/>
              </a:lnSpc>
              <a:spcBef>
                <a:spcPts val="930"/>
              </a:spcBef>
              <a:buFont typeface="Corbel" panose="020B0503020204020204" pitchFamily="34" charset="0"/>
              <a:buAutoNum type="arabicPeriod"/>
            </a:pPr>
            <a:r>
              <a:rPr lang="en-US" sz="1100" spc="150" dirty="0">
                <a:solidFill>
                  <a:schemeClr val="tx1">
                    <a:lumMod val="75000"/>
                    <a:lumOff val="25000"/>
                  </a:schemeClr>
                </a:solidFill>
              </a:rPr>
              <a:t>We collected the oxygen vendors details for the states and going deeper we collected the oxygen vendors details </a:t>
            </a:r>
            <a:r>
              <a:rPr lang="en-US" sz="1100" spc="150" dirty="0" err="1">
                <a:solidFill>
                  <a:schemeClr val="tx1">
                    <a:lumMod val="75000"/>
                    <a:lumOff val="25000"/>
                  </a:schemeClr>
                </a:solidFill>
              </a:rPr>
              <a:t>districtwise</a:t>
            </a:r>
            <a:r>
              <a:rPr lang="en-US" sz="1100" spc="150" dirty="0">
                <a:solidFill>
                  <a:schemeClr val="tx1">
                    <a:lumMod val="75000"/>
                    <a:lumOff val="25000"/>
                  </a:schemeClr>
                </a:solidFill>
              </a:rPr>
              <a:t> in the state.</a:t>
            </a:r>
          </a:p>
          <a:p>
            <a:pPr indent="-342900">
              <a:lnSpc>
                <a:spcPct val="130000"/>
              </a:lnSpc>
              <a:spcBef>
                <a:spcPts val="930"/>
              </a:spcBef>
              <a:buFont typeface="Corbel" panose="020B0503020204020204" pitchFamily="34" charset="0"/>
              <a:buAutoNum type="arabicPeriod"/>
            </a:pPr>
            <a:r>
              <a:rPr lang="en-US" sz="1100" spc="150" dirty="0">
                <a:solidFill>
                  <a:schemeClr val="tx1">
                    <a:lumMod val="75000"/>
                    <a:lumOff val="25000"/>
                  </a:schemeClr>
                </a:solidFill>
              </a:rPr>
              <a:t>We entered the data manually for the oxygen vendors details for the </a:t>
            </a:r>
            <a:r>
              <a:rPr lang="en-US" sz="1100" spc="150" dirty="0" err="1">
                <a:solidFill>
                  <a:schemeClr val="tx1">
                    <a:lumMod val="75000"/>
                    <a:lumOff val="25000"/>
                  </a:schemeClr>
                </a:solidFill>
              </a:rPr>
              <a:t>statewise</a:t>
            </a:r>
            <a:r>
              <a:rPr lang="en-US" sz="1100" spc="150" dirty="0">
                <a:solidFill>
                  <a:schemeClr val="tx1">
                    <a:lumMod val="75000"/>
                    <a:lumOff val="25000"/>
                  </a:schemeClr>
                </a:solidFill>
              </a:rPr>
              <a:t> and </a:t>
            </a:r>
            <a:r>
              <a:rPr lang="en-US" sz="1100" spc="150" dirty="0" err="1">
                <a:solidFill>
                  <a:schemeClr val="tx1">
                    <a:lumMod val="75000"/>
                    <a:lumOff val="25000"/>
                  </a:schemeClr>
                </a:solidFill>
              </a:rPr>
              <a:t>districtwise</a:t>
            </a:r>
            <a:r>
              <a:rPr lang="en-US" sz="1100" spc="150" dirty="0">
                <a:solidFill>
                  <a:schemeClr val="tx1">
                    <a:lumMod val="75000"/>
                    <a:lumOff val="25000"/>
                  </a:schemeClr>
                </a:solidFill>
              </a:rPr>
              <a:t> details in Firebase </a:t>
            </a:r>
            <a:r>
              <a:rPr lang="en-US" sz="1100" spc="150" dirty="0" err="1">
                <a:solidFill>
                  <a:schemeClr val="tx1">
                    <a:lumMod val="75000"/>
                    <a:lumOff val="25000"/>
                  </a:schemeClr>
                </a:solidFill>
              </a:rPr>
              <a:t>Firestore</a:t>
            </a:r>
            <a:r>
              <a:rPr lang="en-US" sz="1100" spc="150" dirty="0">
                <a:solidFill>
                  <a:schemeClr val="tx1">
                    <a:lumMod val="75000"/>
                    <a:lumOff val="25000"/>
                  </a:schemeClr>
                </a:solidFill>
              </a:rPr>
              <a:t> of Google.</a:t>
            </a:r>
          </a:p>
          <a:p>
            <a:pPr indent="-342900">
              <a:lnSpc>
                <a:spcPct val="130000"/>
              </a:lnSpc>
              <a:spcBef>
                <a:spcPts val="930"/>
              </a:spcBef>
              <a:buFont typeface="Corbel" panose="020B0503020204020204" pitchFamily="34" charset="0"/>
              <a:buAutoNum type="arabicPeriod"/>
            </a:pPr>
            <a:r>
              <a:rPr lang="en-US" sz="1100" spc="150" dirty="0">
                <a:solidFill>
                  <a:schemeClr val="tx1">
                    <a:lumMod val="75000"/>
                    <a:lumOff val="25000"/>
                  </a:schemeClr>
                </a:solidFill>
              </a:rPr>
              <a:t>After manually entering data which would be working as our backend. We displayed the user location in map and based on the user location we found the nearby oxygen vendors and we also pin pointed the place where the oxygen vendors in the map . </a:t>
            </a:r>
          </a:p>
          <a:p>
            <a:pPr indent="-342900">
              <a:lnSpc>
                <a:spcPct val="130000"/>
              </a:lnSpc>
              <a:spcBef>
                <a:spcPts val="930"/>
              </a:spcBef>
              <a:buFont typeface="Corbel" panose="020B0503020204020204" pitchFamily="34" charset="0"/>
              <a:buAutoNum type="arabicPeriod"/>
            </a:pPr>
            <a:r>
              <a:rPr lang="en-US" sz="1100" spc="150" dirty="0">
                <a:solidFill>
                  <a:schemeClr val="tx1">
                    <a:lumMod val="75000"/>
                    <a:lumOff val="25000"/>
                  </a:schemeClr>
                </a:solidFill>
              </a:rPr>
              <a:t>For finding near by places we went through a problem that cost needed for handling APIs of Goggle for finding near by location , so we figured out a way that instead of going with google API , we used flutter packages for getting latitude and longitude of the person or user.</a:t>
            </a:r>
          </a:p>
          <a:p>
            <a:pPr indent="-342900">
              <a:lnSpc>
                <a:spcPct val="130000"/>
              </a:lnSpc>
              <a:spcBef>
                <a:spcPts val="930"/>
              </a:spcBef>
              <a:buFont typeface="Corbel" panose="020B0503020204020204" pitchFamily="34" charset="0"/>
              <a:buAutoNum type="arabicPeriod"/>
            </a:pPr>
            <a:r>
              <a:rPr lang="en-US" sz="1100" spc="150" dirty="0">
                <a:solidFill>
                  <a:schemeClr val="tx1">
                    <a:lumMod val="75000"/>
                    <a:lumOff val="25000"/>
                  </a:schemeClr>
                </a:solidFill>
              </a:rPr>
              <a:t>Mobile APPLICATION using FLUTTER and FIREBASE for authentication and </a:t>
            </a:r>
            <a:r>
              <a:rPr lang="en-US" sz="1100" spc="150" dirty="0" err="1">
                <a:solidFill>
                  <a:schemeClr val="tx1">
                    <a:lumMod val="75000"/>
                    <a:lumOff val="25000"/>
                  </a:schemeClr>
                </a:solidFill>
              </a:rPr>
              <a:t>FIRESTORE</a:t>
            </a:r>
            <a:r>
              <a:rPr lang="en-US" sz="1100" spc="150" dirty="0">
                <a:solidFill>
                  <a:schemeClr val="tx1">
                    <a:lumMod val="75000"/>
                    <a:lumOff val="25000"/>
                  </a:schemeClr>
                </a:solidFill>
              </a:rPr>
              <a:t> for Database.</a:t>
            </a:r>
          </a:p>
        </p:txBody>
      </p:sp>
      <p:sp>
        <p:nvSpPr>
          <p:cNvPr id="38" name="Freeform: Shape 37">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6" name="Picture 5" descr="A picture containing shape&#10;&#10;Description automatically generated">
            <a:extLst>
              <a:ext uri="{FF2B5EF4-FFF2-40B4-BE49-F238E27FC236}">
                <a16:creationId xmlns:a16="http://schemas.microsoft.com/office/drawing/2014/main" id="{AE942677-A6E1-4FE5-BBAD-96FF8AE914D3}"/>
              </a:ext>
            </a:extLst>
          </p:cNvPr>
          <p:cNvPicPr>
            <a:picLocks noChangeAspect="1"/>
          </p:cNvPicPr>
          <p:nvPr/>
        </p:nvPicPr>
        <p:blipFill rotWithShape="1">
          <a:blip r:embed="rId2">
            <a:extLst>
              <a:ext uri="{28A0092B-C50C-407E-A947-70E740481C1C}">
                <a14:useLocalDpi xmlns:a14="http://schemas.microsoft.com/office/drawing/2010/main" val="0"/>
              </a:ext>
            </a:extLst>
          </a:blip>
          <a:srcRect b="2901"/>
          <a:stretch/>
        </p:blipFill>
        <p:spPr>
          <a:xfrm>
            <a:off x="6877878" y="294199"/>
            <a:ext cx="5150794" cy="5001370"/>
          </a:xfrm>
          <a:custGeom>
            <a:avLst/>
            <a:gdLst/>
            <a:ahLst/>
            <a:cxnLst/>
            <a:rect l="l" t="t" r="r" b="b"/>
            <a:pathLst>
              <a:path w="5044104" h="4896924">
                <a:moveTo>
                  <a:pt x="2886613" y="0"/>
                </a:moveTo>
                <a:cubicBezTo>
                  <a:pt x="3218269" y="0"/>
                  <a:pt x="3523512" y="65865"/>
                  <a:pt x="3794011" y="195584"/>
                </a:cubicBezTo>
                <a:cubicBezTo>
                  <a:pt x="4047516" y="317247"/>
                  <a:pt x="4270172" y="494825"/>
                  <a:pt x="4455804" y="723284"/>
                </a:cubicBezTo>
                <a:cubicBezTo>
                  <a:pt x="4835198" y="1190375"/>
                  <a:pt x="5044104" y="1854168"/>
                  <a:pt x="5044104" y="2592438"/>
                </a:cubicBezTo>
                <a:cubicBezTo>
                  <a:pt x="5044104" y="2886985"/>
                  <a:pt x="4963247" y="3123382"/>
                  <a:pt x="4782050" y="3358996"/>
                </a:cubicBezTo>
                <a:cubicBezTo>
                  <a:pt x="4592516" y="3605460"/>
                  <a:pt x="4307730" y="3832465"/>
                  <a:pt x="4006167" y="4072775"/>
                </a:cubicBezTo>
                <a:cubicBezTo>
                  <a:pt x="3950530" y="4117058"/>
                  <a:pt x="3893052" y="4162907"/>
                  <a:pt x="3835576" y="4209314"/>
                </a:cubicBezTo>
                <a:cubicBezTo>
                  <a:pt x="3321099" y="4624632"/>
                  <a:pt x="2945605" y="4896924"/>
                  <a:pt x="2433835" y="4896924"/>
                </a:cubicBezTo>
                <a:cubicBezTo>
                  <a:pt x="1654054" y="4896924"/>
                  <a:pt x="1101803" y="4562680"/>
                  <a:pt x="587325" y="3779234"/>
                </a:cubicBezTo>
                <a:cubicBezTo>
                  <a:pt x="519999" y="3676690"/>
                  <a:pt x="454187" y="3583430"/>
                  <a:pt x="390540" y="3493298"/>
                </a:cubicBezTo>
                <a:cubicBezTo>
                  <a:pt x="126752" y="3119579"/>
                  <a:pt x="0" y="2925228"/>
                  <a:pt x="0" y="2592438"/>
                </a:cubicBezTo>
                <a:cubicBezTo>
                  <a:pt x="0" y="2261996"/>
                  <a:pt x="79450" y="1935577"/>
                  <a:pt x="235969" y="1622244"/>
                </a:cubicBezTo>
                <a:cubicBezTo>
                  <a:pt x="389133" y="1315731"/>
                  <a:pt x="608107" y="1035165"/>
                  <a:pt x="886724" y="788590"/>
                </a:cubicBezTo>
                <a:cubicBezTo>
                  <a:pt x="1160578" y="546153"/>
                  <a:pt x="1485846" y="346211"/>
                  <a:pt x="1827568" y="210454"/>
                </a:cubicBezTo>
                <a:cubicBezTo>
                  <a:pt x="2178491" y="70787"/>
                  <a:pt x="2534934" y="0"/>
                  <a:pt x="2886613" y="0"/>
                </a:cubicBezTo>
                <a:close/>
              </a:path>
            </a:pathLst>
          </a:custGeom>
        </p:spPr>
      </p:pic>
      <p:sp>
        <p:nvSpPr>
          <p:cNvPr id="4" name="TextBox 3">
            <a:extLst>
              <a:ext uri="{FF2B5EF4-FFF2-40B4-BE49-F238E27FC236}">
                <a16:creationId xmlns:a16="http://schemas.microsoft.com/office/drawing/2014/main" id="{819769E1-A9C0-4E48-A381-60139373F924}"/>
              </a:ext>
            </a:extLst>
          </p:cNvPr>
          <p:cNvSpPr txBox="1"/>
          <p:nvPr/>
        </p:nvSpPr>
        <p:spPr>
          <a:xfrm>
            <a:off x="460184" y="294199"/>
            <a:ext cx="3569580" cy="523220"/>
          </a:xfrm>
          <a:prstGeom prst="rect">
            <a:avLst/>
          </a:prstGeom>
          <a:noFill/>
        </p:spPr>
        <p:txBody>
          <a:bodyPr wrap="square" rtlCol="0">
            <a:spAutoFit/>
          </a:bodyPr>
          <a:lstStyle/>
          <a:p>
            <a:pPr>
              <a:spcAft>
                <a:spcPts val="600"/>
              </a:spcAft>
            </a:pPr>
            <a:r>
              <a:rPr lang="en-US" sz="2800" b="1" dirty="0"/>
              <a:t>Process Flow:</a:t>
            </a:r>
          </a:p>
        </p:txBody>
      </p:sp>
    </p:spTree>
    <p:extLst>
      <p:ext uri="{BB962C8B-B14F-4D97-AF65-F5344CB8AC3E}">
        <p14:creationId xmlns:p14="http://schemas.microsoft.com/office/powerpoint/2010/main" val="1170106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9F87E4D0-D347-4DA8-81D7-104733308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293" y="1074738"/>
            <a:ext cx="4906732" cy="467981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9DC9CEF6-58E1-4D78-BBBE-76F779AD9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555" y="898498"/>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47AF1248-67F7-4FEF-8D1D-FE33661A9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266" y="993913"/>
            <a:ext cx="5101442" cy="485195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descr="Icon&#10;&#10;Description automatically generated with medium confidence">
            <a:extLst>
              <a:ext uri="{FF2B5EF4-FFF2-40B4-BE49-F238E27FC236}">
                <a16:creationId xmlns:a16="http://schemas.microsoft.com/office/drawing/2014/main" id="{4C77FE8D-0C47-4578-BDCA-C227851FD719}"/>
              </a:ext>
            </a:extLst>
          </p:cNvPr>
          <p:cNvPicPr>
            <a:picLocks noChangeAspect="1"/>
          </p:cNvPicPr>
          <p:nvPr/>
        </p:nvPicPr>
        <p:blipFill rotWithShape="1">
          <a:blip r:embed="rId2">
            <a:extLst>
              <a:ext uri="{28A0092B-C50C-407E-A947-70E740481C1C}">
                <a14:useLocalDpi xmlns:a14="http://schemas.microsoft.com/office/drawing/2010/main" val="0"/>
              </a:ext>
            </a:extLst>
          </a:blip>
          <a:srcRect r="-2" b="2941"/>
          <a:stretch/>
        </p:blipFill>
        <p:spPr>
          <a:xfrm>
            <a:off x="1033670" y="1288109"/>
            <a:ext cx="4349282" cy="4221274"/>
          </a:xfrm>
          <a:custGeom>
            <a:avLst/>
            <a:gdLst/>
            <a:ahLst/>
            <a:cxnLst/>
            <a:rect l="l" t="t" r="r" b="b"/>
            <a:pathLst>
              <a:path w="4292584" h="4094066">
                <a:moveTo>
                  <a:pt x="2456537" y="0"/>
                </a:moveTo>
                <a:cubicBezTo>
                  <a:pt x="2738780" y="0"/>
                  <a:pt x="2998545" y="55066"/>
                  <a:pt x="3228742" y="163517"/>
                </a:cubicBezTo>
                <a:cubicBezTo>
                  <a:pt x="3444477" y="265234"/>
                  <a:pt x="3633959" y="413698"/>
                  <a:pt x="3791935" y="604700"/>
                </a:cubicBezTo>
                <a:cubicBezTo>
                  <a:pt x="4114802" y="995211"/>
                  <a:pt x="4292584" y="1550174"/>
                  <a:pt x="4292584" y="2167403"/>
                </a:cubicBezTo>
                <a:cubicBezTo>
                  <a:pt x="4292584" y="2413659"/>
                  <a:pt x="4223774" y="2611299"/>
                  <a:pt x="4069573" y="2808283"/>
                </a:cubicBezTo>
                <a:cubicBezTo>
                  <a:pt x="3908278" y="3014339"/>
                  <a:pt x="3665922" y="3204126"/>
                  <a:pt x="3409289" y="3405037"/>
                </a:cubicBezTo>
                <a:cubicBezTo>
                  <a:pt x="3361941" y="3442060"/>
                  <a:pt x="3313027" y="3480392"/>
                  <a:pt x="3264115" y="3519190"/>
                </a:cubicBezTo>
                <a:cubicBezTo>
                  <a:pt x="2826289" y="3866416"/>
                  <a:pt x="2506740" y="4094066"/>
                  <a:pt x="2071218" y="4094066"/>
                </a:cubicBezTo>
                <a:cubicBezTo>
                  <a:pt x="1407617" y="4094066"/>
                  <a:pt x="937645" y="3814621"/>
                  <a:pt x="499819" y="3159623"/>
                </a:cubicBezTo>
                <a:cubicBezTo>
                  <a:pt x="442524" y="3073891"/>
                  <a:pt x="386517" y="2995921"/>
                  <a:pt x="332353" y="2920566"/>
                </a:cubicBezTo>
                <a:cubicBezTo>
                  <a:pt x="107867" y="2608119"/>
                  <a:pt x="0" y="2445632"/>
                  <a:pt x="0" y="2167403"/>
                </a:cubicBezTo>
                <a:cubicBezTo>
                  <a:pt x="0" y="1891138"/>
                  <a:pt x="67612" y="1618236"/>
                  <a:pt x="200812" y="1356275"/>
                </a:cubicBezTo>
                <a:cubicBezTo>
                  <a:pt x="331156" y="1100015"/>
                  <a:pt x="517505" y="865448"/>
                  <a:pt x="754611" y="659299"/>
                </a:cubicBezTo>
                <a:cubicBezTo>
                  <a:pt x="987664" y="456610"/>
                  <a:pt x="1264470" y="289449"/>
                  <a:pt x="1555279" y="175950"/>
                </a:cubicBezTo>
                <a:cubicBezTo>
                  <a:pt x="1853918" y="59181"/>
                  <a:pt x="2157254" y="0"/>
                  <a:pt x="2456537" y="0"/>
                </a:cubicBezTo>
                <a:close/>
              </a:path>
            </a:pathLst>
          </a:custGeom>
        </p:spPr>
      </p:pic>
      <p:sp>
        <p:nvSpPr>
          <p:cNvPr id="3" name="TextBox 2">
            <a:extLst>
              <a:ext uri="{FF2B5EF4-FFF2-40B4-BE49-F238E27FC236}">
                <a16:creationId xmlns:a16="http://schemas.microsoft.com/office/drawing/2014/main" id="{0C3D1519-D2FC-4D42-82B1-1EC2DDB0CB92}"/>
              </a:ext>
            </a:extLst>
          </p:cNvPr>
          <p:cNvSpPr txBox="1"/>
          <p:nvPr/>
        </p:nvSpPr>
        <p:spPr>
          <a:xfrm>
            <a:off x="5995474" y="689359"/>
            <a:ext cx="6045962" cy="4676128"/>
          </a:xfrm>
          <a:prstGeom prst="rect">
            <a:avLst/>
          </a:prstGeom>
        </p:spPr>
        <p:txBody>
          <a:bodyPr vert="horz" lIns="109728" tIns="109728" rIns="109728" bIns="91440" rtlCol="0">
            <a:noAutofit/>
          </a:bodyPr>
          <a:lstStyle/>
          <a:p>
            <a:pPr indent="-342900">
              <a:lnSpc>
                <a:spcPct val="130000"/>
              </a:lnSpc>
              <a:spcBef>
                <a:spcPts val="930"/>
              </a:spcBef>
              <a:buFont typeface="+mj-lt"/>
              <a:buAutoNum type="arabicPeriod" startAt="7"/>
            </a:pPr>
            <a:r>
              <a:rPr lang="en-US" sz="1200" spc="150" dirty="0">
                <a:solidFill>
                  <a:schemeClr val="tx1">
                    <a:lumMod val="75000"/>
                    <a:lumOff val="25000"/>
                  </a:schemeClr>
                </a:solidFill>
              </a:rPr>
              <a:t>Based in the user latitude and longitude we found the district </a:t>
            </a:r>
            <a:r>
              <a:rPr lang="en-US" sz="1200" spc="150" dirty="0" err="1">
                <a:solidFill>
                  <a:schemeClr val="tx1">
                    <a:lumMod val="75000"/>
                    <a:lumOff val="25000"/>
                  </a:schemeClr>
                </a:solidFill>
              </a:rPr>
              <a:t>i.e</a:t>
            </a:r>
            <a:r>
              <a:rPr lang="en-US" sz="1200" spc="150" dirty="0">
                <a:solidFill>
                  <a:schemeClr val="tx1">
                    <a:lumMod val="75000"/>
                    <a:lumOff val="25000"/>
                  </a:schemeClr>
                </a:solidFill>
              </a:rPr>
              <a:t> region of the user using this latitude and longitude called backward </a:t>
            </a:r>
            <a:r>
              <a:rPr lang="en-US" sz="1200" spc="150" dirty="0" err="1">
                <a:solidFill>
                  <a:schemeClr val="tx1">
                    <a:lumMod val="75000"/>
                    <a:lumOff val="25000"/>
                  </a:schemeClr>
                </a:solidFill>
              </a:rPr>
              <a:t>geoencoding</a:t>
            </a:r>
            <a:r>
              <a:rPr lang="en-US" sz="1200" spc="150" dirty="0">
                <a:solidFill>
                  <a:schemeClr val="tx1">
                    <a:lumMod val="75000"/>
                    <a:lumOff val="25000"/>
                  </a:schemeClr>
                </a:solidFill>
              </a:rPr>
              <a:t> using Positioned Stack API.</a:t>
            </a:r>
          </a:p>
          <a:p>
            <a:pPr indent="-342900">
              <a:lnSpc>
                <a:spcPct val="130000"/>
              </a:lnSpc>
              <a:spcBef>
                <a:spcPts val="930"/>
              </a:spcBef>
              <a:buFont typeface="Corbel" panose="020B0503020204020204" pitchFamily="34" charset="0"/>
              <a:buAutoNum type="arabicPeriod" startAt="7"/>
            </a:pPr>
            <a:r>
              <a:rPr lang="en-US" sz="1200" spc="150" dirty="0">
                <a:solidFill>
                  <a:schemeClr val="tx1">
                    <a:lumMod val="75000"/>
                    <a:lumOff val="25000"/>
                  </a:schemeClr>
                </a:solidFill>
              </a:rPr>
              <a:t>	After fetching the region details we figured out an algorithm for finding the oxygen vendors details of the person nearby.</a:t>
            </a:r>
          </a:p>
          <a:p>
            <a:pPr indent="-342900">
              <a:lnSpc>
                <a:spcPct val="130000"/>
              </a:lnSpc>
              <a:spcBef>
                <a:spcPts val="930"/>
              </a:spcBef>
              <a:buFont typeface="Corbel" panose="020B0503020204020204" pitchFamily="34" charset="0"/>
              <a:buAutoNum type="arabicPeriod" startAt="7"/>
            </a:pPr>
            <a:r>
              <a:rPr lang="en-US" sz="1200" spc="150" dirty="0">
                <a:solidFill>
                  <a:schemeClr val="tx1">
                    <a:lumMod val="75000"/>
                    <a:lumOff val="25000"/>
                  </a:schemeClr>
                </a:solidFill>
              </a:rPr>
              <a:t>Then if you clicked the details of vendors you would be having the map with the pins of your location and the destination location </a:t>
            </a:r>
            <a:r>
              <a:rPr lang="en-US" sz="1200" spc="150" dirty="0" err="1">
                <a:solidFill>
                  <a:schemeClr val="tx1">
                    <a:lumMod val="75000"/>
                    <a:lumOff val="25000"/>
                  </a:schemeClr>
                </a:solidFill>
              </a:rPr>
              <a:t>i.e</a:t>
            </a:r>
            <a:r>
              <a:rPr lang="en-US" sz="1200" spc="150" dirty="0">
                <a:solidFill>
                  <a:schemeClr val="tx1">
                    <a:lumMod val="75000"/>
                    <a:lumOff val="25000"/>
                  </a:schemeClr>
                </a:solidFill>
              </a:rPr>
              <a:t> the vendor location.</a:t>
            </a:r>
          </a:p>
          <a:p>
            <a:pPr indent="-342900">
              <a:lnSpc>
                <a:spcPct val="130000"/>
              </a:lnSpc>
              <a:spcBef>
                <a:spcPts val="930"/>
              </a:spcBef>
              <a:buFont typeface="Corbel" panose="020B0503020204020204" pitchFamily="34" charset="0"/>
              <a:buAutoNum type="arabicPeriod" startAt="7"/>
            </a:pPr>
            <a:r>
              <a:rPr lang="en-US" sz="1200" spc="150" dirty="0">
                <a:solidFill>
                  <a:schemeClr val="tx1">
                    <a:lumMod val="75000"/>
                    <a:lumOff val="25000"/>
                  </a:schemeClr>
                </a:solidFill>
              </a:rPr>
              <a:t>Then we have added search operation for user to find the oxygen vendors details he wanted.</a:t>
            </a:r>
          </a:p>
          <a:p>
            <a:pPr indent="-342900">
              <a:lnSpc>
                <a:spcPct val="130000"/>
              </a:lnSpc>
              <a:spcBef>
                <a:spcPts val="930"/>
              </a:spcBef>
              <a:buFont typeface="Corbel" panose="020B0503020204020204" pitchFamily="34" charset="0"/>
              <a:buAutoNum type="arabicPeriod" startAt="7"/>
            </a:pPr>
            <a:r>
              <a:rPr lang="en-US" sz="1200" spc="150" dirty="0">
                <a:solidFill>
                  <a:schemeClr val="tx1">
                    <a:lumMod val="75000"/>
                    <a:lumOff val="25000"/>
                  </a:schemeClr>
                </a:solidFill>
              </a:rPr>
              <a:t>Then we have created a </a:t>
            </a:r>
            <a:r>
              <a:rPr lang="en-US" sz="1200" spc="150" dirty="0" err="1">
                <a:solidFill>
                  <a:schemeClr val="tx1">
                    <a:lumMod val="75000"/>
                    <a:lumOff val="25000"/>
                  </a:schemeClr>
                </a:solidFill>
              </a:rPr>
              <a:t>statewise</a:t>
            </a:r>
            <a:r>
              <a:rPr lang="en-US" sz="1200" spc="150" dirty="0">
                <a:solidFill>
                  <a:schemeClr val="tx1">
                    <a:lumMod val="75000"/>
                    <a:lumOff val="25000"/>
                  </a:schemeClr>
                </a:solidFill>
              </a:rPr>
              <a:t> view so the user be able to see the details of the other states also going </a:t>
            </a:r>
            <a:r>
              <a:rPr lang="en-US" sz="1200" spc="150" dirty="0" err="1">
                <a:solidFill>
                  <a:schemeClr val="tx1">
                    <a:lumMod val="75000"/>
                    <a:lumOff val="25000"/>
                  </a:schemeClr>
                </a:solidFill>
              </a:rPr>
              <a:t>depper</a:t>
            </a:r>
            <a:r>
              <a:rPr lang="en-US" sz="1200" spc="150" dirty="0">
                <a:solidFill>
                  <a:schemeClr val="tx1">
                    <a:lumMod val="75000"/>
                    <a:lumOff val="25000"/>
                  </a:schemeClr>
                </a:solidFill>
              </a:rPr>
              <a:t> we have also implemented </a:t>
            </a:r>
            <a:r>
              <a:rPr lang="en-US" sz="1200" spc="150" dirty="0" err="1">
                <a:solidFill>
                  <a:schemeClr val="tx1">
                    <a:lumMod val="75000"/>
                    <a:lumOff val="25000"/>
                  </a:schemeClr>
                </a:solidFill>
              </a:rPr>
              <a:t>districtvwise</a:t>
            </a:r>
            <a:r>
              <a:rPr lang="en-US" sz="1200" spc="150" dirty="0">
                <a:solidFill>
                  <a:schemeClr val="tx1">
                    <a:lumMod val="75000"/>
                    <a:lumOff val="25000"/>
                  </a:schemeClr>
                </a:solidFill>
              </a:rPr>
              <a:t> view based on this oxygen vendors details of the particular district.</a:t>
            </a:r>
          </a:p>
          <a:p>
            <a:pPr indent="-342900">
              <a:lnSpc>
                <a:spcPct val="130000"/>
              </a:lnSpc>
              <a:spcBef>
                <a:spcPts val="930"/>
              </a:spcBef>
              <a:buFont typeface="Corbel" panose="020B0503020204020204" pitchFamily="34" charset="0"/>
              <a:buAutoNum type="arabicPeriod" startAt="7"/>
            </a:pPr>
            <a:r>
              <a:rPr lang="en-US" sz="1200" spc="150" dirty="0">
                <a:solidFill>
                  <a:schemeClr val="tx1">
                    <a:lumMod val="75000"/>
                    <a:lumOff val="25000"/>
                  </a:schemeClr>
                </a:solidFill>
              </a:rPr>
              <a:t>We also enabled the option of sharing the oxygen vendors details.</a:t>
            </a:r>
          </a:p>
          <a:p>
            <a:pPr indent="-342900">
              <a:lnSpc>
                <a:spcPct val="130000"/>
              </a:lnSpc>
              <a:spcBef>
                <a:spcPts val="930"/>
              </a:spcBef>
              <a:buFont typeface="Corbel" panose="020B0503020204020204" pitchFamily="34" charset="0"/>
              <a:buAutoNum type="arabicPeriod" startAt="7"/>
            </a:pPr>
            <a:r>
              <a:rPr lang="en-US" sz="1200" spc="150" dirty="0">
                <a:solidFill>
                  <a:schemeClr val="tx1">
                    <a:lumMod val="75000"/>
                    <a:lumOff val="25000"/>
                  </a:schemeClr>
                </a:solidFill>
              </a:rPr>
              <a:t>We also enabled the sign up and sign in portal for user authentication.</a:t>
            </a:r>
          </a:p>
          <a:p>
            <a:pPr>
              <a:lnSpc>
                <a:spcPct val="130000"/>
              </a:lnSpc>
              <a:spcBef>
                <a:spcPts val="930"/>
              </a:spcBef>
              <a:buFont typeface="Corbel" panose="020B0503020204020204" pitchFamily="34" charset="0"/>
            </a:pPr>
            <a:r>
              <a:rPr lang="en-US" sz="1200" spc="150" dirty="0">
                <a:solidFill>
                  <a:schemeClr val="tx1">
                    <a:lumMod val="75000"/>
                    <a:lumOff val="25000"/>
                  </a:schemeClr>
                </a:solidFill>
              </a:rPr>
              <a:t>By this way we found the solution for the problem of finding oxygen vendors during crisis. And we also implemented the </a:t>
            </a:r>
          </a:p>
        </p:txBody>
      </p:sp>
      <p:sp>
        <p:nvSpPr>
          <p:cNvPr id="4" name="TextBox 3">
            <a:extLst>
              <a:ext uri="{FF2B5EF4-FFF2-40B4-BE49-F238E27FC236}">
                <a16:creationId xmlns:a16="http://schemas.microsoft.com/office/drawing/2014/main" id="{3050BEC4-BD1B-4D5F-A30C-F5BD202E5C74}"/>
              </a:ext>
            </a:extLst>
          </p:cNvPr>
          <p:cNvSpPr txBox="1"/>
          <p:nvPr/>
        </p:nvSpPr>
        <p:spPr>
          <a:xfrm>
            <a:off x="6096000" y="180976"/>
            <a:ext cx="4594810" cy="461665"/>
          </a:xfrm>
          <a:prstGeom prst="rect">
            <a:avLst/>
          </a:prstGeom>
          <a:noFill/>
        </p:spPr>
        <p:txBody>
          <a:bodyPr wrap="square" rtlCol="0">
            <a:spAutoFit/>
          </a:bodyPr>
          <a:lstStyle/>
          <a:p>
            <a:pPr>
              <a:spcAft>
                <a:spcPts val="600"/>
              </a:spcAft>
            </a:pPr>
            <a:r>
              <a:rPr lang="en-US" sz="2400" b="1" dirty="0"/>
              <a:t>Process Flow:</a:t>
            </a:r>
          </a:p>
        </p:txBody>
      </p:sp>
    </p:spTree>
    <p:extLst>
      <p:ext uri="{BB962C8B-B14F-4D97-AF65-F5344CB8AC3E}">
        <p14:creationId xmlns:p14="http://schemas.microsoft.com/office/powerpoint/2010/main" val="1302969300"/>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898</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Meiryo</vt:lpstr>
      <vt:lpstr>Arial</vt:lpstr>
      <vt:lpstr>Calibri</vt:lpstr>
      <vt:lpstr>Corbel</vt:lpstr>
      <vt:lpstr>Times New Roman</vt:lpstr>
      <vt:lpstr>SketchLinesVTI</vt:lpstr>
      <vt:lpstr>PowerPoint Presentation</vt:lpstr>
      <vt:lpstr>Team Name: God Pheonix</vt:lpstr>
      <vt:lpstr>Abstract</vt:lpstr>
      <vt:lpstr>Novelty &amp; Cause</vt:lpstr>
      <vt:lpstr>Technology Stack</vt:lpstr>
      <vt:lpstr>Plan of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Aalap Bhakta</dc:creator>
  <cp:lastModifiedBy>Aalap Bhakta</cp:lastModifiedBy>
  <cp:revision>10</cp:revision>
  <dcterms:created xsi:type="dcterms:W3CDTF">2021-08-27T12:08:02Z</dcterms:created>
  <dcterms:modified xsi:type="dcterms:W3CDTF">2021-08-29T04:47:29Z</dcterms:modified>
</cp:coreProperties>
</file>