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6" r:id="rId9"/>
    <p:sldId id="267" r:id="rId10"/>
    <p:sldId id="268" r:id="rId11"/>
    <p:sldId id="265" r:id="rId12"/>
    <p:sldId id="269" r:id="rId13"/>
    <p:sldId id="270" r:id="rId14"/>
    <p:sldId id="262" r:id="rId15"/>
    <p:sldId id="272" r:id="rId16"/>
    <p:sldId id="274" r:id="rId17"/>
    <p:sldId id="275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4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3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7643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77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449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00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77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2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5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7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8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2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7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4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0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5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thmax/Annal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bs.gov.au/websitedbs/D3310114.nsf/Home/2016%20TableBuilder" TargetMode="External"/><Relationship Id="rId2" Type="http://schemas.openxmlformats.org/officeDocument/2006/relationships/hyperlink" Target="https://www.gen-agedcaredata.gov.au/Resources/Access-data/2017/October/2017_Aged_Care_Services_Lis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66F0B81-C717-49BE-9598-293672622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6" y="790575"/>
            <a:ext cx="8677274" cy="3260261"/>
          </a:xfrm>
        </p:spPr>
        <p:txBody>
          <a:bodyPr>
            <a:normAutofit fontScale="90000"/>
          </a:bodyPr>
          <a:lstStyle/>
          <a:p>
            <a:r>
              <a:rPr lang="en-US" dirty="0"/>
              <a:t>Best possible geographical location and capacity of their 200 new aged care </a:t>
            </a:r>
            <a:r>
              <a:rPr lang="en-US" dirty="0" err="1"/>
              <a:t>centres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0C7028AF-6A53-4332-A0D3-85FD14E85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2025"/>
            <a:ext cx="7467600" cy="485774"/>
          </a:xfrm>
        </p:spPr>
        <p:txBody>
          <a:bodyPr/>
          <a:lstStyle/>
          <a:p>
            <a:r>
              <a:rPr lang="en-AU" dirty="0"/>
              <a:t>By Sarith Fernando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8D73A-6DFA-415F-902E-DFF286F8E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2500"/>
          </a:xfrm>
        </p:spPr>
        <p:txBody>
          <a:bodyPr>
            <a:normAutofit fontScale="90000"/>
          </a:bodyPr>
          <a:lstStyle/>
          <a:p>
            <a:r>
              <a:rPr lang="en-US" dirty="0"/>
              <a:t>Australian Bureau of Statistics 2016 (ABS)</a:t>
            </a:r>
            <a:br>
              <a:rPr lang="en-US" dirty="0"/>
            </a:br>
            <a:br>
              <a:rPr lang="en-AU" dirty="0"/>
            </a:b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00ABF3-9DC5-4AD0-8460-9092C107F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413239"/>
              </p:ext>
            </p:extLst>
          </p:nvPr>
        </p:nvGraphicFramePr>
        <p:xfrm>
          <a:off x="1138768" y="1538816"/>
          <a:ext cx="8135235" cy="4212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745">
                  <a:extLst>
                    <a:ext uri="{9D8B030D-6E8A-4147-A177-3AD203B41FA5}">
                      <a16:colId xmlns:a16="http://schemas.microsoft.com/office/drawing/2014/main" val="3622902650"/>
                    </a:ext>
                  </a:extLst>
                </a:gridCol>
                <a:gridCol w="2711745">
                  <a:extLst>
                    <a:ext uri="{9D8B030D-6E8A-4147-A177-3AD203B41FA5}">
                      <a16:colId xmlns:a16="http://schemas.microsoft.com/office/drawing/2014/main" val="1470954066"/>
                    </a:ext>
                  </a:extLst>
                </a:gridCol>
                <a:gridCol w="2711745">
                  <a:extLst>
                    <a:ext uri="{9D8B030D-6E8A-4147-A177-3AD203B41FA5}">
                      <a16:colId xmlns:a16="http://schemas.microsoft.com/office/drawing/2014/main" val="313206833"/>
                    </a:ext>
                  </a:extLst>
                </a:gridCol>
              </a:tblGrid>
              <a:tr h="47069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Australian Bureau of Statistics 2016 (ABS)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726017"/>
                  </a:ext>
                </a:extLst>
              </a:tr>
              <a:tr h="657686">
                <a:tc>
                  <a:txBody>
                    <a:bodyPr/>
                    <a:lstStyle/>
                    <a:p>
                      <a:r>
                        <a:rPr lang="en-AU" sz="1800" dirty="0">
                          <a:solidFill>
                            <a:srgbClr val="FF0000"/>
                          </a:solidFill>
                        </a:rPr>
                        <a:t>Age </a:t>
                      </a:r>
                      <a:r>
                        <a:rPr lang="en-AU" sz="1800" dirty="0" err="1">
                          <a:solidFill>
                            <a:srgbClr val="FF0000"/>
                          </a:solidFill>
                        </a:rPr>
                        <a:t>goups</a:t>
                      </a:r>
                      <a:endParaRPr lang="en-AU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Indigenous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Significant urban areas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944638"/>
                  </a:ext>
                </a:extLst>
              </a:tr>
              <a:tr h="470697">
                <a:tc>
                  <a:txBody>
                    <a:bodyPr/>
                    <a:lstStyle/>
                    <a:p>
                      <a:r>
                        <a:rPr lang="en-AU" sz="18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Marital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Birth of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321003"/>
                  </a:ext>
                </a:extLst>
              </a:tr>
              <a:tr h="470697">
                <a:tc>
                  <a:txBody>
                    <a:bodyPr/>
                    <a:lstStyle/>
                    <a:p>
                      <a:r>
                        <a:rPr lang="en-AU" sz="1800" dirty="0">
                          <a:solidFill>
                            <a:srgbClr val="FF0000"/>
                          </a:solidFill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Religious Affection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Proficiency of spoken 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01588"/>
                  </a:ext>
                </a:extLst>
              </a:tr>
              <a:tr h="657686">
                <a:tc>
                  <a:txBody>
                    <a:bodyPr/>
                    <a:lstStyle/>
                    <a:p>
                      <a:r>
                        <a:rPr lang="en-AU" sz="1800" dirty="0">
                          <a:solidFill>
                            <a:srgbClr val="FF0000"/>
                          </a:solidFill>
                        </a:rPr>
                        <a:t>Postal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Electoral Divisions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Total person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412057"/>
                  </a:ext>
                </a:extLst>
              </a:tr>
              <a:tr h="657686">
                <a:tc>
                  <a:txBody>
                    <a:bodyPr/>
                    <a:lstStyle/>
                    <a:p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Suburb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Natural Resource management regions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Year of arrival in Australia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82123"/>
                  </a:ext>
                </a:extLst>
              </a:tr>
              <a:tr h="657686">
                <a:tc>
                  <a:txBody>
                    <a:bodyPr/>
                    <a:lstStyle/>
                    <a:p>
                      <a:r>
                        <a:rPr lang="en-AU" sz="1800" dirty="0" err="1">
                          <a:solidFill>
                            <a:schemeClr val="tx1"/>
                          </a:solidFill>
                        </a:rPr>
                        <a:t>Employmenet</a:t>
                      </a:r>
                      <a:endParaRPr lang="en-AU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Remoteness 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etc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761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539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6AA5-BB4B-4DA4-8999-66E3B411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525"/>
          </a:xfrm>
        </p:spPr>
        <p:txBody>
          <a:bodyPr/>
          <a:lstStyle/>
          <a:p>
            <a:r>
              <a:rPr lang="en-AU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58918-16C8-4B61-8AB6-293A99ACD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4212562"/>
          </a:xfrm>
        </p:spPr>
        <p:txBody>
          <a:bodyPr>
            <a:normAutofit/>
          </a:bodyPr>
          <a:lstStyle/>
          <a:p>
            <a:r>
              <a:rPr lang="en-AU" sz="2000" dirty="0"/>
              <a:t>Hypothesis: </a:t>
            </a:r>
            <a:r>
              <a:rPr lang="en-AU" sz="2000" dirty="0">
                <a:solidFill>
                  <a:srgbClr val="FF0000"/>
                </a:solidFill>
              </a:rPr>
              <a:t>All the people above 85 years or over need a residential care</a:t>
            </a:r>
          </a:p>
          <a:p>
            <a:r>
              <a:rPr lang="en-AU" sz="2000" dirty="0">
                <a:solidFill>
                  <a:schemeClr val="tx1"/>
                </a:solidFill>
              </a:rPr>
              <a:t>How to analyse the hypothesis</a:t>
            </a:r>
          </a:p>
          <a:p>
            <a:endParaRPr lang="en-AU" sz="2000" dirty="0">
              <a:solidFill>
                <a:srgbClr val="FF0000"/>
              </a:solidFill>
            </a:endParaRPr>
          </a:p>
          <a:p>
            <a:pPr lvl="1"/>
            <a:endParaRPr lang="en-AU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52D2F7-9A94-4B56-85B6-0F82CBAD1E7A}"/>
              </a:ext>
            </a:extLst>
          </p:cNvPr>
          <p:cNvSpPr/>
          <p:nvPr/>
        </p:nvSpPr>
        <p:spPr>
          <a:xfrm>
            <a:off x="876300" y="3590925"/>
            <a:ext cx="1924050" cy="70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ASL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559965-057F-4B12-B807-90BE8CA6E95E}"/>
              </a:ext>
            </a:extLst>
          </p:cNvPr>
          <p:cNvSpPr/>
          <p:nvPr/>
        </p:nvSpPr>
        <p:spPr>
          <a:xfrm>
            <a:off x="876300" y="5082844"/>
            <a:ext cx="1924050" cy="70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</a:t>
            </a:r>
            <a:r>
              <a:rPr lang="en-AU" dirty="0"/>
              <a:t>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87F79C-1BDE-4ADA-BAB2-4C1C002BA9EA}"/>
              </a:ext>
            </a:extLst>
          </p:cNvPr>
          <p:cNvSpPr/>
          <p:nvPr/>
        </p:nvSpPr>
        <p:spPr>
          <a:xfrm>
            <a:off x="3400425" y="3390900"/>
            <a:ext cx="2914650" cy="1085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Sum of Residential care facilities with respect to Postal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F23E99-58EB-408A-9370-5C703249D273}"/>
              </a:ext>
            </a:extLst>
          </p:cNvPr>
          <p:cNvSpPr/>
          <p:nvPr/>
        </p:nvSpPr>
        <p:spPr>
          <a:xfrm>
            <a:off x="3400425" y="4882819"/>
            <a:ext cx="2914650" cy="1085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Sum of people who above 85 years of old with respect to Postal code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19A16F6-BD24-4D9F-A16B-79733337D8AF}"/>
              </a:ext>
            </a:extLst>
          </p:cNvPr>
          <p:cNvSpPr/>
          <p:nvPr/>
        </p:nvSpPr>
        <p:spPr>
          <a:xfrm>
            <a:off x="7019925" y="4200525"/>
            <a:ext cx="838200" cy="7715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0" dirty="0"/>
              <a:t>-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D6A276-D455-4441-9322-28E2A1C95D5B}"/>
              </a:ext>
            </a:extLst>
          </p:cNvPr>
          <p:cNvSpPr/>
          <p:nvPr/>
        </p:nvSpPr>
        <p:spPr>
          <a:xfrm>
            <a:off x="8505565" y="3981450"/>
            <a:ext cx="192405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Find 200 postal codes where the difference is maximum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8B2F69-A5B2-4FED-A664-847BDC01C1F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800350" y="3933825"/>
            <a:ext cx="600075" cy="952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5C71FF-015D-4119-B3D4-6375EE3DE526}"/>
              </a:ext>
            </a:extLst>
          </p:cNvPr>
          <p:cNvCxnSpPr>
            <a:cxnSpLocks/>
          </p:cNvCxnSpPr>
          <p:nvPr/>
        </p:nvCxnSpPr>
        <p:spPr>
          <a:xfrm flipV="1">
            <a:off x="2800350" y="5416219"/>
            <a:ext cx="600075" cy="952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F4E60D-8378-43A2-BB6A-E1046CF05B2A}"/>
              </a:ext>
            </a:extLst>
          </p:cNvPr>
          <p:cNvCxnSpPr>
            <a:cxnSpLocks/>
          </p:cNvCxnSpPr>
          <p:nvPr/>
        </p:nvCxnSpPr>
        <p:spPr>
          <a:xfrm flipV="1">
            <a:off x="7858125" y="4562475"/>
            <a:ext cx="600075" cy="952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C756E9-D032-4B91-AF4E-376B56EC3FDE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7439025" y="4972050"/>
            <a:ext cx="0" cy="46321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6ED39E-C81C-435B-A9CC-5B90A9D2FBE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439025" y="3781425"/>
            <a:ext cx="0" cy="4191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36C055-270D-46F0-8033-6FA78EA16FA2}"/>
              </a:ext>
            </a:extLst>
          </p:cNvPr>
          <p:cNvCxnSpPr/>
          <p:nvPr/>
        </p:nvCxnSpPr>
        <p:spPr>
          <a:xfrm flipH="1">
            <a:off x="6315075" y="3781425"/>
            <a:ext cx="112395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DD9A3C-8CD7-42B6-8B12-A8B83A6019BB}"/>
              </a:ext>
            </a:extLst>
          </p:cNvPr>
          <p:cNvCxnSpPr/>
          <p:nvPr/>
        </p:nvCxnSpPr>
        <p:spPr>
          <a:xfrm flipH="1">
            <a:off x="6315075" y="5416219"/>
            <a:ext cx="112395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C6A3648-38AF-47D6-AE26-B91CA47C307A}"/>
              </a:ext>
            </a:extLst>
          </p:cNvPr>
          <p:cNvSpPr txBox="1"/>
          <p:nvPr/>
        </p:nvSpPr>
        <p:spPr>
          <a:xfrm>
            <a:off x="6691135" y="3028950"/>
            <a:ext cx="2347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Number of available age care centres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D6B029-20FD-47CD-863C-E00A57FA62E3}"/>
              </a:ext>
            </a:extLst>
          </p:cNvPr>
          <p:cNvSpPr txBox="1"/>
          <p:nvPr/>
        </p:nvSpPr>
        <p:spPr>
          <a:xfrm>
            <a:off x="6757810" y="5478244"/>
            <a:ext cx="2347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Number of people who need age care facility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83EF32-68C9-4307-AD22-3674CEE8B808}"/>
              </a:ext>
            </a:extLst>
          </p:cNvPr>
          <p:cNvSpPr txBox="1"/>
          <p:nvPr/>
        </p:nvSpPr>
        <p:spPr>
          <a:xfrm>
            <a:off x="9841626" y="3275825"/>
            <a:ext cx="2155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Requirement of age care centres</a:t>
            </a:r>
          </a:p>
        </p:txBody>
      </p:sp>
    </p:spTree>
    <p:extLst>
      <p:ext uri="{BB962C8B-B14F-4D97-AF65-F5344CB8AC3E}">
        <p14:creationId xmlns:p14="http://schemas.microsoft.com/office/powerpoint/2010/main" val="2578918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36A65-E8E0-406D-9FC1-D7F91ECF2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625"/>
          </a:xfrm>
        </p:spPr>
        <p:txBody>
          <a:bodyPr/>
          <a:lstStyle/>
          <a:p>
            <a:r>
              <a:rPr lang="en-AU" dirty="0"/>
              <a:t>Appendix 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25E6E0-D8D2-4381-8AE8-79052FB9E7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2999486"/>
              </p:ext>
            </p:extLst>
          </p:nvPr>
        </p:nvGraphicFramePr>
        <p:xfrm>
          <a:off x="3639608" y="3322638"/>
          <a:ext cx="6352965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885">
                  <a:extLst>
                    <a:ext uri="{9D8B030D-6E8A-4147-A177-3AD203B41FA5}">
                      <a16:colId xmlns:a16="http://schemas.microsoft.com/office/drawing/2014/main" val="1588251716"/>
                    </a:ext>
                  </a:extLst>
                </a:gridCol>
                <a:gridCol w="705885">
                  <a:extLst>
                    <a:ext uri="{9D8B030D-6E8A-4147-A177-3AD203B41FA5}">
                      <a16:colId xmlns:a16="http://schemas.microsoft.com/office/drawing/2014/main" val="2183108612"/>
                    </a:ext>
                  </a:extLst>
                </a:gridCol>
                <a:gridCol w="705885">
                  <a:extLst>
                    <a:ext uri="{9D8B030D-6E8A-4147-A177-3AD203B41FA5}">
                      <a16:colId xmlns:a16="http://schemas.microsoft.com/office/drawing/2014/main" val="4240055313"/>
                    </a:ext>
                  </a:extLst>
                </a:gridCol>
                <a:gridCol w="705885">
                  <a:extLst>
                    <a:ext uri="{9D8B030D-6E8A-4147-A177-3AD203B41FA5}">
                      <a16:colId xmlns:a16="http://schemas.microsoft.com/office/drawing/2014/main" val="1056003857"/>
                    </a:ext>
                  </a:extLst>
                </a:gridCol>
                <a:gridCol w="705885">
                  <a:extLst>
                    <a:ext uri="{9D8B030D-6E8A-4147-A177-3AD203B41FA5}">
                      <a16:colId xmlns:a16="http://schemas.microsoft.com/office/drawing/2014/main" val="2781809070"/>
                    </a:ext>
                  </a:extLst>
                </a:gridCol>
                <a:gridCol w="705885">
                  <a:extLst>
                    <a:ext uri="{9D8B030D-6E8A-4147-A177-3AD203B41FA5}">
                      <a16:colId xmlns:a16="http://schemas.microsoft.com/office/drawing/2014/main" val="198988915"/>
                    </a:ext>
                  </a:extLst>
                </a:gridCol>
                <a:gridCol w="705885">
                  <a:extLst>
                    <a:ext uri="{9D8B030D-6E8A-4147-A177-3AD203B41FA5}">
                      <a16:colId xmlns:a16="http://schemas.microsoft.com/office/drawing/2014/main" val="2523137567"/>
                    </a:ext>
                  </a:extLst>
                </a:gridCol>
                <a:gridCol w="705885">
                  <a:extLst>
                    <a:ext uri="{9D8B030D-6E8A-4147-A177-3AD203B41FA5}">
                      <a16:colId xmlns:a16="http://schemas.microsoft.com/office/drawing/2014/main" val="150819772"/>
                    </a:ext>
                  </a:extLst>
                </a:gridCol>
                <a:gridCol w="705885">
                  <a:extLst>
                    <a:ext uri="{9D8B030D-6E8A-4147-A177-3AD203B41FA5}">
                      <a16:colId xmlns:a16="http://schemas.microsoft.com/office/drawing/2014/main" val="2435066813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ABS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rgbClr val="FF0000"/>
                          </a:solidFill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rgbClr val="FF0000"/>
                          </a:solidFill>
                        </a:rPr>
                        <a:t>Postal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0-4y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5-9y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10-14y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15-19y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20-24y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25-29y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1438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7936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3068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25946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9A485E97-D0FC-407F-92DD-040C3BCA3D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0675088"/>
              </p:ext>
            </p:extLst>
          </p:nvPr>
        </p:nvGraphicFramePr>
        <p:xfrm>
          <a:off x="3639609" y="1495425"/>
          <a:ext cx="6352964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116">
                  <a:extLst>
                    <a:ext uri="{9D8B030D-6E8A-4147-A177-3AD203B41FA5}">
                      <a16:colId xmlns:a16="http://schemas.microsoft.com/office/drawing/2014/main" val="2084866737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183108612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4240055313"/>
                    </a:ext>
                  </a:extLst>
                </a:gridCol>
                <a:gridCol w="2572598">
                  <a:extLst>
                    <a:ext uri="{9D8B030D-6E8A-4147-A177-3AD203B41FA5}">
                      <a16:colId xmlns:a16="http://schemas.microsoft.com/office/drawing/2014/main" val="1056003857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ASL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rgbClr val="FF0000"/>
                          </a:solidFill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rgbClr val="FF0000"/>
                          </a:solidFill>
                        </a:rPr>
                        <a:t>Postal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No of available age care centres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1438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7936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3068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2594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5AF07C-D248-427B-B4DD-B08D77D7145E}"/>
              </a:ext>
            </a:extLst>
          </p:cNvPr>
          <p:cNvSpPr txBox="1"/>
          <p:nvPr/>
        </p:nvSpPr>
        <p:spPr>
          <a:xfrm>
            <a:off x="6848475" y="799296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Primary keys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14003931-279A-431C-B1FC-4DCDF58E9F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1124141"/>
              </p:ext>
            </p:extLst>
          </p:nvPr>
        </p:nvGraphicFramePr>
        <p:xfrm>
          <a:off x="1495425" y="5014913"/>
          <a:ext cx="10161585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439">
                  <a:extLst>
                    <a:ext uri="{9D8B030D-6E8A-4147-A177-3AD203B41FA5}">
                      <a16:colId xmlns:a16="http://schemas.microsoft.com/office/drawing/2014/main" val="2183108612"/>
                    </a:ext>
                  </a:extLst>
                </a:gridCol>
                <a:gridCol w="677439">
                  <a:extLst>
                    <a:ext uri="{9D8B030D-6E8A-4147-A177-3AD203B41FA5}">
                      <a16:colId xmlns:a16="http://schemas.microsoft.com/office/drawing/2014/main" val="4240055313"/>
                    </a:ext>
                  </a:extLst>
                </a:gridCol>
                <a:gridCol w="677439">
                  <a:extLst>
                    <a:ext uri="{9D8B030D-6E8A-4147-A177-3AD203B41FA5}">
                      <a16:colId xmlns:a16="http://schemas.microsoft.com/office/drawing/2014/main" val="1056003857"/>
                    </a:ext>
                  </a:extLst>
                </a:gridCol>
                <a:gridCol w="677439">
                  <a:extLst>
                    <a:ext uri="{9D8B030D-6E8A-4147-A177-3AD203B41FA5}">
                      <a16:colId xmlns:a16="http://schemas.microsoft.com/office/drawing/2014/main" val="2781809070"/>
                    </a:ext>
                  </a:extLst>
                </a:gridCol>
                <a:gridCol w="677439">
                  <a:extLst>
                    <a:ext uri="{9D8B030D-6E8A-4147-A177-3AD203B41FA5}">
                      <a16:colId xmlns:a16="http://schemas.microsoft.com/office/drawing/2014/main" val="198988915"/>
                    </a:ext>
                  </a:extLst>
                </a:gridCol>
                <a:gridCol w="677439">
                  <a:extLst>
                    <a:ext uri="{9D8B030D-6E8A-4147-A177-3AD203B41FA5}">
                      <a16:colId xmlns:a16="http://schemas.microsoft.com/office/drawing/2014/main" val="2523137567"/>
                    </a:ext>
                  </a:extLst>
                </a:gridCol>
                <a:gridCol w="677439">
                  <a:extLst>
                    <a:ext uri="{9D8B030D-6E8A-4147-A177-3AD203B41FA5}">
                      <a16:colId xmlns:a16="http://schemas.microsoft.com/office/drawing/2014/main" val="150819772"/>
                    </a:ext>
                  </a:extLst>
                </a:gridCol>
                <a:gridCol w="677439">
                  <a:extLst>
                    <a:ext uri="{9D8B030D-6E8A-4147-A177-3AD203B41FA5}">
                      <a16:colId xmlns:a16="http://schemas.microsoft.com/office/drawing/2014/main" val="2435066813"/>
                    </a:ext>
                  </a:extLst>
                </a:gridCol>
                <a:gridCol w="677439">
                  <a:extLst>
                    <a:ext uri="{9D8B030D-6E8A-4147-A177-3AD203B41FA5}">
                      <a16:colId xmlns:a16="http://schemas.microsoft.com/office/drawing/2014/main" val="2516329161"/>
                    </a:ext>
                  </a:extLst>
                </a:gridCol>
                <a:gridCol w="677439">
                  <a:extLst>
                    <a:ext uri="{9D8B030D-6E8A-4147-A177-3AD203B41FA5}">
                      <a16:colId xmlns:a16="http://schemas.microsoft.com/office/drawing/2014/main" val="3084779319"/>
                    </a:ext>
                  </a:extLst>
                </a:gridCol>
                <a:gridCol w="677439">
                  <a:extLst>
                    <a:ext uri="{9D8B030D-6E8A-4147-A177-3AD203B41FA5}">
                      <a16:colId xmlns:a16="http://schemas.microsoft.com/office/drawing/2014/main" val="4212429025"/>
                    </a:ext>
                  </a:extLst>
                </a:gridCol>
                <a:gridCol w="677439">
                  <a:extLst>
                    <a:ext uri="{9D8B030D-6E8A-4147-A177-3AD203B41FA5}">
                      <a16:colId xmlns:a16="http://schemas.microsoft.com/office/drawing/2014/main" val="4033874468"/>
                    </a:ext>
                  </a:extLst>
                </a:gridCol>
                <a:gridCol w="677439">
                  <a:extLst>
                    <a:ext uri="{9D8B030D-6E8A-4147-A177-3AD203B41FA5}">
                      <a16:colId xmlns:a16="http://schemas.microsoft.com/office/drawing/2014/main" val="2929211307"/>
                    </a:ext>
                  </a:extLst>
                </a:gridCol>
                <a:gridCol w="677439">
                  <a:extLst>
                    <a:ext uri="{9D8B030D-6E8A-4147-A177-3AD203B41FA5}">
                      <a16:colId xmlns:a16="http://schemas.microsoft.com/office/drawing/2014/main" val="1163756856"/>
                    </a:ext>
                  </a:extLst>
                </a:gridCol>
                <a:gridCol w="677439">
                  <a:extLst>
                    <a:ext uri="{9D8B030D-6E8A-4147-A177-3AD203B41FA5}">
                      <a16:colId xmlns:a16="http://schemas.microsoft.com/office/drawing/2014/main" val="3759739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30-34y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35-39y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40-44y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45-49y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50-54y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55-59y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60-64y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65-69y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70-74y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75-79y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80-84y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85-89y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90-94y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95-99y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100y 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143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79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30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2594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F9E8FFF-B3D9-479F-8888-978F9886F23E}"/>
              </a:ext>
            </a:extLst>
          </p:cNvPr>
          <p:cNvSpPr txBox="1"/>
          <p:nvPr/>
        </p:nvSpPr>
        <p:spPr>
          <a:xfrm>
            <a:off x="1666875" y="3587284"/>
            <a:ext cx="13342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/>
              <a:t>Table 2</a:t>
            </a:r>
          </a:p>
          <a:p>
            <a:pPr algn="ctr"/>
            <a:r>
              <a:rPr lang="en-AU" sz="2800" dirty="0"/>
              <a:t>ABS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CD3CD6-0015-40B7-9F78-D9C8AE3F4260}"/>
              </a:ext>
            </a:extLst>
          </p:cNvPr>
          <p:cNvSpPr txBox="1"/>
          <p:nvPr/>
        </p:nvSpPr>
        <p:spPr>
          <a:xfrm>
            <a:off x="1647825" y="2190750"/>
            <a:ext cx="13342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/>
              <a:t>Table 1</a:t>
            </a:r>
          </a:p>
          <a:p>
            <a:pPr algn="ctr"/>
            <a:r>
              <a:rPr lang="en-AU" sz="2800" dirty="0"/>
              <a:t>ASL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DC2EE0-459D-4DEE-ACF3-C3505B32A6C7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829301" y="999351"/>
            <a:ext cx="1019174" cy="27699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338FDE0-D6CC-403A-964A-52B19CB7D0A1}"/>
              </a:ext>
            </a:extLst>
          </p:cNvPr>
          <p:cNvSpPr txBox="1"/>
          <p:nvPr/>
        </p:nvSpPr>
        <p:spPr>
          <a:xfrm>
            <a:off x="10229850" y="1695718"/>
            <a:ext cx="1562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Group by State, Postal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9E284-4CED-413E-92EF-DC429B9AB3A0}"/>
              </a:ext>
            </a:extLst>
          </p:cNvPr>
          <p:cNvSpPr txBox="1"/>
          <p:nvPr/>
        </p:nvSpPr>
        <p:spPr>
          <a:xfrm>
            <a:off x="10229850" y="3440758"/>
            <a:ext cx="1562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Group by State, Postal Code</a:t>
            </a:r>
          </a:p>
        </p:txBody>
      </p:sp>
    </p:spTree>
    <p:extLst>
      <p:ext uri="{BB962C8B-B14F-4D97-AF65-F5344CB8AC3E}">
        <p14:creationId xmlns:p14="http://schemas.microsoft.com/office/powerpoint/2010/main" val="1305217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36A65-E8E0-406D-9FC1-D7F91ECF2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625"/>
          </a:xfrm>
        </p:spPr>
        <p:txBody>
          <a:bodyPr/>
          <a:lstStyle/>
          <a:p>
            <a:r>
              <a:rPr lang="en-AU" dirty="0"/>
              <a:t>Appendix I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EE154CB-6A83-46B2-8438-1BD27D78C98F}"/>
              </a:ext>
            </a:extLst>
          </p:cNvPr>
          <p:cNvSpPr/>
          <p:nvPr/>
        </p:nvSpPr>
        <p:spPr>
          <a:xfrm>
            <a:off x="2009775" y="2581275"/>
            <a:ext cx="1828800" cy="16954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3073616-E35F-4FE1-948C-051777B093AF}"/>
              </a:ext>
            </a:extLst>
          </p:cNvPr>
          <p:cNvSpPr/>
          <p:nvPr/>
        </p:nvSpPr>
        <p:spPr>
          <a:xfrm>
            <a:off x="3228975" y="2581275"/>
            <a:ext cx="1828800" cy="16954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AF6800-8088-49F0-904C-C604D1DCCEF1}"/>
              </a:ext>
            </a:extLst>
          </p:cNvPr>
          <p:cNvSpPr txBox="1"/>
          <p:nvPr/>
        </p:nvSpPr>
        <p:spPr>
          <a:xfrm>
            <a:off x="677334" y="1885950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/>
              <a:t>Table 1</a:t>
            </a:r>
          </a:p>
          <a:p>
            <a:pPr algn="ctr"/>
            <a:r>
              <a:rPr lang="en-AU" sz="2800" dirty="0"/>
              <a:t>ASL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B2A5E8-4EA2-4B5A-B7F4-3BC22D886421}"/>
              </a:ext>
            </a:extLst>
          </p:cNvPr>
          <p:cNvSpPr txBox="1"/>
          <p:nvPr/>
        </p:nvSpPr>
        <p:spPr>
          <a:xfrm>
            <a:off x="4761789" y="1885950"/>
            <a:ext cx="13342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/>
              <a:t>Table 2</a:t>
            </a:r>
          </a:p>
          <a:p>
            <a:pPr algn="ctr"/>
            <a:r>
              <a:rPr lang="en-AU" sz="2800" dirty="0"/>
              <a:t>ABS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EC464F-ED14-4C7E-B7E5-92BB2B9DCCE9}"/>
              </a:ext>
            </a:extLst>
          </p:cNvPr>
          <p:cNvSpPr txBox="1"/>
          <p:nvPr/>
        </p:nvSpPr>
        <p:spPr>
          <a:xfrm>
            <a:off x="5171015" y="3138487"/>
            <a:ext cx="57541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/>
              <a:t>Right Join with Primary keys of </a:t>
            </a:r>
          </a:p>
          <a:p>
            <a:pPr algn="ctr"/>
            <a:r>
              <a:rPr lang="en-AU" sz="2800" dirty="0">
                <a:solidFill>
                  <a:srgbClr val="FF0000"/>
                </a:solidFill>
              </a:rPr>
              <a:t>State</a:t>
            </a:r>
            <a:r>
              <a:rPr lang="en-AU" sz="2800" dirty="0"/>
              <a:t> &amp; </a:t>
            </a:r>
            <a:r>
              <a:rPr lang="en-AU" sz="2800" dirty="0">
                <a:solidFill>
                  <a:srgbClr val="FF0000"/>
                </a:solidFill>
              </a:rPr>
              <a:t>Postal 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A295EC-CC4D-453B-8EC1-572251FC3236}"/>
              </a:ext>
            </a:extLst>
          </p:cNvPr>
          <p:cNvSpPr txBox="1"/>
          <p:nvPr/>
        </p:nvSpPr>
        <p:spPr>
          <a:xfrm>
            <a:off x="771525" y="4781550"/>
            <a:ext cx="995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Age care centre requirement = ∑ (population above 85 years) – 																Available age care centres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ABEA51-B73C-407D-9DB3-3C32B98D2713}"/>
              </a:ext>
            </a:extLst>
          </p:cNvPr>
          <p:cNvSpPr txBox="1"/>
          <p:nvPr/>
        </p:nvSpPr>
        <p:spPr>
          <a:xfrm>
            <a:off x="771525" y="5809088"/>
            <a:ext cx="10353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Top 200 locations = select(maximum(Age care centre requirement),200) </a:t>
            </a:r>
          </a:p>
        </p:txBody>
      </p:sp>
    </p:spTree>
    <p:extLst>
      <p:ext uri="{BB962C8B-B14F-4D97-AF65-F5344CB8AC3E}">
        <p14:creationId xmlns:p14="http://schemas.microsoft.com/office/powerpoint/2010/main" val="2634744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3070-C542-4875-8B11-78742BAB5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Limitations and possible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31FA4-3376-4C70-B0B2-1345AD047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1624"/>
            <a:ext cx="9657291" cy="4676776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Requirement is depend on </a:t>
            </a:r>
          </a:p>
          <a:p>
            <a:pPr lvl="1"/>
            <a:r>
              <a:rPr lang="en-US" sz="2000" dirty="0"/>
              <a:t>Population rise: Prediction for future age gaps, death rates</a:t>
            </a:r>
          </a:p>
          <a:p>
            <a:pPr lvl="1"/>
            <a:r>
              <a:rPr lang="en-US" sz="2000" dirty="0"/>
              <a:t>Sex : Men and women using aged care have different age profiles</a:t>
            </a:r>
          </a:p>
          <a:p>
            <a:pPr lvl="1"/>
            <a:r>
              <a:rPr lang="en-US" sz="2000" dirty="0"/>
              <a:t>Migration : Around one-third of people using each aged care program were born overseas. This reflects migration to Australia over past decades—37% of Australians aged 65 years and over were born overseas</a:t>
            </a:r>
          </a:p>
          <a:p>
            <a:pPr lvl="1"/>
            <a:r>
              <a:rPr lang="en-US" sz="2000" dirty="0"/>
              <a:t>Other development projects for age care facilities</a:t>
            </a:r>
          </a:p>
          <a:p>
            <a:pPr lvl="1"/>
            <a:r>
              <a:rPr lang="en-US" sz="2000" dirty="0"/>
              <a:t>Size of the suburb and nearest suburbs: Residential care services are concentrated in more densely populated urban areas, with around 3 in 5 (62%) of facilities located in Major cities</a:t>
            </a:r>
          </a:p>
          <a:p>
            <a:pPr lvl="1"/>
            <a:endParaRPr lang="en-US" sz="2000" dirty="0"/>
          </a:p>
          <a:p>
            <a:r>
              <a:rPr lang="en-US" sz="2200" dirty="0"/>
              <a:t>How to improve</a:t>
            </a:r>
          </a:p>
          <a:p>
            <a:pPr lvl="1"/>
            <a:r>
              <a:rPr lang="en-US" sz="2000" dirty="0"/>
              <a:t>Consider requirement base on sex and different age groups</a:t>
            </a:r>
          </a:p>
          <a:p>
            <a:pPr lvl="1"/>
            <a:r>
              <a:rPr lang="en-US" sz="2000" dirty="0"/>
              <a:t>Model sequential predictions to cover above facts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AU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0059C1-A7BC-452D-AAF3-20A4343B2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115" y="4781550"/>
            <a:ext cx="3812575" cy="174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73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F97C-1FCE-4949-9262-94C56C03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Appendix II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41AD5A-223D-4E6A-ADB6-517B7095A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178748"/>
            <a:ext cx="8596312" cy="38451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51B73F-B21F-45D5-B80A-58376266EABC}"/>
              </a:ext>
            </a:extLst>
          </p:cNvPr>
          <p:cNvSpPr txBox="1"/>
          <p:nvPr/>
        </p:nvSpPr>
        <p:spPr>
          <a:xfrm>
            <a:off x="2705100" y="1531354"/>
            <a:ext cx="4819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 err="1"/>
              <a:t>Preprocessing</a:t>
            </a:r>
            <a:r>
              <a:rPr lang="en-AU" sz="2800" dirty="0"/>
              <a:t> Table 1: ASC</a:t>
            </a:r>
          </a:p>
        </p:txBody>
      </p:sp>
    </p:spTree>
    <p:extLst>
      <p:ext uri="{BB962C8B-B14F-4D97-AF65-F5344CB8AC3E}">
        <p14:creationId xmlns:p14="http://schemas.microsoft.com/office/powerpoint/2010/main" val="2953249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F97C-1FCE-4949-9262-94C56C03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Appendix II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51B73F-B21F-45D5-B80A-58376266EABC}"/>
              </a:ext>
            </a:extLst>
          </p:cNvPr>
          <p:cNvSpPr txBox="1"/>
          <p:nvPr/>
        </p:nvSpPr>
        <p:spPr>
          <a:xfrm>
            <a:off x="2917998" y="1491446"/>
            <a:ext cx="470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 err="1"/>
              <a:t>Preprocessing</a:t>
            </a:r>
            <a:r>
              <a:rPr lang="en-AU" sz="2800" dirty="0"/>
              <a:t> Table 2: ABS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5A08FF-E062-4563-A31E-EAD5D93A0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242335"/>
            <a:ext cx="8596312" cy="371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00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F97C-1FCE-4949-9262-94C56C03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Appendix II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51B73F-B21F-45D5-B80A-58376266EABC}"/>
              </a:ext>
            </a:extLst>
          </p:cNvPr>
          <p:cNvSpPr txBox="1"/>
          <p:nvPr/>
        </p:nvSpPr>
        <p:spPr>
          <a:xfrm>
            <a:off x="2466976" y="1939121"/>
            <a:ext cx="5857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/>
              <a:t>Table Joining and Computation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D246B7-7C3C-4D3D-888E-DDA43CDA5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774894"/>
            <a:ext cx="8596312" cy="265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7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0932E9-2D5E-4038-8098-7A99D36DE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675" y="2228850"/>
            <a:ext cx="7988300" cy="1320800"/>
          </a:xfrm>
        </p:spPr>
        <p:txBody>
          <a:bodyPr/>
          <a:lstStyle/>
          <a:p>
            <a:r>
              <a:rPr lang="en-AU" dirty="0"/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3A0167-9599-4E0E-8666-1704D02B15D0}"/>
              </a:ext>
            </a:extLst>
          </p:cNvPr>
          <p:cNvSpPr txBox="1"/>
          <p:nvPr/>
        </p:nvSpPr>
        <p:spPr>
          <a:xfrm>
            <a:off x="2533650" y="3790950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Github</a:t>
            </a:r>
            <a:r>
              <a:rPr lang="en-AU" dirty="0"/>
              <a:t>: </a:t>
            </a:r>
            <a:r>
              <a:rPr lang="en-AU" dirty="0">
                <a:hlinkClick r:id="rId2"/>
              </a:rPr>
              <a:t>https://github.com/Rithmax/Annalect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366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D0E27955-5BF8-401F-A7D9-BCD27C7AFF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8"/>
          <a:stretch/>
        </p:blipFill>
        <p:spPr>
          <a:xfrm>
            <a:off x="760496" y="1044930"/>
            <a:ext cx="10336129" cy="57178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B6174D-783E-45E4-A660-A09557F6D261}"/>
              </a:ext>
            </a:extLst>
          </p:cNvPr>
          <p:cNvSpPr txBox="1"/>
          <p:nvPr/>
        </p:nvSpPr>
        <p:spPr>
          <a:xfrm>
            <a:off x="1099335" y="365589"/>
            <a:ext cx="6680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>
                <a:solidFill>
                  <a:schemeClr val="accent1"/>
                </a:solidFill>
              </a:rPr>
              <a:t>Geographical location and capacity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A1370E-E1FA-404E-AA0B-F6FE63E15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396284"/>
              </p:ext>
            </p:extLst>
          </p:nvPr>
        </p:nvGraphicFramePr>
        <p:xfrm>
          <a:off x="1262039" y="1576916"/>
          <a:ext cx="799308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936">
                  <a:extLst>
                    <a:ext uri="{9D8B030D-6E8A-4147-A177-3AD203B41FA5}">
                      <a16:colId xmlns:a16="http://schemas.microsoft.com/office/drawing/2014/main" val="2533399630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402911236"/>
                    </a:ext>
                  </a:extLst>
                </a:gridCol>
                <a:gridCol w="2505075">
                  <a:extLst>
                    <a:ext uri="{9D8B030D-6E8A-4147-A177-3AD203B41FA5}">
                      <a16:colId xmlns:a16="http://schemas.microsoft.com/office/drawing/2014/main" val="2208115082"/>
                    </a:ext>
                  </a:extLst>
                </a:gridCol>
                <a:gridCol w="2635252">
                  <a:extLst>
                    <a:ext uri="{9D8B030D-6E8A-4147-A177-3AD203B41FA5}">
                      <a16:colId xmlns:a16="http://schemas.microsoft.com/office/drawing/2014/main" val="4028321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Postal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Maximum Capacity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037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QLD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4647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1315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71730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NSW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1305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312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QLD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4670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53903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NSW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2261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1188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5188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QLD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4551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1175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5344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3073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2883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60560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QLD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4556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62472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NSW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558524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2C26087-328B-452E-9901-536495B3112E}"/>
              </a:ext>
            </a:extLst>
          </p:cNvPr>
          <p:cNvSpPr txBox="1"/>
          <p:nvPr/>
        </p:nvSpPr>
        <p:spPr>
          <a:xfrm>
            <a:off x="1042185" y="346539"/>
            <a:ext cx="7993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>
                <a:solidFill>
                  <a:schemeClr val="accent1"/>
                </a:solidFill>
              </a:rPr>
              <a:t>Top 10 Geographical location and capacity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206DEB32-C577-4485-8505-A1BE4142DB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0" t="24552" r="28327" b="21528"/>
          <a:stretch/>
        </p:blipFill>
        <p:spPr>
          <a:xfrm>
            <a:off x="2003459" y="782517"/>
            <a:ext cx="6298059" cy="6075483"/>
          </a:xfrm>
          <a:prstGeom prst="rect">
            <a:avLst/>
          </a:prstGeom>
        </p:spPr>
      </p:pic>
      <p:pic>
        <p:nvPicPr>
          <p:cNvPr id="3" name="slide5">
            <a:extLst>
              <a:ext uri="{FF2B5EF4-FFF2-40B4-BE49-F238E27FC236}">
                <a16:creationId xmlns:a16="http://schemas.microsoft.com/office/drawing/2014/main" id="{0AD11DB7-5505-4FD0-AFEE-7AFDBDAC2F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73" t="3261" b="76943"/>
          <a:stretch/>
        </p:blipFill>
        <p:spPr>
          <a:xfrm>
            <a:off x="8892713" y="782517"/>
            <a:ext cx="2401155" cy="33101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20FB54-2C66-4E7C-8DE9-E8D2C7AC56F5}"/>
              </a:ext>
            </a:extLst>
          </p:cNvPr>
          <p:cNvSpPr txBox="1"/>
          <p:nvPr/>
        </p:nvSpPr>
        <p:spPr>
          <a:xfrm>
            <a:off x="1099335" y="422739"/>
            <a:ext cx="6162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>
                <a:solidFill>
                  <a:schemeClr val="accent1"/>
                </a:solidFill>
              </a:rPr>
              <a:t>Maximum Capacity against State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C81DD5-0C75-4C0F-9A33-AA3439C62BAB}"/>
              </a:ext>
            </a:extLst>
          </p:cNvPr>
          <p:cNvSpPr txBox="1">
            <a:spLocks/>
          </p:cNvSpPr>
          <p:nvPr/>
        </p:nvSpPr>
        <p:spPr>
          <a:xfrm>
            <a:off x="677334" y="1495425"/>
            <a:ext cx="9400117" cy="501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three biggest aged care programs have different age profiles among their users</a:t>
            </a:r>
          </a:p>
          <a:p>
            <a:pPr lvl="1"/>
            <a:r>
              <a:rPr lang="en-AU" sz="2000" dirty="0"/>
              <a:t>Home Support</a:t>
            </a:r>
          </a:p>
          <a:p>
            <a:pPr lvl="1"/>
            <a:r>
              <a:rPr lang="en-AU" sz="2000" dirty="0"/>
              <a:t>Home Care</a:t>
            </a:r>
          </a:p>
          <a:p>
            <a:pPr lvl="1"/>
            <a:r>
              <a:rPr lang="en-AU" sz="2000" dirty="0">
                <a:solidFill>
                  <a:srgbClr val="FF0000"/>
                </a:solidFill>
              </a:rPr>
              <a:t>Residential Care</a:t>
            </a:r>
          </a:p>
          <a:p>
            <a:pPr lvl="1"/>
            <a:endParaRPr lang="en-AU" sz="2000" dirty="0"/>
          </a:p>
          <a:p>
            <a:r>
              <a:rPr lang="en-US" sz="2200" dirty="0"/>
              <a:t>Age care </a:t>
            </a:r>
            <a:r>
              <a:rPr lang="en-US" sz="2200" dirty="0" err="1"/>
              <a:t>centres</a:t>
            </a:r>
            <a:r>
              <a:rPr lang="en-US" sz="2200" dirty="0"/>
              <a:t> should focus on residential care program</a:t>
            </a:r>
          </a:p>
          <a:p>
            <a:r>
              <a:rPr lang="en-US" sz="2200" dirty="0"/>
              <a:t>A higher proportion of people using residential care were aged 85 years and over (47% of men and 65% of women) </a:t>
            </a:r>
          </a:p>
          <a:p>
            <a:r>
              <a:rPr lang="en-US" sz="2200" dirty="0"/>
              <a:t>Home support had the lowest proportion of people aged 85 and over (29%), rising to 42% in home care and 59% in permanent residential aged care</a:t>
            </a:r>
          </a:p>
          <a:p>
            <a:endParaRPr lang="en-AU" sz="2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4DE36-05FC-4725-9408-1242613C8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825"/>
          </a:xfrm>
        </p:spPr>
        <p:txBody>
          <a:bodyPr>
            <a:normAutofit fontScale="90000"/>
          </a:bodyPr>
          <a:lstStyle/>
          <a:p>
            <a:r>
              <a:rPr lang="en-US" dirty="0"/>
              <a:t>Key characteristics of people using aged care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D3AFC-BE8B-4749-B2ED-AEEDCE834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95425"/>
            <a:ext cx="9400117" cy="5010150"/>
          </a:xfrm>
        </p:spPr>
        <p:txBody>
          <a:bodyPr>
            <a:normAutofit/>
          </a:bodyPr>
          <a:lstStyle/>
          <a:p>
            <a:r>
              <a:rPr lang="en-US" sz="2400" dirty="0"/>
              <a:t>The three biggest aged care programs have different age profiles among their users</a:t>
            </a:r>
          </a:p>
          <a:p>
            <a:pPr lvl="1"/>
            <a:r>
              <a:rPr lang="en-AU" sz="2000" dirty="0"/>
              <a:t>Home Support</a:t>
            </a:r>
          </a:p>
          <a:p>
            <a:pPr lvl="1"/>
            <a:r>
              <a:rPr lang="en-AU" sz="2000" dirty="0"/>
              <a:t>Home Care</a:t>
            </a:r>
          </a:p>
          <a:p>
            <a:pPr lvl="1"/>
            <a:r>
              <a:rPr lang="en-AU" sz="2000" dirty="0">
                <a:solidFill>
                  <a:schemeClr val="tx2"/>
                </a:solidFill>
              </a:rPr>
              <a:t>Residential Care</a:t>
            </a:r>
          </a:p>
          <a:p>
            <a:pPr lvl="1"/>
            <a:endParaRPr lang="en-AU" sz="2000" dirty="0"/>
          </a:p>
          <a:p>
            <a:r>
              <a:rPr lang="en-US" sz="2200" dirty="0">
                <a:solidFill>
                  <a:srgbClr val="FF0000"/>
                </a:solidFill>
              </a:rPr>
              <a:t>Age care </a:t>
            </a:r>
            <a:r>
              <a:rPr lang="en-US" sz="2200" dirty="0" err="1">
                <a:solidFill>
                  <a:srgbClr val="FF0000"/>
                </a:solidFill>
              </a:rPr>
              <a:t>centres</a:t>
            </a:r>
            <a:r>
              <a:rPr lang="en-US" sz="2200" dirty="0">
                <a:solidFill>
                  <a:srgbClr val="FF0000"/>
                </a:solidFill>
              </a:rPr>
              <a:t> should focus on residential care program</a:t>
            </a:r>
          </a:p>
          <a:p>
            <a:r>
              <a:rPr lang="en-US" sz="2200" dirty="0"/>
              <a:t>A higher proportion of people using residential care were aged 85 years and over (47% of men and 65% of women) </a:t>
            </a:r>
          </a:p>
          <a:p>
            <a:r>
              <a:rPr lang="en-US" sz="2200" dirty="0"/>
              <a:t>Home support had the lowest proportion of people </a:t>
            </a:r>
            <a:r>
              <a:rPr lang="en-US" sz="2200" dirty="0">
                <a:solidFill>
                  <a:srgbClr val="FF0000"/>
                </a:solidFill>
              </a:rPr>
              <a:t>aged 85 and over </a:t>
            </a:r>
            <a:r>
              <a:rPr lang="en-US" sz="2200" dirty="0"/>
              <a:t>(29%), rising to 42% in home care and </a:t>
            </a:r>
            <a:r>
              <a:rPr lang="en-US" sz="2200" dirty="0">
                <a:solidFill>
                  <a:srgbClr val="FF0000"/>
                </a:solidFill>
              </a:rPr>
              <a:t>59% in permanent residential aged care</a:t>
            </a:r>
          </a:p>
          <a:p>
            <a:endParaRPr lang="en-AU" sz="2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C25FE6-AB2C-405E-9BE5-3EBEF4876552}"/>
              </a:ext>
            </a:extLst>
          </p:cNvPr>
          <p:cNvCxnSpPr/>
          <p:nvPr/>
        </p:nvCxnSpPr>
        <p:spPr>
          <a:xfrm flipH="1">
            <a:off x="3895725" y="3438525"/>
            <a:ext cx="1800225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B2A3D0C-A7D7-4C88-8451-B1963D831FB2}"/>
              </a:ext>
            </a:extLst>
          </p:cNvPr>
          <p:cNvSpPr/>
          <p:nvPr/>
        </p:nvSpPr>
        <p:spPr>
          <a:xfrm>
            <a:off x="5753101" y="3152775"/>
            <a:ext cx="2476500" cy="6000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Age Care Centres</a:t>
            </a:r>
          </a:p>
        </p:txBody>
      </p:sp>
    </p:spTree>
    <p:extLst>
      <p:ext uri="{BB962C8B-B14F-4D97-AF65-F5344CB8AC3E}">
        <p14:creationId xmlns:p14="http://schemas.microsoft.com/office/powerpoint/2010/main" val="124431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C81DD5-0C75-4C0F-9A33-AA3439C62BAB}"/>
              </a:ext>
            </a:extLst>
          </p:cNvPr>
          <p:cNvSpPr txBox="1">
            <a:spLocks/>
          </p:cNvSpPr>
          <p:nvPr/>
        </p:nvSpPr>
        <p:spPr>
          <a:xfrm>
            <a:off x="677334" y="1495425"/>
            <a:ext cx="9400117" cy="501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Men and women using aged care have different age profiles. This is particularly pronounced in residential care</a:t>
            </a:r>
          </a:p>
          <a:p>
            <a:r>
              <a:rPr lang="en-US" sz="2400" dirty="0"/>
              <a:t>A higher proportion of women in residential care were in older age groups compared with men </a:t>
            </a:r>
          </a:p>
          <a:p>
            <a:pPr lvl="1"/>
            <a:r>
              <a:rPr lang="en-US" sz="2200" dirty="0"/>
              <a:t>For example, 1 in 10 women in residential care on 30 June 2017 were aged 95–99, compared with 1 in 20 men</a:t>
            </a:r>
          </a:p>
          <a:p>
            <a:r>
              <a:rPr lang="en-US" sz="2400" dirty="0"/>
              <a:t>There were more men in younger age groups than there were women; </a:t>
            </a:r>
          </a:p>
          <a:p>
            <a:pPr lvl="1"/>
            <a:r>
              <a:rPr lang="en-US" sz="2200" dirty="0"/>
              <a:t>For example, the 60–64 age group represented 3% of men using residential aged care, compared with 1% of women</a:t>
            </a:r>
            <a:endParaRPr lang="en-AU" sz="2200" dirty="0"/>
          </a:p>
          <a:p>
            <a:endParaRPr lang="en-AU" sz="2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4DE36-05FC-4725-9408-1242613C8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825"/>
          </a:xfrm>
        </p:spPr>
        <p:txBody>
          <a:bodyPr>
            <a:normAutofit fontScale="90000"/>
          </a:bodyPr>
          <a:lstStyle/>
          <a:p>
            <a:r>
              <a:rPr lang="en-US" dirty="0"/>
              <a:t>Key characteristics of people using aged care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1297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9596-5D19-49B6-A9B9-7CBADF6E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People using Residential aged care, age, and sex, 30 June 2017</a:t>
            </a:r>
            <a:endParaRPr lang="en-A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6664FD-C633-4569-8475-745822E70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187" y="2160588"/>
            <a:ext cx="9510304" cy="434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69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6AA5-BB4B-4DA4-8999-66E3B411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4350"/>
            <a:ext cx="8596668" cy="771525"/>
          </a:xfrm>
        </p:spPr>
        <p:txBody>
          <a:bodyPr/>
          <a:lstStyle/>
          <a:p>
            <a:r>
              <a:rPr lang="en-AU" dirty="0"/>
              <a:t>Publicly available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58918-16C8-4B61-8AB6-293A99ACD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2076"/>
            <a:ext cx="9266766" cy="4981574"/>
          </a:xfrm>
        </p:spPr>
        <p:txBody>
          <a:bodyPr>
            <a:normAutofit fontScale="25000" lnSpcReduction="20000"/>
          </a:bodyPr>
          <a:lstStyle/>
          <a:p>
            <a:r>
              <a:rPr lang="en-AU" sz="8000" dirty="0"/>
              <a:t>Australia Service List 2017 </a:t>
            </a:r>
            <a:r>
              <a:rPr lang="en-AU" sz="8000" dirty="0">
                <a:solidFill>
                  <a:schemeClr val="bg1">
                    <a:lumMod val="50000"/>
                  </a:schemeClr>
                </a:solidFill>
              </a:rPr>
              <a:t>(ASL)</a:t>
            </a:r>
          </a:p>
          <a:p>
            <a:pPr lvl="1"/>
            <a:r>
              <a:rPr lang="en-AU" sz="7200" dirty="0">
                <a:solidFill>
                  <a:schemeClr val="tx1"/>
                </a:solidFill>
              </a:rPr>
              <a:t>Information on available residential places against geographical location</a:t>
            </a:r>
          </a:p>
          <a:p>
            <a:pPr lvl="1"/>
            <a:r>
              <a:rPr lang="en-AU" sz="7200" dirty="0">
                <a:hlinkClick r:id="rId2"/>
              </a:rPr>
              <a:t>https://www.gen-agedcaredata.gov.au/Resources/Access-data/2017/October/2017_Aged_Care_Services_List</a:t>
            </a:r>
          </a:p>
          <a:p>
            <a:r>
              <a:rPr lang="en-AU" sz="6400" dirty="0">
                <a:hlinkClick r:id="rId2"/>
              </a:rPr>
              <a:t> </a:t>
            </a:r>
            <a:r>
              <a:rPr lang="en-AU" sz="8000" dirty="0"/>
              <a:t>Australian Bureau of Statistics 2016 </a:t>
            </a:r>
            <a:r>
              <a:rPr lang="en-AU" sz="8000" dirty="0">
                <a:solidFill>
                  <a:schemeClr val="bg1">
                    <a:lumMod val="50000"/>
                  </a:schemeClr>
                </a:solidFill>
              </a:rPr>
              <a:t>(ABS)</a:t>
            </a:r>
          </a:p>
          <a:p>
            <a:pPr lvl="1"/>
            <a:r>
              <a:rPr lang="en-AU" sz="7200" dirty="0">
                <a:solidFill>
                  <a:schemeClr val="tx1"/>
                </a:solidFill>
              </a:rPr>
              <a:t>Population with age-group and geographical location</a:t>
            </a:r>
          </a:p>
          <a:p>
            <a:pPr lvl="1"/>
            <a:r>
              <a:rPr lang="en-AU" sz="7200" dirty="0">
                <a:hlinkClick r:id="rId3"/>
              </a:rPr>
              <a:t>http://www.abs.gov.au/websitedbs/D3310114.nsf/Home/2016%20TableBuilder</a:t>
            </a:r>
            <a:endParaRPr lang="en-AU" sz="7200" dirty="0"/>
          </a:p>
          <a:p>
            <a:r>
              <a:rPr lang="en-AU" sz="8000" dirty="0"/>
              <a:t>Accessible fields and data structure</a:t>
            </a:r>
          </a:p>
          <a:p>
            <a:pPr lvl="1"/>
            <a:r>
              <a:rPr lang="en-AU" sz="7200" dirty="0">
                <a:solidFill>
                  <a:srgbClr val="FF0000"/>
                </a:solidFill>
              </a:rPr>
              <a:t>Geographical location</a:t>
            </a:r>
          </a:p>
          <a:p>
            <a:pPr lvl="2"/>
            <a:r>
              <a:rPr lang="en-AU" sz="7200" dirty="0">
                <a:solidFill>
                  <a:srgbClr val="FF0000"/>
                </a:solidFill>
              </a:rPr>
              <a:t>State</a:t>
            </a:r>
          </a:p>
          <a:p>
            <a:pPr lvl="2"/>
            <a:r>
              <a:rPr lang="en-AU" sz="7200" dirty="0">
                <a:solidFill>
                  <a:srgbClr val="FF0000"/>
                </a:solidFill>
              </a:rPr>
              <a:t>Postal code</a:t>
            </a:r>
          </a:p>
          <a:p>
            <a:pPr lvl="1"/>
            <a:r>
              <a:rPr lang="en-AU" sz="7200" dirty="0">
                <a:solidFill>
                  <a:srgbClr val="FF0000"/>
                </a:solidFill>
              </a:rPr>
              <a:t>Age group</a:t>
            </a:r>
          </a:p>
          <a:p>
            <a:pPr lvl="1"/>
            <a:r>
              <a:rPr lang="en-AU" sz="7200" dirty="0"/>
              <a:t>Sex</a:t>
            </a:r>
          </a:p>
          <a:p>
            <a:pPr lvl="1"/>
            <a:r>
              <a:rPr lang="en-AU" sz="7200" dirty="0"/>
              <a:t>Residential care percentage against age</a:t>
            </a:r>
          </a:p>
          <a:p>
            <a:pPr lvl="1"/>
            <a:r>
              <a:rPr lang="en-AU" sz="7200" dirty="0"/>
              <a:t>Residential care percentage against sex</a:t>
            </a:r>
            <a:endParaRPr lang="en-AU" sz="4000" dirty="0"/>
          </a:p>
          <a:p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1521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8D73A-6DFA-415F-902E-DFF286F8E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2500"/>
          </a:xfrm>
        </p:spPr>
        <p:txBody>
          <a:bodyPr>
            <a:normAutofit fontScale="90000"/>
          </a:bodyPr>
          <a:lstStyle/>
          <a:p>
            <a:r>
              <a:rPr lang="en-AU" dirty="0"/>
              <a:t>Australia Service List 2017 (ASL)</a:t>
            </a:r>
            <a:br>
              <a:rPr lang="en-AU" dirty="0"/>
            </a:b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00ABF3-9DC5-4AD0-8460-9092C107F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331082"/>
              </p:ext>
            </p:extLst>
          </p:nvPr>
        </p:nvGraphicFramePr>
        <p:xfrm>
          <a:off x="1138768" y="1538816"/>
          <a:ext cx="8135235" cy="404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745">
                  <a:extLst>
                    <a:ext uri="{9D8B030D-6E8A-4147-A177-3AD203B41FA5}">
                      <a16:colId xmlns:a16="http://schemas.microsoft.com/office/drawing/2014/main" val="3622902650"/>
                    </a:ext>
                  </a:extLst>
                </a:gridCol>
                <a:gridCol w="2711745">
                  <a:extLst>
                    <a:ext uri="{9D8B030D-6E8A-4147-A177-3AD203B41FA5}">
                      <a16:colId xmlns:a16="http://schemas.microsoft.com/office/drawing/2014/main" val="1470954066"/>
                    </a:ext>
                  </a:extLst>
                </a:gridCol>
                <a:gridCol w="2711745">
                  <a:extLst>
                    <a:ext uri="{9D8B030D-6E8A-4147-A177-3AD203B41FA5}">
                      <a16:colId xmlns:a16="http://schemas.microsoft.com/office/drawing/2014/main" val="313206833"/>
                    </a:ext>
                  </a:extLst>
                </a:gridCol>
              </a:tblGrid>
              <a:tr h="470697">
                <a:tc gridSpan="3"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Australia Service List 2017 </a:t>
                      </a:r>
                      <a:r>
                        <a:rPr lang="en-AU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(ASL)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726017"/>
                  </a:ext>
                </a:extLst>
              </a:tr>
              <a:tr h="657686">
                <a:tc>
                  <a:txBody>
                    <a:bodyPr/>
                    <a:lstStyle/>
                    <a:p>
                      <a:r>
                        <a:rPr lang="en-US" sz="1800" dirty="0"/>
                        <a:t>Service name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2015 Aged Care Planning Region (ACPR)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Organisation</a:t>
                      </a:r>
                      <a:r>
                        <a:rPr lang="en-US" sz="1800" dirty="0"/>
                        <a:t> Type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944638"/>
                  </a:ext>
                </a:extLst>
              </a:tr>
              <a:tr h="470697">
                <a:tc>
                  <a:txBody>
                    <a:bodyPr/>
                    <a:lstStyle/>
                    <a:p>
                      <a:r>
                        <a:rPr lang="en-US" sz="1800" dirty="0"/>
                        <a:t>Physical Address Line 1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Care Type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ABS Remoteness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321003"/>
                  </a:ext>
                </a:extLst>
              </a:tr>
              <a:tr h="470697">
                <a:tc>
                  <a:txBody>
                    <a:bodyPr/>
                    <a:lstStyle/>
                    <a:p>
                      <a:r>
                        <a:rPr lang="en-US" sz="1800" dirty="0"/>
                        <a:t>Physical Address Line 2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Residential Places</a:t>
                      </a:r>
                      <a:endParaRPr lang="en-AU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Latitude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01588"/>
                  </a:ext>
                </a:extLst>
              </a:tr>
              <a:tr h="65768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Physical Address Suburb</a:t>
                      </a:r>
                      <a:endParaRPr lang="en-AU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Home Care Places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Longitude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412057"/>
                  </a:ext>
                </a:extLst>
              </a:tr>
              <a:tr h="65768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Physical Address State</a:t>
                      </a:r>
                      <a:endParaRPr lang="en-AU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Restorative Care Places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2016-17 Australian Government Funding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82123"/>
                  </a:ext>
                </a:extLst>
              </a:tr>
              <a:tr h="65768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Physical Address Post Code</a:t>
                      </a:r>
                      <a:endParaRPr lang="en-AU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Provider Name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761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753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395</TotalTime>
  <Words>932</Words>
  <Application>Microsoft Office PowerPoint</Application>
  <PresentationFormat>Widescreen</PresentationFormat>
  <Paragraphs>205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Best possible geographical location and capacity of their 200 new aged care centres</vt:lpstr>
      <vt:lpstr>PowerPoint Presentation</vt:lpstr>
      <vt:lpstr>PowerPoint Presentation</vt:lpstr>
      <vt:lpstr>PowerPoint Presentation</vt:lpstr>
      <vt:lpstr>Key characteristics of people using aged care</vt:lpstr>
      <vt:lpstr>Key characteristics of people using aged care</vt:lpstr>
      <vt:lpstr>People using Residential aged care, age, and sex, 30 June 2017</vt:lpstr>
      <vt:lpstr>Publicly available data sources</vt:lpstr>
      <vt:lpstr>Australia Service List 2017 (ASL) </vt:lpstr>
      <vt:lpstr>Australian Bureau of Statistics 2016 (ABS)  </vt:lpstr>
      <vt:lpstr>Methodology</vt:lpstr>
      <vt:lpstr>Appendix I</vt:lpstr>
      <vt:lpstr>Appendix I</vt:lpstr>
      <vt:lpstr>Limitations and possible improvements</vt:lpstr>
      <vt:lpstr>Appendix II</vt:lpstr>
      <vt:lpstr>Appendix II</vt:lpstr>
      <vt:lpstr>Appendix II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possible geographical location and capacity of their 200 new aged care centres</dc:title>
  <dc:creator/>
  <cp:lastModifiedBy>Sarith Fernando</cp:lastModifiedBy>
  <cp:revision>34</cp:revision>
  <dcterms:created xsi:type="dcterms:W3CDTF">2018-08-15T22:40:47Z</dcterms:created>
  <dcterms:modified xsi:type="dcterms:W3CDTF">2019-02-17T08:56:03Z</dcterms:modified>
</cp:coreProperties>
</file>