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handoutMasterIdLst>
    <p:handoutMasterId r:id="rId31"/>
  </p:handoutMasterIdLst>
  <p:sldIdLst>
    <p:sldId id="256" r:id="rId3"/>
    <p:sldId id="381" r:id="rId4"/>
    <p:sldId id="384" r:id="rId5"/>
    <p:sldId id="386" r:id="rId6"/>
    <p:sldId id="375" r:id="rId7"/>
    <p:sldId id="376" r:id="rId8"/>
    <p:sldId id="377" r:id="rId9"/>
    <p:sldId id="378" r:id="rId10"/>
    <p:sldId id="379" r:id="rId11"/>
    <p:sldId id="380" r:id="rId12"/>
    <p:sldId id="296" r:id="rId13"/>
    <p:sldId id="365" r:id="rId14"/>
    <p:sldId id="290" r:id="rId15"/>
    <p:sldId id="269" r:id="rId16"/>
    <p:sldId id="289" r:id="rId17"/>
    <p:sldId id="270" r:id="rId18"/>
    <p:sldId id="352" r:id="rId20"/>
    <p:sldId id="353" r:id="rId21"/>
    <p:sldId id="356" r:id="rId22"/>
    <p:sldId id="357" r:id="rId23"/>
    <p:sldId id="358" r:id="rId24"/>
    <p:sldId id="372" r:id="rId25"/>
    <p:sldId id="373" r:id="rId26"/>
    <p:sldId id="374" r:id="rId27"/>
    <p:sldId id="382" r:id="rId28"/>
    <p:sldId id="330" r:id="rId29"/>
    <p:sldId id="371" r:id="rId30"/>
  </p:sldIdLst>
  <p:sldSz cx="9144000" cy="6858000" type="screen4x3"/>
  <p:notesSz cx="7086600" cy="9025255"/>
  <p:defaultTextStyle>
    <a:defPPr>
      <a:defRPr lang="es-ES"/>
    </a:defPPr>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25198"/>
    <a:srgbClr val="000099"/>
    <a:srgbClr val="1C1C1C"/>
    <a:srgbClr val="3366FF"/>
    <a:srgbClr val="FF9900"/>
    <a:srgbClr val="000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snapVertSplitter="1" vertBarState="minimized" horzBarState="maximized">
    <p:restoredLeft sz="21574"/>
    <p:restoredTop sz="94652"/>
  </p:normalViewPr>
  <p:slideViewPr>
    <p:cSldViewPr showGuides="1">
      <p:cViewPr varScale="1">
        <p:scale>
          <a:sx n="72" d="100"/>
          <a:sy n="72" d="100"/>
        </p:scale>
        <p:origin x="170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527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0098" name="Rectangle 2"/>
          <p:cNvSpPr>
            <a:spLocks noGrp="1" noChangeArrowheads="1"/>
          </p:cNvSpPr>
          <p:nvPr>
            <p:ph type="hdr" sz="quarter"/>
          </p:nvPr>
        </p:nvSpPr>
        <p:spPr bwMode="auto">
          <a:xfrm>
            <a:off x="0" y="0"/>
            <a:ext cx="3070225" cy="450850"/>
          </a:xfrm>
          <a:prstGeom prst="rect">
            <a:avLst/>
          </a:prstGeom>
          <a:noFill/>
          <a:ln>
            <a:noFill/>
          </a:ln>
          <a:effectLst/>
        </p:spPr>
        <p:txBody>
          <a:bodyPr vert="horz" wrap="square" lIns="91440" tIns="45720" rIns="91440" bIns="45720" numCol="1" anchor="t" anchorCtr="0" compatLnSpc="1"/>
          <a:lstStyle>
            <a:lvl1pPr>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60099" name="Rectangle 3"/>
          <p:cNvSpPr>
            <a:spLocks noGrp="1" noChangeArrowheads="1"/>
          </p:cNvSpPr>
          <p:nvPr>
            <p:ph type="dt" sz="quarter" idx="1"/>
          </p:nvPr>
        </p:nvSpPr>
        <p:spPr bwMode="auto">
          <a:xfrm>
            <a:off x="4014788" y="0"/>
            <a:ext cx="3070225" cy="450850"/>
          </a:xfrm>
          <a:prstGeom prst="rect">
            <a:avLst/>
          </a:prstGeom>
          <a:noFill/>
          <a:ln>
            <a:noFill/>
          </a:ln>
          <a:effectLst/>
        </p:spPr>
        <p:txBody>
          <a:bodyPr vert="horz" wrap="square" lIns="91440" tIns="45720" rIns="91440" bIns="45720" numCol="1" anchor="t" anchorCtr="0" compatLnSpc="1"/>
          <a:lstStyle>
            <a:lvl1pPr algn="r">
              <a:defRPr sz="1200">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3A30C77-0176-4A64-895C-B4996088FE86}" type="datetime1">
              <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60100" name="Rectangle 4"/>
          <p:cNvSpPr>
            <a:spLocks noGrp="1" noChangeArrowheads="1"/>
          </p:cNvSpPr>
          <p:nvPr>
            <p:ph type="ftr" sz="quarter" idx="2"/>
          </p:nvPr>
        </p:nvSpPr>
        <p:spPr bwMode="auto">
          <a:xfrm>
            <a:off x="0" y="8572500"/>
            <a:ext cx="3070225" cy="450850"/>
          </a:xfrm>
          <a:prstGeom prst="rect">
            <a:avLst/>
          </a:prstGeom>
          <a:noFill/>
          <a:ln>
            <a:noFill/>
          </a:ln>
          <a:effectLst/>
        </p:spPr>
        <p:txBody>
          <a:bodyPr vert="horz" wrap="square" lIns="91440" tIns="45720" rIns="91440" bIns="45720" numCol="1" anchor="b" anchorCtr="0" compatLnSpc="1"/>
          <a:lstStyle>
            <a:lvl1pPr>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60101" name="Rectangle 5"/>
          <p:cNvSpPr>
            <a:spLocks noGrp="1" noChangeArrowheads="1"/>
          </p:cNvSpPr>
          <p:nvPr>
            <p:ph type="sldNum" sz="quarter" idx="3"/>
          </p:nvPr>
        </p:nvSpPr>
        <p:spPr bwMode="auto">
          <a:xfrm>
            <a:off x="4014788" y="8572500"/>
            <a:ext cx="3070225" cy="450850"/>
          </a:xfrm>
          <a:prstGeom prst="rect">
            <a:avLst/>
          </a:prstGeom>
          <a:noFill/>
          <a:ln>
            <a:noFill/>
          </a:ln>
          <a:effectLst/>
        </p:spPr>
        <p:txBody>
          <a:bodyPr vert="horz" wrap="square" lIns="91440" tIns="45720" rIns="91440" bIns="45720" numCol="1" anchor="b" anchorCtr="0" compatLnSpc="1"/>
          <a:p>
            <a:pPr lvl="0" algn="r" eaLnBrk="1" hangingPunct="1"/>
            <a:fld id="{9A0DB2DC-4C9A-4742-B13C-FB6460FD3503}" type="slidenum">
              <a:rPr lang="fr-CA" altLang="fr-FR" sz="1200" dirty="0"/>
            </a:fld>
            <a:endParaRPr lang="fr-CA" altLang="fr-FR"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5650" name="Rectangle 2"/>
          <p:cNvSpPr>
            <a:spLocks noGrp="1" noChangeArrowheads="1"/>
          </p:cNvSpPr>
          <p:nvPr>
            <p:ph type="hdr" sz="quarter"/>
          </p:nvPr>
        </p:nvSpPr>
        <p:spPr bwMode="auto">
          <a:xfrm>
            <a:off x="0" y="0"/>
            <a:ext cx="3070225" cy="450850"/>
          </a:xfrm>
          <a:prstGeom prst="rect">
            <a:avLst/>
          </a:prstGeom>
          <a:noFill/>
          <a:ln>
            <a:noFill/>
          </a:ln>
          <a:effectLst/>
        </p:spPr>
        <p:txBody>
          <a:bodyPr vert="horz" wrap="square" lIns="91440" tIns="45720" rIns="91440" bIns="45720" numCol="1" anchor="t" anchorCtr="0" compatLnSpc="1"/>
          <a:lstStyle>
            <a:lvl1pPr>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55651" name="Rectangle 3"/>
          <p:cNvSpPr>
            <a:spLocks noGrp="1" noChangeArrowheads="1"/>
          </p:cNvSpPr>
          <p:nvPr>
            <p:ph type="dt" idx="1"/>
          </p:nvPr>
        </p:nvSpPr>
        <p:spPr bwMode="auto">
          <a:xfrm>
            <a:off x="4014788" y="0"/>
            <a:ext cx="3070225" cy="450850"/>
          </a:xfrm>
          <a:prstGeom prst="rect">
            <a:avLst/>
          </a:prstGeom>
          <a:noFill/>
          <a:ln>
            <a:noFill/>
          </a:ln>
          <a:effectLst/>
        </p:spPr>
        <p:txBody>
          <a:bodyPr vert="horz" wrap="square" lIns="91440" tIns="45720" rIns="91440" bIns="45720" numCol="1" anchor="t" anchorCtr="0" compatLnSpc="1"/>
          <a:lstStyle>
            <a:lvl1pPr algn="r">
              <a:defRPr sz="1200">
                <a:latin typeface="Arial" panose="020B0604020202020204" pitchFamily="34" charset="0"/>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2CE7AEB-BFC5-4B52-AFBF-5BDD03C6C67B}" type="datetime1">
              <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052" name="Rectangle 4"/>
          <p:cNvSpPr>
            <a:spLocks noRot="1" noTextEdit="1"/>
          </p:cNvSpPr>
          <p:nvPr>
            <p:ph type="sldImg" idx="2"/>
          </p:nvPr>
        </p:nvSpPr>
        <p:spPr>
          <a:xfrm>
            <a:off x="1287463" y="676275"/>
            <a:ext cx="4511675" cy="3384550"/>
          </a:xfrm>
          <a:prstGeom prst="rect">
            <a:avLst/>
          </a:prstGeom>
          <a:noFill/>
          <a:ln w="9525" cap="flat" cmpd="sng">
            <a:solidFill>
              <a:srgbClr val="000000"/>
            </a:solidFill>
            <a:prstDash val="solid"/>
            <a:miter/>
            <a:headEnd type="none" w="med" len="med"/>
            <a:tailEnd type="none" w="med" len="med"/>
          </a:ln>
        </p:spPr>
      </p:sp>
      <p:sp>
        <p:nvSpPr>
          <p:cNvPr id="155653" name="Rectangle 5"/>
          <p:cNvSpPr>
            <a:spLocks noGrp="1" noChangeArrowheads="1"/>
          </p:cNvSpPr>
          <p:nvPr>
            <p:ph type="body" sz="quarter" idx="3"/>
          </p:nvPr>
        </p:nvSpPr>
        <p:spPr bwMode="auto">
          <a:xfrm>
            <a:off x="708025" y="4286250"/>
            <a:ext cx="5670550" cy="4062413"/>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Cliquez pour modifier les styles du texte du masque</a:t>
            </a:r>
            <a:endPar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Deuxième niveau</a:t>
            </a:r>
            <a:endPar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Troisième niveau</a:t>
            </a:r>
            <a:endPar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Quatrième niveau</a:t>
            </a:r>
            <a:endPar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t>Cinquième niveau</a:t>
            </a:r>
            <a:endPar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55654" name="Rectangle 6"/>
          <p:cNvSpPr>
            <a:spLocks noGrp="1" noChangeArrowheads="1"/>
          </p:cNvSpPr>
          <p:nvPr>
            <p:ph type="ftr" sz="quarter" idx="4"/>
          </p:nvPr>
        </p:nvSpPr>
        <p:spPr bwMode="auto">
          <a:xfrm>
            <a:off x="0" y="8572500"/>
            <a:ext cx="3070225" cy="450850"/>
          </a:xfrm>
          <a:prstGeom prst="rect">
            <a:avLst/>
          </a:prstGeom>
          <a:noFill/>
          <a:ln>
            <a:noFill/>
          </a:ln>
          <a:effectLst/>
        </p:spPr>
        <p:txBody>
          <a:bodyPr vert="horz" wrap="square" lIns="91440" tIns="45720" rIns="91440" bIns="45720" numCol="1" anchor="b" anchorCtr="0" compatLnSpc="1"/>
          <a:lstStyle>
            <a:lvl1pPr>
              <a:defRPr sz="12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fr-CA"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55655" name="Rectangle 7"/>
          <p:cNvSpPr>
            <a:spLocks noGrp="1" noChangeArrowheads="1"/>
          </p:cNvSpPr>
          <p:nvPr>
            <p:ph type="sldNum" sz="quarter" idx="5"/>
          </p:nvPr>
        </p:nvSpPr>
        <p:spPr bwMode="auto">
          <a:xfrm>
            <a:off x="4014788" y="8572500"/>
            <a:ext cx="3070225" cy="450850"/>
          </a:xfrm>
          <a:prstGeom prst="rect">
            <a:avLst/>
          </a:prstGeom>
          <a:noFill/>
          <a:ln>
            <a:noFill/>
          </a:ln>
          <a:effectLst/>
        </p:spPr>
        <p:txBody>
          <a:bodyPr vert="horz" wrap="square" lIns="91440" tIns="45720" rIns="91440" bIns="45720" numCol="1" anchor="b" anchorCtr="0" compatLnSpc="1"/>
          <a:p>
            <a:pPr lvl="0" algn="r" eaLnBrk="1" hangingPunct="1"/>
            <a:fld id="{9A0DB2DC-4C9A-4742-B13C-FB6460FD3503}" type="slidenum">
              <a:rPr lang="fr-CA" altLang="fr-FR" sz="1200" dirty="0"/>
            </a:fld>
            <a:endParaRPr lang="fr-CA" altLang="fr-FR" sz="1200" dirty="0"/>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3"/>
          <p:cNvSpPr txBox="1">
            <a:spLocks noGrp="1"/>
          </p:cNvSpPr>
          <p:nvPr>
            <p:ph type="dt" sz="half"/>
          </p:nvPr>
        </p:nvSpPr>
        <p:spPr>
          <a:xfrm>
            <a:off x="4014788" y="0"/>
            <a:ext cx="3070225" cy="450850"/>
          </a:xfrm>
          <a:prstGeom prst="rect">
            <a:avLst/>
          </a:prstGeom>
          <a:noFill/>
          <a:ln w="9525">
            <a:noFill/>
          </a:ln>
        </p:spPr>
        <p:txBody>
          <a:bodyPr/>
          <a:p>
            <a:pPr lvl="0" algn="r" eaLnBrk="1" hangingPunct="1">
              <a:spcBef>
                <a:spcPct val="0"/>
              </a:spcBef>
            </a:pPr>
            <a:fld id="{BB962C8B-B14F-4D97-AF65-F5344CB8AC3E}" type="datetime1">
              <a:rPr lang="fr-CA" altLang="fr-FR" dirty="0"/>
            </a:fld>
            <a:endParaRPr lang="fr-CA" altLang="fr-FR" dirty="0"/>
          </a:p>
        </p:txBody>
      </p:sp>
      <p:sp>
        <p:nvSpPr>
          <p:cNvPr id="20483" name="Rectangle 7"/>
          <p:cNvSpPr txBox="1">
            <a:spLocks noGrp="1"/>
          </p:cNvSpPr>
          <p:nvPr>
            <p:ph type="sldNum" sz="quarter"/>
          </p:nvPr>
        </p:nvSpPr>
        <p:spPr>
          <a:xfrm>
            <a:off x="4014788" y="8572500"/>
            <a:ext cx="3070225" cy="450850"/>
          </a:xfrm>
          <a:prstGeom prst="rect">
            <a:avLst/>
          </a:prstGeom>
          <a:noFill/>
          <a:ln w="9525">
            <a:noFill/>
          </a:ln>
        </p:spPr>
        <p:txBody>
          <a:bodyPr anchor="b" anchorCtr="0"/>
          <a:p>
            <a:pPr lvl="0" algn="r" eaLnBrk="1" hangingPunct="1">
              <a:spcBef>
                <a:spcPct val="0"/>
              </a:spcBef>
            </a:pPr>
            <a:fld id="{9A0DB2DC-4C9A-4742-B13C-FB6460FD3503}" type="slidenum">
              <a:rPr lang="fr-CA" altLang="fr-FR" dirty="0"/>
            </a:fld>
            <a:endParaRPr lang="fr-CA" altLang="fr-FR" dirty="0"/>
          </a:p>
        </p:txBody>
      </p:sp>
      <p:sp>
        <p:nvSpPr>
          <p:cNvPr id="20484" name="Espace réservé de l'image des diapositives 1"/>
          <p:cNvSpPr>
            <a:spLocks noGrp="1" noRot="1" noChangeAspect="1" noTextEdit="1"/>
          </p:cNvSpPr>
          <p:nvPr>
            <p:ph type="sldImg"/>
          </p:nvPr>
        </p:nvSpPr>
        <p:spPr>
          <a:ln/>
        </p:spPr>
      </p:sp>
      <p:sp>
        <p:nvSpPr>
          <p:cNvPr id="20485" name="Espace réservé des commentaires 2"/>
          <p:cNvSpPr>
            <a:spLocks noGrp="1"/>
          </p:cNvSpPr>
          <p:nvPr>
            <p:ph type="body" idx="1"/>
          </p:nvPr>
        </p:nvSpPr>
        <p:spPr>
          <a:ln/>
        </p:spPr>
        <p:txBody>
          <a:bodyPr wrap="square" lIns="91440" tIns="45720" rIns="91440" bIns="45720" anchor="t" anchorCtr="0"/>
          <a:p>
            <a:pPr lvl="0" defTabSz="457200" eaLnBrk="1" hangingPunct="1">
              <a:lnSpc>
                <a:spcPct val="80000"/>
              </a:lnSpc>
            </a:pPr>
            <a:endParaRPr lang="fr-FR" altLang="fr-FR" sz="500" dirty="0"/>
          </a:p>
        </p:txBody>
      </p:sp>
      <p:sp>
        <p:nvSpPr>
          <p:cNvPr id="20486" name="Espace réservé du numéro de diapositive 3"/>
          <p:cNvSpPr txBox="1">
            <a:spLocks noGrp="1"/>
          </p:cNvSpPr>
          <p:nvPr/>
        </p:nvSpPr>
        <p:spPr>
          <a:xfrm>
            <a:off x="4014788" y="8572500"/>
            <a:ext cx="3070225" cy="450850"/>
          </a:xfrm>
          <a:prstGeom prst="rect">
            <a:avLst/>
          </a:prstGeom>
          <a:noFill/>
          <a:ln w="9525">
            <a:noFill/>
          </a:ln>
        </p:spPr>
        <p:txBody>
          <a:bodyPr anchor="b" anchorCtr="0"/>
          <a:p>
            <a:pPr lvl="0" algn="r" eaLnBrk="1" hangingPunct="1">
              <a:spcBef>
                <a:spcPct val="0"/>
              </a:spcBef>
            </a:pPr>
            <a:fld id="{9A0DB2DC-4C9A-4742-B13C-FB6460FD3503}" type="slidenum">
              <a:rPr lang="fr-FR" altLang="fr-FR" dirty="0">
                <a:latin typeface="Tahoma" panose="020B0604030504040204" pitchFamily="34" charset="0"/>
              </a:rPr>
            </a:fld>
            <a:endParaRPr lang="fr-FR" altLang="fr-FR" dirty="0">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3"/>
          <p:cNvSpPr txBox="1">
            <a:spLocks noGrp="1"/>
          </p:cNvSpPr>
          <p:nvPr>
            <p:ph type="dt" sz="half"/>
          </p:nvPr>
        </p:nvSpPr>
        <p:spPr>
          <a:xfrm>
            <a:off x="4014788" y="0"/>
            <a:ext cx="3070225" cy="450850"/>
          </a:xfrm>
          <a:prstGeom prst="rect">
            <a:avLst/>
          </a:prstGeom>
          <a:noFill/>
          <a:ln w="9525">
            <a:noFill/>
          </a:ln>
        </p:spPr>
        <p:txBody>
          <a:bodyPr/>
          <a:p>
            <a:pPr lvl="0" algn="r" eaLnBrk="1" hangingPunct="1">
              <a:spcBef>
                <a:spcPct val="0"/>
              </a:spcBef>
            </a:pPr>
            <a:fld id="{BB962C8B-B14F-4D97-AF65-F5344CB8AC3E}" type="datetime1">
              <a:rPr lang="fr-CA" altLang="fr-FR" dirty="0"/>
            </a:fld>
            <a:endParaRPr lang="fr-CA" altLang="fr-FR" dirty="0"/>
          </a:p>
        </p:txBody>
      </p:sp>
      <p:sp>
        <p:nvSpPr>
          <p:cNvPr id="27651" name="Rectangle 7"/>
          <p:cNvSpPr txBox="1">
            <a:spLocks noGrp="1"/>
          </p:cNvSpPr>
          <p:nvPr>
            <p:ph type="sldNum" sz="quarter"/>
          </p:nvPr>
        </p:nvSpPr>
        <p:spPr>
          <a:xfrm>
            <a:off x="4014788" y="8572500"/>
            <a:ext cx="3070225" cy="450850"/>
          </a:xfrm>
          <a:prstGeom prst="rect">
            <a:avLst/>
          </a:prstGeom>
          <a:noFill/>
          <a:ln w="9525">
            <a:noFill/>
          </a:ln>
        </p:spPr>
        <p:txBody>
          <a:bodyPr anchor="b" anchorCtr="0"/>
          <a:p>
            <a:pPr lvl="0" algn="r" eaLnBrk="1" hangingPunct="1">
              <a:spcBef>
                <a:spcPct val="0"/>
              </a:spcBef>
            </a:pPr>
            <a:fld id="{9A0DB2DC-4C9A-4742-B13C-FB6460FD3503}" type="slidenum">
              <a:rPr lang="fr-CA" altLang="fr-FR" dirty="0"/>
            </a:fld>
            <a:endParaRPr lang="fr-CA" altLang="fr-FR" dirty="0"/>
          </a:p>
        </p:txBody>
      </p:sp>
      <p:sp>
        <p:nvSpPr>
          <p:cNvPr id="27652" name="Espace réservé de l'image des diapositives 1"/>
          <p:cNvSpPr>
            <a:spLocks noGrp="1" noRot="1" noChangeAspect="1" noTextEdit="1"/>
          </p:cNvSpPr>
          <p:nvPr>
            <p:ph type="sldImg"/>
          </p:nvPr>
        </p:nvSpPr>
        <p:spPr>
          <a:ln/>
        </p:spPr>
      </p:sp>
      <p:sp>
        <p:nvSpPr>
          <p:cNvPr id="27653" name="Espace réservé des commentaires 2"/>
          <p:cNvSpPr>
            <a:spLocks noGrp="1"/>
          </p:cNvSpPr>
          <p:nvPr>
            <p:ph type="body" idx="1"/>
          </p:nvPr>
        </p:nvSpPr>
        <p:spPr>
          <a:ln/>
        </p:spPr>
        <p:txBody>
          <a:bodyPr wrap="square" lIns="91440" tIns="45720" rIns="91440" bIns="45720" anchor="t" anchorCtr="0"/>
          <a:p>
            <a:pPr lvl="0" algn="ctr" defTabSz="457200" eaLnBrk="1" hangingPunct="1">
              <a:lnSpc>
                <a:spcPct val="80000"/>
              </a:lnSpc>
            </a:pPr>
            <a:endParaRPr lang="fr-FR" altLang="fr-FR" sz="300" dirty="0">
              <a:latin typeface="Rockwell" pitchFamily="18" charset="0"/>
            </a:endParaRPr>
          </a:p>
          <a:p>
            <a:pPr lvl="0" defTabSz="457200" eaLnBrk="1" hangingPunct="1">
              <a:lnSpc>
                <a:spcPct val="80000"/>
              </a:lnSpc>
              <a:spcBef>
                <a:spcPts val="2000"/>
              </a:spcBef>
              <a:buClr>
                <a:schemeClr val="accent1"/>
              </a:buClr>
              <a:buSzPct val="75000"/>
              <a:buFont typeface="Wingdings" panose="05000000000000000000" pitchFamily="2" charset="2"/>
              <a:buChar char="•"/>
            </a:pPr>
            <a:endParaRPr lang="fr-FR" altLang="fr-FR" sz="300" dirty="0">
              <a:solidFill>
                <a:srgbClr val="595959"/>
              </a:solidFill>
              <a:latin typeface="Rockwell" pitchFamily="18" charset="0"/>
            </a:endParaRPr>
          </a:p>
          <a:p>
            <a:pPr lvl="0" defTabSz="457200" eaLnBrk="1" hangingPunct="1">
              <a:lnSpc>
                <a:spcPct val="80000"/>
              </a:lnSpc>
            </a:pPr>
            <a:endParaRPr lang="fr-FR" altLang="fr-FR" sz="300" dirty="0">
              <a:latin typeface="Rockwell" pitchFamily="18" charset="0"/>
            </a:endParaRPr>
          </a:p>
          <a:p>
            <a:pPr lvl="0" defTabSz="457200" eaLnBrk="1" hangingPunct="1">
              <a:lnSpc>
                <a:spcPct val="80000"/>
              </a:lnSpc>
            </a:pPr>
            <a:endParaRPr lang="fr-FR" altLang="fr-FR" sz="300" dirty="0">
              <a:latin typeface="Rockwell" pitchFamily="18" charset="0"/>
            </a:endParaRPr>
          </a:p>
          <a:p>
            <a:pPr lvl="0" defTabSz="457200" eaLnBrk="1" hangingPunct="1">
              <a:lnSpc>
                <a:spcPct val="80000"/>
              </a:lnSpc>
            </a:pPr>
            <a:endParaRPr lang="fr-FR" altLang="fr-FR" sz="300" dirty="0"/>
          </a:p>
        </p:txBody>
      </p:sp>
      <p:sp>
        <p:nvSpPr>
          <p:cNvPr id="27654" name="Espace réservé du numéro de diapositive 3"/>
          <p:cNvSpPr txBox="1">
            <a:spLocks noGrp="1"/>
          </p:cNvSpPr>
          <p:nvPr/>
        </p:nvSpPr>
        <p:spPr>
          <a:xfrm>
            <a:off x="4014788" y="8572500"/>
            <a:ext cx="3070225" cy="450850"/>
          </a:xfrm>
          <a:prstGeom prst="rect">
            <a:avLst/>
          </a:prstGeom>
          <a:noFill/>
          <a:ln w="9525">
            <a:noFill/>
          </a:ln>
        </p:spPr>
        <p:txBody>
          <a:bodyPr anchor="b" anchorCtr="0"/>
          <a:p>
            <a:pPr lvl="0" algn="r" eaLnBrk="1" hangingPunct="1">
              <a:spcBef>
                <a:spcPct val="0"/>
              </a:spcBef>
            </a:pPr>
            <a:fld id="{9A0DB2DC-4C9A-4742-B13C-FB6460FD3503}" type="slidenum">
              <a:rPr lang="fr-FR" altLang="fr-FR" dirty="0">
                <a:latin typeface="Tahoma" panose="020B0604030504040204" pitchFamily="34" charset="0"/>
              </a:rPr>
            </a:fld>
            <a:endParaRPr lang="fr-FR" altLang="fr-FR" dirty="0">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endParaRPr lang="fr-CA"/>
          </a:p>
        </p:txBody>
      </p:sp>
      <p:sp>
        <p:nvSpPr>
          <p:cNvPr id="3" name="Sous-titre 2"/>
          <p:cNvSpPr>
            <a:spLocks noGrp="1"/>
          </p:cNvSpPr>
          <p:nvPr>
            <p:ph type="subTitle" idx="1" hasCustomPrompt="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Modifiez le style des sous-titres du masque</a:t>
            </a:r>
            <a:endParaRPr lang="fr-CA"/>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5886E5-FDBE-4AAD-8141-E877380F2B02}" type="datetime1">
              <a:rPr kumimoji="0" lang="fr-CA"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s-ES" altLang="fr-FR" dirty="0">
                <a:latin typeface="Arial" panose="020B0604020202020204" pitchFamily="34" charset="0"/>
              </a:rPr>
            </a:fld>
            <a:endParaRPr lang="es-ES" altLang="fr-FR"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hasCustomPrompt="1"/>
          </p:nvPr>
        </p:nvSpPr>
        <p:spPr/>
        <p:txBody>
          <a:bodyPr vert="eaVert"/>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CA"/>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5886E5-FDBE-4AAD-8141-E877380F2B02}" type="datetime1">
              <a:rPr kumimoji="0" lang="fr-CA"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s-ES" altLang="fr-FR" dirty="0">
                <a:latin typeface="Arial" panose="020B0604020202020204" pitchFamily="34" charset="0"/>
              </a:rPr>
            </a:fld>
            <a:endParaRPr lang="es-ES" altLang="fr-FR"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fr-CA"/>
          </a:p>
        </p:txBody>
      </p:sp>
      <p:sp>
        <p:nvSpPr>
          <p:cNvPr id="3" name="Espace réservé du texte vertical 2"/>
          <p:cNvSpPr>
            <a:spLocks noGrp="1"/>
          </p:cNvSpPr>
          <p:nvPr>
            <p:ph type="body" orient="vert" idx="1" hasCustomPrompt="1"/>
          </p:nvPr>
        </p:nvSpPr>
        <p:spPr>
          <a:xfrm>
            <a:off x="457200" y="274638"/>
            <a:ext cx="6019800" cy="5851525"/>
          </a:xfrm>
        </p:spPr>
        <p:txBody>
          <a:bodyPr vert="eaVert"/>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CA"/>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5886E5-FDBE-4AAD-8141-E877380F2B02}" type="datetime1">
              <a:rPr kumimoji="0" lang="fr-CA"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s-ES" altLang="fr-FR" dirty="0">
                <a:latin typeface="Arial" panose="020B0604020202020204" pitchFamily="34" charset="0"/>
              </a:rPr>
            </a:fld>
            <a:endParaRPr lang="es-ES" altLang="fr-FR"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a:t>Modifiez le style du titre</a:t>
            </a:r>
            <a:endParaRPr lang="fr-CA"/>
          </a:p>
        </p:txBody>
      </p:sp>
      <p:sp>
        <p:nvSpPr>
          <p:cNvPr id="3" name="Espace réservé du texte 2"/>
          <p:cNvSpPr>
            <a:spLocks noGrp="1"/>
          </p:cNvSpPr>
          <p:nvPr>
            <p:ph type="body" sz="half" idx="1" hasCustomPrompt="1"/>
          </p:nvPr>
        </p:nvSpPr>
        <p:spPr>
          <a:xfrm>
            <a:off x="457200" y="1600200"/>
            <a:ext cx="4038600" cy="4525963"/>
          </a:xfrm>
        </p:spPr>
        <p:txBody>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CA"/>
          </a:p>
        </p:txBody>
      </p:sp>
      <p:sp>
        <p:nvSpPr>
          <p:cNvPr id="4" name="Espace réservé du contenu 3"/>
          <p:cNvSpPr>
            <a:spLocks noGrp="1"/>
          </p:cNvSpPr>
          <p:nvPr>
            <p:ph sz="half" idx="2" hasCustomPrompt="1"/>
          </p:nvPr>
        </p:nvSpPr>
        <p:spPr>
          <a:xfrm>
            <a:off x="4648200" y="1600200"/>
            <a:ext cx="4038600" cy="4525963"/>
          </a:xfrm>
        </p:spPr>
        <p:txBody>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CA"/>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5886E5-FDBE-4AAD-8141-E877380F2B02}" type="datetime1">
              <a:rPr kumimoji="0" lang="fr-CA"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s-ES" altLang="fr-FR" dirty="0">
                <a:latin typeface="Arial" panose="020B0604020202020204" pitchFamily="34" charset="0"/>
              </a:rPr>
            </a:fld>
            <a:endParaRPr lang="es-ES" altLang="fr-FR"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hasCustomPrompt="1"/>
          </p:nvPr>
        </p:nvSpPr>
        <p:spPr/>
        <p:txBody>
          <a:body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CA"/>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5886E5-FDBE-4AAD-8141-E877380F2B02}" type="datetime1">
              <a:rPr kumimoji="0" lang="fr-CA"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s-ES" altLang="fr-FR" dirty="0">
                <a:latin typeface="Arial" panose="020B0604020202020204" pitchFamily="34" charset="0"/>
              </a:rPr>
            </a:fld>
            <a:endParaRPr lang="es-ES" altLang="fr-FR"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endParaRPr lang="fr-FR"/>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5886E5-FDBE-4AAD-8141-E877380F2B02}" type="datetime1">
              <a:rPr kumimoji="0" lang="fr-CA"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s-ES" altLang="fr-FR" dirty="0">
                <a:latin typeface="Arial" panose="020B0604020202020204" pitchFamily="34" charset="0"/>
              </a:rPr>
            </a:fld>
            <a:endParaRPr lang="es-ES" altLang="fr-FR"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CA"/>
          </a:p>
        </p:txBody>
      </p:sp>
      <p:sp>
        <p:nvSpPr>
          <p:cNvPr id="4" name="Espace réservé du contenu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CA"/>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5886E5-FDBE-4AAD-8141-E877380F2B02}" type="datetime1">
              <a:rPr kumimoji="0" lang="fr-CA"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s-ES" altLang="fr-FR" dirty="0">
                <a:latin typeface="Arial" panose="020B0604020202020204" pitchFamily="34" charset="0"/>
              </a:rPr>
            </a:fld>
            <a:endParaRPr lang="es-ES" altLang="fr-FR"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fr-CA"/>
          </a:p>
        </p:txBody>
      </p:sp>
      <p:sp>
        <p:nvSpPr>
          <p:cNvPr id="3" name="Espace réservé du texte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endParaRPr lang="fr-FR"/>
          </a:p>
        </p:txBody>
      </p:sp>
      <p:sp>
        <p:nvSpPr>
          <p:cNvPr id="4" name="Espace réservé du contenu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CA"/>
          </a:p>
        </p:txBody>
      </p:sp>
      <p:sp>
        <p:nvSpPr>
          <p:cNvPr id="5" name="Espace réservé du texte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endParaRPr lang="fr-FR"/>
          </a:p>
        </p:txBody>
      </p:sp>
      <p:sp>
        <p:nvSpPr>
          <p:cNvPr id="6" name="Espace réservé du contenu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CA"/>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5886E5-FDBE-4AAD-8141-E877380F2B02}" type="datetime1">
              <a:rPr kumimoji="0" lang="fr-CA"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s-ES" altLang="fr-FR" dirty="0">
                <a:latin typeface="Arial" panose="020B0604020202020204" pitchFamily="34" charset="0"/>
              </a:rPr>
            </a:fld>
            <a:endParaRPr lang="es-ES" altLang="fr-FR"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5886E5-FDBE-4AAD-8141-E877380F2B02}" type="datetime1">
              <a:rPr kumimoji="0" lang="fr-CA"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s-ES" altLang="fr-FR" dirty="0">
                <a:latin typeface="Arial" panose="020B0604020202020204" pitchFamily="34" charset="0"/>
              </a:rPr>
            </a:fld>
            <a:endParaRPr lang="es-ES" altLang="fr-FR"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5886E5-FDBE-4AAD-8141-E877380F2B02}" type="datetime1">
              <a:rPr kumimoji="0" lang="fr-CA"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s-ES" altLang="fr-FR" dirty="0">
                <a:latin typeface="Arial" panose="020B0604020202020204" pitchFamily="34" charset="0"/>
              </a:rPr>
            </a:fld>
            <a:endParaRPr lang="es-ES" altLang="fr-FR"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CA"/>
          </a:p>
        </p:txBody>
      </p:sp>
      <p:sp>
        <p:nvSpPr>
          <p:cNvPr id="4" name="Espace réservé du texte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endParaRPr lang="fr-FR"/>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5886E5-FDBE-4AAD-8141-E877380F2B02}" type="datetime1">
              <a:rPr kumimoji="0" lang="fr-CA"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s-ES" altLang="fr-FR" dirty="0">
                <a:latin typeface="Arial" panose="020B0604020202020204" pitchFamily="34" charset="0"/>
              </a:rPr>
            </a:fld>
            <a:endParaRPr lang="es-ES" altLang="fr-FR"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fr-CA" sz="3200" b="0" i="0" u="none" strike="noStrike" kern="0" cap="none" spc="0" normalizeH="0" baseline="0" noProof="0">
              <a:ln>
                <a:noFill/>
              </a:ln>
              <a:solidFill>
                <a:schemeClr val="tx1"/>
              </a:solidFill>
              <a:effectLst/>
              <a:uLnTx/>
              <a:uFillTx/>
              <a:latin typeface="+mn-lt"/>
              <a:ea typeface="+mn-ea"/>
              <a:cs typeface="+mn-cs"/>
            </a:endParaRPr>
          </a:p>
        </p:txBody>
      </p:sp>
      <p:sp>
        <p:nvSpPr>
          <p:cNvPr id="4" name="Espace réservé du texte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endParaRPr lang="fr-FR"/>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5886E5-FDBE-4AAD-8141-E877380F2B02}" type="datetime1">
              <a:rPr kumimoji="0" lang="fr-CA"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s-ES" altLang="fr-FR" dirty="0">
                <a:latin typeface="Arial" panose="020B0604020202020204" pitchFamily="34" charset="0"/>
              </a:rPr>
            </a:fld>
            <a:endParaRPr lang="es-ES" altLang="fr-FR"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es-ES" altLang="fr-FR" dirty="0"/>
              <a:t>Haga clic para cambiar el estilo de título	</a:t>
            </a:r>
            <a:endParaRPr lang="es-ES" altLang="fr-FR"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es-ES" altLang="fr-FR" dirty="0"/>
              <a:t>Haga clic para modificar el estilo de texto del patrón</a:t>
            </a:r>
            <a:endParaRPr lang="es-ES" altLang="fr-FR" dirty="0"/>
          </a:p>
          <a:p>
            <a:pPr lvl="1"/>
            <a:r>
              <a:rPr lang="es-ES" altLang="fr-FR" dirty="0"/>
              <a:t>Segundo nivel</a:t>
            </a:r>
            <a:endParaRPr lang="es-ES" altLang="fr-FR" dirty="0"/>
          </a:p>
          <a:p>
            <a:pPr lvl="2"/>
            <a:r>
              <a:rPr lang="es-ES" altLang="fr-FR" dirty="0"/>
              <a:t>Tercer nivel</a:t>
            </a:r>
            <a:endParaRPr lang="es-ES" altLang="fr-FR" dirty="0"/>
          </a:p>
          <a:p>
            <a:pPr lvl="3"/>
            <a:r>
              <a:rPr lang="es-ES" altLang="fr-FR" dirty="0"/>
              <a:t>Cuarto nivel</a:t>
            </a:r>
            <a:endParaRPr lang="es-ES" altLang="fr-FR" dirty="0"/>
          </a:p>
          <a:p>
            <a:pPr lvl="4"/>
            <a:r>
              <a:rPr lang="es-ES" altLang="fr-FR" dirty="0"/>
              <a:t>Quinto nivel</a:t>
            </a:r>
            <a:endParaRPr lang="es-ES" altLang="fr-FR"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defRPr sz="1400">
                <a:latin typeface="Arial" panose="020B0604020202020204" pitchFamily="34" charset="0"/>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05886E5-FDBE-4AAD-8141-E877380F2B02}" type="datetime1">
              <a:rPr kumimoji="0" lang="fr-CA"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a:latin typeface="Arial" panose="020B0604020202020204" pitchFamily="34" charset="0"/>
                <a:cs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sz="14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s-ES" altLang="fr-FR" dirty="0">
                <a:latin typeface="Arial" panose="020B0604020202020204" pitchFamily="34" charset="0"/>
              </a:rPr>
            </a:fld>
            <a:endParaRPr lang="es-ES" altLang="fr-FR"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hyperlink" Target="http://www.lesaffaires.com/leadership/strategies/philippe-torres--l-intelligence-d-affaires-ou-l-art-de-faire-parler-les-donnees/522061"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hyperlink" Target="http://www.lesaffaires.com/leadership/strategies/philippe-torres--l-intelligence-d-affaires-ou-l-art-de-faire-parler-les-donnees/522061" TargetMode="Externa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hyperlink" Target="http://www.soyculto.com/wp-content/uploads/2009/11/Clientes_mercados.jpg"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098" name="Rectangle 110"/>
          <p:cNvSpPr>
            <a:spLocks noGrp="1"/>
          </p:cNvSpPr>
          <p:nvPr>
            <p:ph type="ctrTitle"/>
          </p:nvPr>
        </p:nvSpPr>
        <p:spPr>
          <a:xfrm>
            <a:off x="4787900" y="4005263"/>
            <a:ext cx="4032250" cy="2016125"/>
          </a:xfrm>
          <a:ln/>
        </p:spPr>
        <p:txBody>
          <a:bodyPr vert="horz" wrap="square" lIns="91440" tIns="45720" rIns="91440" bIns="45720" anchor="ctr" anchorCtr="0"/>
          <a:p>
            <a:pPr algn="l" eaLnBrk="1" hangingPunct="1">
              <a:buClrTx/>
              <a:buSzTx/>
              <a:buFontTx/>
            </a:pPr>
            <a:r>
              <a:rPr lang="es-UY" altLang="fr-FR" sz="2400" b="1" dirty="0">
                <a:solidFill>
                  <a:schemeClr val="tx1"/>
                </a:solidFill>
              </a:rPr>
              <a:t>Intelligence d’affaires – BI</a:t>
            </a:r>
            <a:br>
              <a:rPr lang="es-ES" altLang="fr-FR" sz="2400" b="1" dirty="0">
                <a:solidFill>
                  <a:schemeClr val="tx1"/>
                </a:solidFill>
              </a:rPr>
            </a:br>
            <a:r>
              <a:rPr lang="es-ES" altLang="fr-FR" sz="2000" b="1" dirty="0">
                <a:solidFill>
                  <a:schemeClr val="tx1"/>
                </a:solidFill>
              </a:rPr>
              <a:t>1-</a:t>
            </a:r>
            <a:r>
              <a:rPr lang="fr-CA" altLang="fr-FR" sz="2000" b="1" dirty="0"/>
              <a:t>Cycle d’intelligence d’affaires</a:t>
            </a:r>
            <a:br>
              <a:rPr lang="es-ES" altLang="fr-FR" sz="2000" b="1" dirty="0">
                <a:solidFill>
                  <a:schemeClr val="tx1"/>
                </a:solidFill>
              </a:rPr>
            </a:br>
            <a:r>
              <a:rPr lang="es-ES" altLang="fr-FR" sz="2000" b="1" dirty="0">
                <a:solidFill>
                  <a:schemeClr val="tx1"/>
                </a:solidFill>
              </a:rPr>
              <a:t>2-Architecture Introduction</a:t>
            </a:r>
            <a:br>
              <a:rPr lang="es-ES" altLang="fr-FR" sz="2000" b="1" dirty="0">
                <a:solidFill>
                  <a:schemeClr val="tx1"/>
                </a:solidFill>
              </a:rPr>
            </a:br>
            <a:r>
              <a:rPr lang="es-ES" altLang="fr-FR" sz="2000" b="1" dirty="0">
                <a:solidFill>
                  <a:schemeClr val="tx1"/>
                </a:solidFill>
              </a:rPr>
              <a:t>3-Cycle de vie de projet</a:t>
            </a:r>
            <a:endParaRPr lang="es-ES" altLang="fr-FR" sz="2000" b="1" dirty="0">
              <a:solidFill>
                <a:schemeClr val="tx1"/>
              </a:solidFill>
            </a:endParaRPr>
          </a:p>
        </p:txBody>
      </p:sp>
      <p:pic>
        <p:nvPicPr>
          <p:cNvPr id="4" name="Image 3" descr="cube BI.jpg"/>
          <p:cNvPicPr>
            <a:picLocks noChangeAspect="1"/>
          </p:cNvPicPr>
          <p:nvPr/>
        </p:nvPicPr>
        <p:blipFill>
          <a:blip r:embed="rId2"/>
          <a:stretch>
            <a:fillRect/>
          </a:stretch>
        </p:blipFill>
        <p:spPr>
          <a:xfrm>
            <a:off x="4859338" y="765175"/>
            <a:ext cx="2963862" cy="31369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000000"/>
                                          </p:val>
                                        </p:tav>
                                        <p:tav tm="100000">
                                          <p:val>
                                            <p:fltVal val="0.000000"/>
                                          </p:val>
                                        </p:tav>
                                      </p:tavLst>
                                    </p:anim>
                                    <p:anim calcmode="lin" valueType="num">
                                      <p:cBhvr>
                                        <p:cTn id="9" dur="2000" fill="hold"/>
                                        <p:tgtEl>
                                          <p:spTgt spid="4"/>
                                        </p:tgtEl>
                                        <p:attrNameLst>
                                          <p:attrName>ppt_h</p:attrName>
                                        </p:attrNameLst>
                                      </p:cBhvr>
                                      <p:tavLst>
                                        <p:tav tm="0">
                                          <p:val>
                                            <p:fltVal val="0.000000"/>
                                          </p:val>
                                        </p:tav>
                                        <p:tav tm="100000">
                                          <p:val>
                                            <p:strVal val="#ppt_h"/>
                                          </p:val>
                                        </p:tav>
                                      </p:tavLst>
                                    </p:anim>
                                    <p:anim calcmode="lin" valueType="num">
                                      <p:cBhvr>
                                        <p:cTn id="10" dur="2000" fill="hold"/>
                                        <p:tgtEl>
                                          <p:spTgt spid="4"/>
                                        </p:tgtEl>
                                        <p:attrNameLst>
                                          <p:attrName>ppt_w</p:attrName>
                                        </p:attrNameLst>
                                      </p:cBhvr>
                                      <p:tavLst>
                                        <p:tav tm="0">
                                          <p:val>
                                            <p:fltVal val="0.00000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3314"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13315"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13316" name="Rectangle 2"/>
          <p:cNvSpPr>
            <a:spLocks noGrp="1"/>
          </p:cNvSpPr>
          <p:nvPr>
            <p:ph type="title"/>
          </p:nvPr>
        </p:nvSpPr>
        <p:spPr>
          <a:ln/>
        </p:spPr>
        <p:txBody>
          <a:bodyPr vert="horz" wrap="square" lIns="91440" tIns="45720" rIns="91440" bIns="45720" anchor="ctr" anchorCtr="0"/>
          <a:p>
            <a:pPr algn="l" eaLnBrk="1" hangingPunct="1"/>
            <a:r>
              <a:rPr lang="fr-CA" altLang="fr-FR" sz="3600" b="1" dirty="0"/>
              <a:t>Systèmes d’intelligence d’affaires</a:t>
            </a:r>
            <a:br>
              <a:rPr lang="fr-CA" altLang="fr-FR" sz="3600" b="1" dirty="0"/>
            </a:br>
            <a:r>
              <a:rPr lang="fr-CA" altLang="fr-FR" sz="3600" b="1" dirty="0">
                <a:solidFill>
                  <a:srgbClr val="FF0000"/>
                </a:solidFill>
              </a:rPr>
              <a:t>(Rappel)</a:t>
            </a:r>
            <a:r>
              <a:rPr lang="fr-CA" altLang="fr-FR" sz="3600" dirty="0"/>
              <a:t> </a:t>
            </a:r>
            <a:endParaRPr lang="fr-CA" altLang="fr-FR" sz="3600" dirty="0"/>
          </a:p>
        </p:txBody>
      </p:sp>
      <p:sp>
        <p:nvSpPr>
          <p:cNvPr id="13317" name="Rectangle 3"/>
          <p:cNvSpPr>
            <a:spLocks noGrp="1"/>
          </p:cNvSpPr>
          <p:nvPr>
            <p:ph idx="1" hasCustomPrompt="1"/>
          </p:nvPr>
        </p:nvSpPr>
        <p:spPr>
          <a:ln/>
        </p:spPr>
        <p:txBody>
          <a:bodyPr vert="horz" wrap="square" lIns="91440" tIns="45720" rIns="91440" bIns="45720" anchor="t" anchorCtr="0"/>
          <a:p>
            <a:pPr eaLnBrk="1" hangingPunct="1">
              <a:lnSpc>
                <a:spcPct val="80000"/>
              </a:lnSpc>
            </a:pPr>
            <a:r>
              <a:rPr lang="fr-CA" altLang="fr-FR" sz="2800" b="1" dirty="0"/>
              <a:t>Un système d’intelligence d’affaires permet entre autres :</a:t>
            </a:r>
            <a:endParaRPr lang="fr-CA" altLang="fr-FR" sz="2800" b="1" dirty="0"/>
          </a:p>
          <a:p>
            <a:pPr lvl="1" eaLnBrk="1" hangingPunct="1">
              <a:lnSpc>
                <a:spcPct val="80000"/>
              </a:lnSpc>
            </a:pPr>
            <a:r>
              <a:rPr lang="fr-CA" altLang="fr-FR" sz="2400" dirty="0"/>
              <a:t>De maximiser le retour sur investissement des systèmes informatiques existants en permettant un accès simple aux données clés au moment approprié</a:t>
            </a:r>
            <a:endParaRPr lang="fr-CA" altLang="fr-FR" sz="2400" dirty="0"/>
          </a:p>
          <a:p>
            <a:pPr lvl="1" eaLnBrk="1" hangingPunct="1">
              <a:lnSpc>
                <a:spcPct val="80000"/>
              </a:lnSpc>
            </a:pPr>
            <a:r>
              <a:rPr lang="fr-CA" altLang="fr-FR" sz="2400" dirty="0"/>
              <a:t>D’aider à prendre les décisions dans un court délai en ayant accès aux informations pertinentes;</a:t>
            </a:r>
            <a:endParaRPr lang="fr-CA" altLang="fr-FR" sz="2400" dirty="0"/>
          </a:p>
          <a:p>
            <a:pPr lvl="1" eaLnBrk="1" hangingPunct="1">
              <a:lnSpc>
                <a:spcPct val="80000"/>
              </a:lnSpc>
            </a:pPr>
            <a:r>
              <a:rPr lang="fr-CA" altLang="fr-FR" sz="2400" dirty="0"/>
              <a:t>D’obtenir rapidement le portrait global de l’entreprise;</a:t>
            </a:r>
            <a:endParaRPr lang="fr-CA" altLang="fr-FR" sz="2400" dirty="0"/>
          </a:p>
          <a:p>
            <a:pPr lvl="1" eaLnBrk="1" hangingPunct="1">
              <a:lnSpc>
                <a:spcPct val="80000"/>
              </a:lnSpc>
            </a:pPr>
            <a:r>
              <a:rPr lang="fr-CA" altLang="fr-FR" sz="2400" dirty="0"/>
              <a:t>D’orienter tous les dirigeants vers les objectifs communs clairement communiqués;</a:t>
            </a:r>
            <a:endParaRPr lang="fr-CA" altLang="fr-FR" sz="2400" dirty="0"/>
          </a:p>
          <a:p>
            <a:pPr lvl="1" eaLnBrk="1" hangingPunct="1">
              <a:lnSpc>
                <a:spcPct val="80000"/>
              </a:lnSpc>
            </a:pPr>
            <a:r>
              <a:rPr lang="fr-CA" altLang="fr-FR" sz="2400" dirty="0"/>
              <a:t>De réduire le temps alloué à la prise de décision;</a:t>
            </a:r>
            <a:endParaRPr lang="fr-CA" altLang="fr-FR" sz="2400" dirty="0"/>
          </a:p>
          <a:p>
            <a:pPr lvl="1" eaLnBrk="1" hangingPunct="1">
              <a:lnSpc>
                <a:spcPct val="80000"/>
              </a:lnSpc>
            </a:pPr>
            <a:r>
              <a:rPr lang="fr-CA" altLang="fr-FR" sz="2400" dirty="0"/>
              <a:t>De donner accès aux informations requises sans trop de recherche.</a:t>
            </a:r>
            <a:endParaRPr lang="fr-CA" altLang="fr-FR" sz="2400" dirty="0"/>
          </a:p>
          <a:p>
            <a:pPr eaLnBrk="1" hangingPunct="1">
              <a:lnSpc>
                <a:spcPct val="80000"/>
              </a:lnSpc>
            </a:pPr>
            <a:endParaRPr lang="fr-CA" altLang="fr-FR" sz="2800" dirty="0"/>
          </a:p>
        </p:txBody>
      </p:sp>
      <p:pic>
        <p:nvPicPr>
          <p:cNvPr id="13318" name="Image 3" descr="cube BI.jpg"/>
          <p:cNvPicPr>
            <a:picLocks noChangeAspect="1"/>
          </p:cNvPicPr>
          <p:nvPr/>
        </p:nvPicPr>
        <p:blipFill>
          <a:blip r:embed="rId1"/>
          <a:stretch>
            <a:fillRect/>
          </a:stretch>
        </p:blipFill>
        <p:spPr>
          <a:xfrm>
            <a:off x="7924800" y="188913"/>
            <a:ext cx="1219200" cy="1290637"/>
          </a:xfrm>
          <a:prstGeom prst="rect">
            <a:avLst/>
          </a:prstGeom>
          <a:noFill/>
          <a:ln w="9525">
            <a:noFill/>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14339"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14340" name="Rectangle 2"/>
          <p:cNvSpPr>
            <a:spLocks noGrp="1"/>
          </p:cNvSpPr>
          <p:nvPr>
            <p:ph type="title"/>
          </p:nvPr>
        </p:nvSpPr>
        <p:spPr>
          <a:ln/>
        </p:spPr>
        <p:txBody>
          <a:bodyPr vert="horz" wrap="square" lIns="91440" tIns="45720" rIns="91440" bIns="45720" anchor="ctr" anchorCtr="0"/>
          <a:p>
            <a:pPr algn="l" eaLnBrk="1" hangingPunct="1"/>
            <a:r>
              <a:rPr lang="fr-CA" altLang="fr-FR" b="1" dirty="0"/>
              <a:t>Comment ça fonctionne</a:t>
            </a:r>
            <a:endParaRPr lang="fr-CA" altLang="fr-FR" b="1" dirty="0"/>
          </a:p>
        </p:txBody>
      </p:sp>
      <p:sp>
        <p:nvSpPr>
          <p:cNvPr id="14341" name="Rectangle 3"/>
          <p:cNvSpPr>
            <a:spLocks noGrp="1"/>
          </p:cNvSpPr>
          <p:nvPr>
            <p:ph idx="1" hasCustomPrompt="1"/>
          </p:nvPr>
        </p:nvSpPr>
        <p:spPr>
          <a:xfrm>
            <a:off x="468313" y="1484313"/>
            <a:ext cx="8229600" cy="4525962"/>
          </a:xfrm>
          <a:ln/>
        </p:spPr>
        <p:txBody>
          <a:bodyPr vert="horz" wrap="square" lIns="91440" tIns="45720" rIns="91440" bIns="45720" anchor="t" anchorCtr="0"/>
          <a:p>
            <a:pPr eaLnBrk="1" hangingPunct="1"/>
            <a:r>
              <a:rPr lang="fr-FR" altLang="fr-FR" dirty="0">
                <a:solidFill>
                  <a:schemeClr val="hlink"/>
                </a:solidFill>
              </a:rPr>
              <a:t>Schéma d'architecture BI</a:t>
            </a:r>
            <a:r>
              <a:rPr lang="fr-CA" altLang="fr-FR" dirty="0"/>
              <a:t> </a:t>
            </a:r>
            <a:endParaRPr lang="fr-CA" altLang="fr-FR" dirty="0"/>
          </a:p>
        </p:txBody>
      </p:sp>
      <p:pic>
        <p:nvPicPr>
          <p:cNvPr id="14342" name="Image 3" descr="cube BI.jpg"/>
          <p:cNvPicPr>
            <a:picLocks noChangeAspect="1"/>
          </p:cNvPicPr>
          <p:nvPr/>
        </p:nvPicPr>
        <p:blipFill>
          <a:blip r:embed="rId1"/>
          <a:stretch>
            <a:fillRect/>
          </a:stretch>
        </p:blipFill>
        <p:spPr>
          <a:xfrm>
            <a:off x="7740650" y="115888"/>
            <a:ext cx="1219200" cy="1290637"/>
          </a:xfrm>
          <a:prstGeom prst="rect">
            <a:avLst/>
          </a:prstGeom>
          <a:noFill/>
          <a:ln w="9525">
            <a:noFill/>
          </a:ln>
        </p:spPr>
      </p:pic>
      <p:pic>
        <p:nvPicPr>
          <p:cNvPr id="14343" name="Picture 6" descr="architecture d'un environnement décisionnel"/>
          <p:cNvPicPr>
            <a:picLocks noChangeAspect="1"/>
          </p:cNvPicPr>
          <p:nvPr/>
        </p:nvPicPr>
        <p:blipFill>
          <a:blip r:embed="rId2"/>
          <a:stretch>
            <a:fillRect/>
          </a:stretch>
        </p:blipFill>
        <p:spPr>
          <a:xfrm>
            <a:off x="-76200" y="2005013"/>
            <a:ext cx="9220200" cy="4852987"/>
          </a:xfrm>
          <a:prstGeom prst="rect">
            <a:avLst/>
          </a:prstGeom>
          <a:noFill/>
          <a:ln w="9525">
            <a:noFill/>
          </a:ln>
        </p:spPr>
      </p:pic>
      <p:sp>
        <p:nvSpPr>
          <p:cNvPr id="8" name="Étoile à 5 branches 7"/>
          <p:cNvSpPr/>
          <p:nvPr/>
        </p:nvSpPr>
        <p:spPr bwMode="auto">
          <a:xfrm>
            <a:off x="7977188" y="11969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Étoile à 5 branches 8"/>
          <p:cNvSpPr/>
          <p:nvPr/>
        </p:nvSpPr>
        <p:spPr bwMode="auto">
          <a:xfrm>
            <a:off x="8129588" y="13493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 name="Étoile à 5 branches 9"/>
          <p:cNvSpPr/>
          <p:nvPr/>
        </p:nvSpPr>
        <p:spPr bwMode="auto">
          <a:xfrm>
            <a:off x="8281988" y="15017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15363"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15364" name="Rectangle 2"/>
          <p:cNvSpPr>
            <a:spLocks noGrp="1"/>
          </p:cNvSpPr>
          <p:nvPr>
            <p:ph type="title"/>
          </p:nvPr>
        </p:nvSpPr>
        <p:spPr>
          <a:ln/>
        </p:spPr>
        <p:txBody>
          <a:bodyPr vert="horz" wrap="square" lIns="91440" tIns="45720" rIns="91440" bIns="45720" anchor="ctr" anchorCtr="0"/>
          <a:p>
            <a:pPr algn="l" eaLnBrk="1" hangingPunct="1"/>
            <a:r>
              <a:rPr lang="fr-CA" altLang="fr-FR" b="1" dirty="0"/>
              <a:t>Comment ça fonctionne</a:t>
            </a:r>
            <a:endParaRPr lang="fr-CA" altLang="fr-FR" b="1" dirty="0"/>
          </a:p>
        </p:txBody>
      </p:sp>
      <p:sp>
        <p:nvSpPr>
          <p:cNvPr id="15365" name="Rectangle 3"/>
          <p:cNvSpPr>
            <a:spLocks noGrp="1"/>
          </p:cNvSpPr>
          <p:nvPr>
            <p:ph idx="1" hasCustomPrompt="1"/>
          </p:nvPr>
        </p:nvSpPr>
        <p:spPr>
          <a:xfrm>
            <a:off x="684213" y="1628775"/>
            <a:ext cx="7272337" cy="4525963"/>
          </a:xfrm>
          <a:ln/>
        </p:spPr>
        <p:txBody>
          <a:bodyPr vert="horz" wrap="square" lIns="91440" tIns="45720" rIns="91440" bIns="45720" anchor="t" anchorCtr="0"/>
          <a:p>
            <a:pPr eaLnBrk="1" hangingPunct="1">
              <a:lnSpc>
                <a:spcPct val="90000"/>
              </a:lnSpc>
            </a:pPr>
            <a:r>
              <a:rPr lang="fr-FR" altLang="fr-FR" sz="2400" u="sng" dirty="0"/>
              <a:t>Une architecture de BI est un ensemble de concepts, outils, méthodes, et technologies (logicielles et matérielles) qui, une fois mises en relation, permettent de créer de la connaissance et répondre aux besoins stratégiques de l'entreprise (dans le meilleur de cas ).</a:t>
            </a:r>
            <a:endParaRPr lang="fr-FR" altLang="fr-FR" sz="2400" u="sng" dirty="0"/>
          </a:p>
          <a:p>
            <a:pPr eaLnBrk="1" hangingPunct="1">
              <a:lnSpc>
                <a:spcPct val="90000"/>
              </a:lnSpc>
            </a:pPr>
            <a:r>
              <a:rPr lang="fr-FR" altLang="fr-FR" sz="2000" dirty="0"/>
              <a:t> Une architecture de BI peut être comparée à la structure d'une maison, c'est l'ensemble des poutres, murs, tuyauterie, etc. qui permettrons à une famille de vivre ou à une école de fonctionner. </a:t>
            </a:r>
            <a:endParaRPr lang="fr-FR" altLang="fr-FR" sz="2000" dirty="0"/>
          </a:p>
          <a:p>
            <a:pPr eaLnBrk="1" hangingPunct="1">
              <a:lnSpc>
                <a:spcPct val="90000"/>
              </a:lnSpc>
            </a:pPr>
            <a:r>
              <a:rPr lang="fr-FR" altLang="fr-FR" sz="2000" dirty="0"/>
              <a:t>Il est important de comprendre ce concept d'architecture et de savoir le différentier des autres termes tels que environnement, système, logiciel, etc. </a:t>
            </a:r>
            <a:endParaRPr lang="fr-CA" altLang="fr-FR" sz="2000" dirty="0"/>
          </a:p>
        </p:txBody>
      </p:sp>
      <p:sp>
        <p:nvSpPr>
          <p:cNvPr id="2" name="Flèche gauche 1"/>
          <p:cNvSpPr/>
          <p:nvPr/>
        </p:nvSpPr>
        <p:spPr>
          <a:xfrm>
            <a:off x="7596188" y="1844675"/>
            <a:ext cx="1584325" cy="17287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fr-FR" altLang="fr-FR" sz="1400" b="0" i="0" u="sng" strike="noStrike" kern="1200" cap="none" spc="0" normalizeH="0" baseline="0" noProof="0" dirty="0">
                <a:ln>
                  <a:noFill/>
                </a:ln>
                <a:solidFill>
                  <a:schemeClr val="lt1"/>
                </a:solidFill>
                <a:effectLst/>
                <a:uLnTx/>
                <a:uFillTx/>
                <a:latin typeface="+mn-lt"/>
                <a:ea typeface="+mn-ea"/>
                <a:cs typeface="+mn-cs"/>
              </a:rPr>
              <a:t>Une architecture c’est des choix </a:t>
            </a:r>
            <a:endParaRPr kumimoji="0" lang="fr-CA" sz="14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Étoile à 5 branches 6"/>
          <p:cNvSpPr/>
          <p:nvPr/>
        </p:nvSpPr>
        <p:spPr bwMode="auto">
          <a:xfrm>
            <a:off x="7824788" y="1136650"/>
            <a:ext cx="609600"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 name="Étoile à 5 branches 7"/>
          <p:cNvSpPr/>
          <p:nvPr/>
        </p:nvSpPr>
        <p:spPr bwMode="auto">
          <a:xfrm>
            <a:off x="7977188" y="1289050"/>
            <a:ext cx="609600"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Étoile à 5 branches 8"/>
          <p:cNvSpPr/>
          <p:nvPr/>
        </p:nvSpPr>
        <p:spPr bwMode="auto">
          <a:xfrm>
            <a:off x="8129588" y="1441450"/>
            <a:ext cx="609600"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16387"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16388" name="Rectangle 2"/>
          <p:cNvSpPr>
            <a:spLocks noGrp="1"/>
          </p:cNvSpPr>
          <p:nvPr>
            <p:ph type="title"/>
          </p:nvPr>
        </p:nvSpPr>
        <p:spPr>
          <a:xfrm>
            <a:off x="250825" y="274638"/>
            <a:ext cx="8435975" cy="1143000"/>
          </a:xfrm>
          <a:ln/>
        </p:spPr>
        <p:txBody>
          <a:bodyPr vert="horz" wrap="square" lIns="91440" tIns="45720" rIns="91440" bIns="45720" anchor="ctr" anchorCtr="0"/>
          <a:p>
            <a:pPr algn="l" eaLnBrk="1" hangingPunct="1"/>
            <a:r>
              <a:rPr lang="fr-CA" altLang="fr-FR" b="1" dirty="0">
                <a:solidFill>
                  <a:schemeClr val="tx1"/>
                </a:solidFill>
              </a:rPr>
              <a:t>Comment ça fonctionne</a:t>
            </a:r>
            <a:endParaRPr lang="fr-CA" altLang="fr-FR" b="1" dirty="0">
              <a:solidFill>
                <a:schemeClr val="tx1"/>
              </a:solidFill>
            </a:endParaRPr>
          </a:p>
        </p:txBody>
      </p:sp>
      <p:sp>
        <p:nvSpPr>
          <p:cNvPr id="16389" name="Rectangle 3"/>
          <p:cNvSpPr>
            <a:spLocks noGrp="1"/>
          </p:cNvSpPr>
          <p:nvPr>
            <p:ph idx="1" hasCustomPrompt="1"/>
          </p:nvPr>
        </p:nvSpPr>
        <p:spPr>
          <a:xfrm>
            <a:off x="755650" y="1628775"/>
            <a:ext cx="8229600" cy="4525963"/>
          </a:xfrm>
          <a:ln/>
        </p:spPr>
        <p:txBody>
          <a:bodyPr vert="horz" wrap="square" lIns="91440" tIns="45720" rIns="91440" bIns="45720" anchor="t" anchorCtr="0"/>
          <a:p>
            <a:pPr eaLnBrk="1" hangingPunct="1">
              <a:lnSpc>
                <a:spcPct val="80000"/>
              </a:lnSpc>
            </a:pPr>
            <a:r>
              <a:rPr lang="fr-CA" altLang="fr-FR" sz="2800" b="1" dirty="0"/>
              <a:t>Un cube OLAP comporte généralement au moins quatre vues : </a:t>
            </a:r>
            <a:r>
              <a:rPr lang="fr-CA" altLang="fr-FR" sz="2800" b="1" dirty="0">
                <a:solidFill>
                  <a:schemeClr val="hlink"/>
                </a:solidFill>
              </a:rPr>
              <a:t>qui, quoi, où, quand</a:t>
            </a:r>
            <a:r>
              <a:rPr lang="fr-CA" altLang="fr-FR" sz="2800" b="1" dirty="0"/>
              <a:t>. </a:t>
            </a:r>
            <a:endParaRPr lang="fr-CA" altLang="fr-FR" sz="2800" b="1" dirty="0"/>
          </a:p>
          <a:p>
            <a:pPr eaLnBrk="1" hangingPunct="1">
              <a:lnSpc>
                <a:spcPct val="80000"/>
              </a:lnSpc>
            </a:pPr>
            <a:r>
              <a:rPr lang="fr-CA" altLang="fr-FR" sz="2800" b="1" dirty="0"/>
              <a:t>Chaque vue peut comporter </a:t>
            </a:r>
            <a:r>
              <a:rPr lang="fr-CA" altLang="fr-FR" sz="2800" b="1" dirty="0">
                <a:solidFill>
                  <a:schemeClr val="hlink"/>
                </a:solidFill>
              </a:rPr>
              <a:t>quatre à cinq niveaux. </a:t>
            </a:r>
            <a:endParaRPr lang="fr-CA" altLang="fr-FR" sz="2800" b="1" dirty="0">
              <a:solidFill>
                <a:schemeClr val="hlink"/>
              </a:solidFill>
            </a:endParaRPr>
          </a:p>
          <a:p>
            <a:pPr eaLnBrk="1" hangingPunct="1">
              <a:lnSpc>
                <a:spcPct val="80000"/>
              </a:lnSpc>
            </a:pPr>
            <a:r>
              <a:rPr lang="fr-CA" altLang="fr-FR" sz="2800" b="1" dirty="0"/>
              <a:t>La vue « </a:t>
            </a:r>
            <a:r>
              <a:rPr lang="fr-CA" altLang="fr-FR" sz="2800" b="1" dirty="0">
                <a:solidFill>
                  <a:schemeClr val="hlink"/>
                </a:solidFill>
              </a:rPr>
              <a:t>Quand</a:t>
            </a:r>
            <a:r>
              <a:rPr lang="fr-CA" altLang="fr-FR" sz="2800" b="1" dirty="0"/>
              <a:t> » peut être associée aux niveaux année, trimestre, période, semaine et jour ; </a:t>
            </a:r>
            <a:endParaRPr lang="fr-CA" altLang="fr-FR" sz="2800" b="1" dirty="0"/>
          </a:p>
          <a:p>
            <a:pPr eaLnBrk="1" hangingPunct="1">
              <a:lnSpc>
                <a:spcPct val="80000"/>
              </a:lnSpc>
            </a:pPr>
            <a:r>
              <a:rPr lang="fr-CA" altLang="fr-FR" sz="2800" b="1" dirty="0"/>
              <a:t>la vue « </a:t>
            </a:r>
            <a:r>
              <a:rPr lang="fr-CA" altLang="fr-FR" sz="2800" b="1" dirty="0">
                <a:solidFill>
                  <a:schemeClr val="hlink"/>
                </a:solidFill>
              </a:rPr>
              <a:t>Où</a:t>
            </a:r>
            <a:r>
              <a:rPr lang="fr-CA" altLang="fr-FR" sz="2800" b="1" dirty="0"/>
              <a:t> », aux niveaux pays, province, ville et client. </a:t>
            </a:r>
            <a:endParaRPr lang="fr-CA" altLang="fr-FR" sz="2800" b="1" dirty="0"/>
          </a:p>
          <a:p>
            <a:pPr eaLnBrk="1" hangingPunct="1">
              <a:lnSpc>
                <a:spcPct val="80000"/>
              </a:lnSpc>
            </a:pPr>
            <a:r>
              <a:rPr lang="fr-CA" altLang="fr-FR" sz="2800" b="1" dirty="0"/>
              <a:t>Chaque vue peut être associée à des mesures, comme les ventes et les coûts.</a:t>
            </a:r>
            <a:endParaRPr lang="fr-CA" altLang="fr-FR" sz="2800" b="1" dirty="0"/>
          </a:p>
        </p:txBody>
      </p:sp>
      <p:pic>
        <p:nvPicPr>
          <p:cNvPr id="16390" name="Image 3" descr="cube BI.jpg"/>
          <p:cNvPicPr>
            <a:picLocks noChangeAspect="1"/>
          </p:cNvPicPr>
          <p:nvPr/>
        </p:nvPicPr>
        <p:blipFill>
          <a:blip r:embed="rId1"/>
          <a:stretch>
            <a:fillRect/>
          </a:stretch>
        </p:blipFill>
        <p:spPr>
          <a:xfrm>
            <a:off x="7667625" y="188913"/>
            <a:ext cx="1219200" cy="1290637"/>
          </a:xfrm>
          <a:prstGeom prst="rect">
            <a:avLst/>
          </a:prstGeom>
          <a:noFill/>
          <a:ln w="9525">
            <a:noFill/>
          </a:ln>
        </p:spPr>
      </p:pic>
      <p:sp>
        <p:nvSpPr>
          <p:cNvPr id="7" name="Étoile à 5 branches 6"/>
          <p:cNvSpPr/>
          <p:nvPr/>
        </p:nvSpPr>
        <p:spPr bwMode="auto">
          <a:xfrm>
            <a:off x="8296275" y="1528763"/>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 name="Étoile à 5 branches 7"/>
          <p:cNvSpPr/>
          <p:nvPr/>
        </p:nvSpPr>
        <p:spPr bwMode="auto">
          <a:xfrm>
            <a:off x="8448675" y="1681163"/>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Étoile à 5 branches 8"/>
          <p:cNvSpPr/>
          <p:nvPr/>
        </p:nvSpPr>
        <p:spPr bwMode="auto">
          <a:xfrm>
            <a:off x="8601075" y="1833563"/>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17411"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17412" name="Rectangle 2"/>
          <p:cNvSpPr>
            <a:spLocks noGrp="1"/>
          </p:cNvSpPr>
          <p:nvPr>
            <p:ph type="title"/>
          </p:nvPr>
        </p:nvSpPr>
        <p:spPr>
          <a:ln/>
        </p:spPr>
        <p:txBody>
          <a:bodyPr vert="horz" wrap="square" lIns="91440" tIns="45720" rIns="91440" bIns="45720" anchor="ctr" anchorCtr="0"/>
          <a:p>
            <a:pPr algn="l" eaLnBrk="1" hangingPunct="1"/>
            <a:r>
              <a:rPr lang="fr-CA" altLang="fr-FR" b="1" dirty="0">
                <a:solidFill>
                  <a:schemeClr val="tx1"/>
                </a:solidFill>
              </a:rPr>
              <a:t>Comment ça fonctionne</a:t>
            </a:r>
            <a:endParaRPr lang="fr-CA" altLang="fr-FR" b="1" dirty="0">
              <a:solidFill>
                <a:schemeClr val="tx1"/>
              </a:solidFill>
            </a:endParaRPr>
          </a:p>
        </p:txBody>
      </p:sp>
      <p:sp>
        <p:nvSpPr>
          <p:cNvPr id="17413" name="Rectangle 3"/>
          <p:cNvSpPr>
            <a:spLocks noGrp="1"/>
          </p:cNvSpPr>
          <p:nvPr>
            <p:ph idx="1" hasCustomPrompt="1"/>
          </p:nvPr>
        </p:nvSpPr>
        <p:spPr>
          <a:xfrm>
            <a:off x="755650" y="1628775"/>
            <a:ext cx="8229600" cy="4525963"/>
          </a:xfrm>
          <a:ln/>
        </p:spPr>
        <p:txBody>
          <a:bodyPr vert="horz" wrap="square" lIns="91440" tIns="45720" rIns="91440" bIns="45720" anchor="t" anchorCtr="0"/>
          <a:p>
            <a:pPr eaLnBrk="1" hangingPunct="1">
              <a:lnSpc>
                <a:spcPct val="90000"/>
              </a:lnSpc>
            </a:pPr>
            <a:r>
              <a:rPr lang="fr-CA" altLang="fr-FR" sz="2400" b="1" dirty="0"/>
              <a:t>La magie derrière l’intelligence d’affaires a pour acronyme OLAP, </a:t>
            </a:r>
            <a:endParaRPr lang="fr-CA" altLang="fr-FR" sz="2400" b="1" dirty="0"/>
          </a:p>
          <a:p>
            <a:pPr lvl="1" eaLnBrk="1" hangingPunct="1">
              <a:lnSpc>
                <a:spcPct val="90000"/>
              </a:lnSpc>
            </a:pPr>
            <a:r>
              <a:rPr lang="fr-CA" altLang="fr-FR" sz="2000" b="1" dirty="0"/>
              <a:t>« </a:t>
            </a:r>
            <a:r>
              <a:rPr lang="fr-CA" altLang="fr-FR" sz="2400" b="1" dirty="0">
                <a:solidFill>
                  <a:schemeClr val="hlink"/>
                </a:solidFill>
              </a:rPr>
              <a:t>O</a:t>
            </a:r>
            <a:r>
              <a:rPr lang="fr-CA" altLang="fr-FR" sz="2000" b="1" dirty="0">
                <a:solidFill>
                  <a:schemeClr val="hlink"/>
                </a:solidFill>
              </a:rPr>
              <a:t>n Line Analytical Processing</a:t>
            </a:r>
            <a:r>
              <a:rPr lang="fr-CA" altLang="fr-FR" sz="2000" b="1" dirty="0">
                <a:solidFill>
                  <a:srgbClr val="3366FF"/>
                </a:solidFill>
              </a:rPr>
              <a:t> </a:t>
            </a:r>
            <a:r>
              <a:rPr lang="fr-CA" altLang="fr-FR" sz="2000" b="1" dirty="0"/>
              <a:t> ». </a:t>
            </a:r>
            <a:endParaRPr lang="fr-CA" altLang="fr-FR" sz="2000" b="1" dirty="0"/>
          </a:p>
          <a:p>
            <a:pPr lvl="1" eaLnBrk="1" hangingPunct="1">
              <a:lnSpc>
                <a:spcPct val="90000"/>
              </a:lnSpc>
              <a:buNone/>
            </a:pPr>
            <a:endParaRPr lang="fr-CA" altLang="fr-FR" sz="2000" b="1" dirty="0"/>
          </a:p>
          <a:p>
            <a:pPr eaLnBrk="1" hangingPunct="1">
              <a:lnSpc>
                <a:spcPct val="90000"/>
              </a:lnSpc>
            </a:pPr>
            <a:r>
              <a:rPr lang="fr-CA" altLang="fr-FR" sz="2400" b="1" dirty="0"/>
              <a:t>Les systèmes OLAP permettent de rassembler, de traiter et de présenter des données multidimensionnelles à des fins d’analyse et de décision. </a:t>
            </a:r>
            <a:endParaRPr lang="fr-CA" altLang="fr-FR" sz="2400" b="1" dirty="0"/>
          </a:p>
          <a:p>
            <a:pPr eaLnBrk="1" hangingPunct="1">
              <a:lnSpc>
                <a:spcPct val="90000"/>
              </a:lnSpc>
              <a:buNone/>
            </a:pPr>
            <a:endParaRPr lang="fr-CA" altLang="fr-FR" sz="2400" b="1" dirty="0"/>
          </a:p>
          <a:p>
            <a:pPr eaLnBrk="1" hangingPunct="1">
              <a:lnSpc>
                <a:spcPct val="90000"/>
              </a:lnSpc>
            </a:pPr>
            <a:r>
              <a:rPr lang="fr-CA" altLang="fr-FR" sz="2400" b="1" u="sng" dirty="0"/>
              <a:t>L’OLAP repose sur la structure et le stockage des données dans un format multidimensionnel. </a:t>
            </a:r>
            <a:endParaRPr lang="fr-CA" altLang="fr-FR" sz="2400" b="1" u="sng" dirty="0"/>
          </a:p>
        </p:txBody>
      </p:sp>
      <p:pic>
        <p:nvPicPr>
          <p:cNvPr id="17414" name="Image 3" descr="cube BI.jpg"/>
          <p:cNvPicPr>
            <a:picLocks noChangeAspect="1"/>
          </p:cNvPicPr>
          <p:nvPr/>
        </p:nvPicPr>
        <p:blipFill>
          <a:blip r:embed="rId1"/>
          <a:stretch>
            <a:fillRect/>
          </a:stretch>
        </p:blipFill>
        <p:spPr>
          <a:xfrm>
            <a:off x="7924800" y="188913"/>
            <a:ext cx="1219200" cy="1290637"/>
          </a:xfrm>
          <a:prstGeom prst="rect">
            <a:avLst/>
          </a:prstGeom>
          <a:noFill/>
          <a:ln w="9525">
            <a:noFill/>
          </a:ln>
        </p:spPr>
      </p:pic>
      <p:sp>
        <p:nvSpPr>
          <p:cNvPr id="7" name="Étoile à 5 branches 6"/>
          <p:cNvSpPr/>
          <p:nvPr/>
        </p:nvSpPr>
        <p:spPr bwMode="auto">
          <a:xfrm>
            <a:off x="8229600" y="2462213"/>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 name="Étoile à 5 branches 7"/>
          <p:cNvSpPr/>
          <p:nvPr/>
        </p:nvSpPr>
        <p:spPr bwMode="auto">
          <a:xfrm>
            <a:off x="8382000" y="2614613"/>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Étoile à 5 branches 8"/>
          <p:cNvSpPr/>
          <p:nvPr/>
        </p:nvSpPr>
        <p:spPr bwMode="auto">
          <a:xfrm>
            <a:off x="8534400" y="2767013"/>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18435"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18436" name="Rectangle 2"/>
          <p:cNvSpPr>
            <a:spLocks noGrp="1"/>
          </p:cNvSpPr>
          <p:nvPr>
            <p:ph type="title"/>
          </p:nvPr>
        </p:nvSpPr>
        <p:spPr>
          <a:ln/>
        </p:spPr>
        <p:txBody>
          <a:bodyPr vert="horz" wrap="square" lIns="91440" tIns="45720" rIns="91440" bIns="45720" anchor="ctr" anchorCtr="0"/>
          <a:p>
            <a:pPr algn="l" eaLnBrk="1" hangingPunct="1"/>
            <a:r>
              <a:rPr lang="fr-CA" altLang="fr-FR" b="1" dirty="0">
                <a:solidFill>
                  <a:schemeClr val="tx1"/>
                </a:solidFill>
              </a:rPr>
              <a:t>Comment ça fonctionne</a:t>
            </a:r>
            <a:endParaRPr lang="fr-CA" altLang="fr-FR" b="1" dirty="0">
              <a:solidFill>
                <a:schemeClr val="tx1"/>
              </a:solidFill>
            </a:endParaRPr>
          </a:p>
        </p:txBody>
      </p:sp>
      <p:sp>
        <p:nvSpPr>
          <p:cNvPr id="18437" name="Rectangle 3"/>
          <p:cNvSpPr>
            <a:spLocks noGrp="1"/>
          </p:cNvSpPr>
          <p:nvPr>
            <p:ph idx="1" hasCustomPrompt="1"/>
          </p:nvPr>
        </p:nvSpPr>
        <p:spPr>
          <a:ln/>
        </p:spPr>
        <p:txBody>
          <a:bodyPr vert="horz" wrap="square" lIns="91440" tIns="45720" rIns="91440" bIns="45720" anchor="t" anchorCtr="0"/>
          <a:p>
            <a:pPr eaLnBrk="1" hangingPunct="1"/>
            <a:r>
              <a:rPr lang="fr-CA" altLang="fr-FR" b="1" dirty="0"/>
              <a:t>Ce format multidimensionnel, connu sous le nom </a:t>
            </a:r>
            <a:r>
              <a:rPr lang="fr-CA" altLang="fr-FR" b="1" dirty="0">
                <a:solidFill>
                  <a:schemeClr val="hlink"/>
                </a:solidFill>
              </a:rPr>
              <a:t>d’hypercube</a:t>
            </a:r>
            <a:r>
              <a:rPr lang="fr-CA" altLang="fr-FR" b="1" dirty="0"/>
              <a:t>, organise les données le long de dimensions. </a:t>
            </a:r>
            <a:endParaRPr lang="fr-CA" altLang="fr-FR" b="1" dirty="0"/>
          </a:p>
          <a:p>
            <a:pPr eaLnBrk="1" hangingPunct="1"/>
            <a:r>
              <a:rPr lang="fr-CA" altLang="fr-FR" b="1" dirty="0"/>
              <a:t>La combinaison des dimensions et des niveaux peut donner lieu à des centaines de vues. </a:t>
            </a:r>
            <a:endParaRPr lang="fr-CA" altLang="fr-FR" b="1" dirty="0"/>
          </a:p>
        </p:txBody>
      </p:sp>
      <p:pic>
        <p:nvPicPr>
          <p:cNvPr id="18438" name="Picture 6"/>
          <p:cNvPicPr>
            <a:picLocks noChangeAspect="1"/>
          </p:cNvPicPr>
          <p:nvPr/>
        </p:nvPicPr>
        <p:blipFill>
          <a:blip r:embed="rId1"/>
          <a:stretch>
            <a:fillRect/>
          </a:stretch>
        </p:blipFill>
        <p:spPr>
          <a:xfrm>
            <a:off x="3779838" y="4652963"/>
            <a:ext cx="3648075" cy="1562100"/>
          </a:xfrm>
          <a:prstGeom prst="rect">
            <a:avLst/>
          </a:prstGeom>
          <a:noFill/>
          <a:ln w="9525">
            <a:noFill/>
          </a:ln>
        </p:spPr>
      </p:pic>
      <p:pic>
        <p:nvPicPr>
          <p:cNvPr id="18439" name="Image 3" descr="cube BI.jpg"/>
          <p:cNvPicPr>
            <a:picLocks noChangeAspect="1"/>
          </p:cNvPicPr>
          <p:nvPr/>
        </p:nvPicPr>
        <p:blipFill>
          <a:blip r:embed="rId2"/>
          <a:stretch>
            <a:fillRect/>
          </a:stretch>
        </p:blipFill>
        <p:spPr>
          <a:xfrm>
            <a:off x="7740650" y="188913"/>
            <a:ext cx="1219200" cy="1290637"/>
          </a:xfrm>
          <a:prstGeom prst="rect">
            <a:avLst/>
          </a:prstGeom>
          <a:noFill/>
          <a:ln w="9525">
            <a:noFill/>
          </a:ln>
        </p:spPr>
      </p:pic>
      <p:sp>
        <p:nvSpPr>
          <p:cNvPr id="8" name="Étoile à 5 branches 7"/>
          <p:cNvSpPr/>
          <p:nvPr/>
        </p:nvSpPr>
        <p:spPr bwMode="auto">
          <a:xfrm>
            <a:off x="8255000" y="1528763"/>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Étoile à 5 branches 8"/>
          <p:cNvSpPr/>
          <p:nvPr/>
        </p:nvSpPr>
        <p:spPr bwMode="auto">
          <a:xfrm>
            <a:off x="8407400" y="1681163"/>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 name="Étoile à 5 branches 9"/>
          <p:cNvSpPr/>
          <p:nvPr/>
        </p:nvSpPr>
        <p:spPr bwMode="auto">
          <a:xfrm>
            <a:off x="8559800" y="1833563"/>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Espace réservé de la date 1"/>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19459" name="Espace réservé du numéro de diapositive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pic>
        <p:nvPicPr>
          <p:cNvPr id="19460" name="Image 3" descr="cube BI.jpg"/>
          <p:cNvPicPr>
            <a:picLocks noChangeAspect="1"/>
          </p:cNvPicPr>
          <p:nvPr/>
        </p:nvPicPr>
        <p:blipFill>
          <a:blip r:embed="rId1"/>
          <a:stretch>
            <a:fillRect/>
          </a:stretch>
        </p:blipFill>
        <p:spPr>
          <a:xfrm>
            <a:off x="7467600" y="0"/>
            <a:ext cx="1219200" cy="1290638"/>
          </a:xfrm>
          <a:prstGeom prst="rect">
            <a:avLst/>
          </a:prstGeom>
          <a:noFill/>
          <a:ln w="9525">
            <a:noFill/>
          </a:ln>
        </p:spPr>
      </p:pic>
      <p:grpSp>
        <p:nvGrpSpPr>
          <p:cNvPr id="98" name="Grouper 97"/>
          <p:cNvGrpSpPr/>
          <p:nvPr/>
        </p:nvGrpSpPr>
        <p:grpSpPr>
          <a:xfrm>
            <a:off x="0" y="1219200"/>
            <a:ext cx="9144000" cy="5738813"/>
            <a:chOff x="165100" y="749300"/>
            <a:chExt cx="8801100" cy="5249581"/>
          </a:xfrm>
        </p:grpSpPr>
        <p:sp>
          <p:nvSpPr>
            <p:cNvPr id="99" name="Arrondir un rectangle avec un coin du même côté 98"/>
            <p:cNvSpPr/>
            <p:nvPr/>
          </p:nvSpPr>
          <p:spPr>
            <a:xfrm rot="10800000">
              <a:off x="165100" y="1192211"/>
              <a:ext cx="8801100" cy="4806670"/>
            </a:xfrm>
            <a:prstGeom prst="round2SameRect">
              <a:avLst>
                <a:gd name="adj1" fmla="val 5144"/>
                <a:gd name="adj2" fmla="val 0"/>
              </a:avLst>
            </a:prstGeom>
          </p:spPr>
          <p:style>
            <a:lnRef idx="1">
              <a:schemeClr val="accent4"/>
            </a:lnRef>
            <a:fillRef idx="3">
              <a:schemeClr val="accent4"/>
            </a:fillRef>
            <a:effectRef idx="2">
              <a:schemeClr val="accent4"/>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2400" b="0" i="0" u="none" strike="noStrike" kern="1200" cap="none" spc="0" normalizeH="0" baseline="0" noProof="0">
                <a:ln>
                  <a:noFill/>
                </a:ln>
                <a:solidFill>
                  <a:schemeClr val="lt1"/>
                </a:solidFill>
                <a:effectLst/>
                <a:uLnTx/>
                <a:uFillTx/>
                <a:latin typeface="+mn-lt"/>
                <a:ea typeface="+mn-ea"/>
                <a:cs typeface="+mn-cs"/>
              </a:endParaRPr>
            </a:p>
          </p:txBody>
        </p:sp>
        <p:sp>
          <p:nvSpPr>
            <p:cNvPr id="100" name="Arrondir un rectangle avec un coin du même côté 99"/>
            <p:cNvSpPr/>
            <p:nvPr/>
          </p:nvSpPr>
          <p:spPr>
            <a:xfrm>
              <a:off x="165100" y="749300"/>
              <a:ext cx="8801100" cy="467597"/>
            </a:xfrm>
            <a:prstGeom prst="round2SameRect">
              <a:avLst>
                <a:gd name="adj1" fmla="val 50000"/>
                <a:gd name="adj2" fmla="val 0"/>
              </a:avLst>
            </a:prstGeom>
          </p:spPr>
          <p:style>
            <a:lnRef idx="1">
              <a:schemeClr val="accent4"/>
            </a:lnRef>
            <a:fillRef idx="3">
              <a:schemeClr val="accent4"/>
            </a:fillRef>
            <a:effectRef idx="2">
              <a:schemeClr val="accent4"/>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2400" b="0" i="0" u="none" strike="noStrike" kern="1200" cap="none" spc="0" normalizeH="0" baseline="0" noProof="0">
                <a:ln>
                  <a:noFill/>
                </a:ln>
                <a:solidFill>
                  <a:schemeClr val="lt1"/>
                </a:solidFill>
                <a:effectLst/>
                <a:uLnTx/>
                <a:uFillTx/>
                <a:latin typeface="+mn-lt"/>
                <a:ea typeface="+mn-ea"/>
                <a:cs typeface="+mn-cs"/>
              </a:endParaRPr>
            </a:p>
          </p:txBody>
        </p:sp>
        <p:sp>
          <p:nvSpPr>
            <p:cNvPr id="19542" name="ZoneTexte 100"/>
            <p:cNvSpPr txBox="1"/>
            <p:nvPr/>
          </p:nvSpPr>
          <p:spPr>
            <a:xfrm>
              <a:off x="3371267" y="796001"/>
              <a:ext cx="2380121" cy="33164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fr-FR" altLang="fr-FR" sz="1500" b="1" dirty="0">
                  <a:solidFill>
                    <a:srgbClr val="FFFFFF"/>
                  </a:solidFill>
                </a:rPr>
                <a:t>e) Administration</a:t>
              </a:r>
              <a:endParaRPr lang="fr-FR" altLang="fr-FR" sz="1500" b="1" dirty="0">
                <a:solidFill>
                  <a:srgbClr val="FFFFFF"/>
                </a:solidFill>
              </a:endParaRPr>
            </a:p>
          </p:txBody>
        </p:sp>
      </p:grpSp>
      <p:grpSp>
        <p:nvGrpSpPr>
          <p:cNvPr id="198" name="Grouper 197"/>
          <p:cNvGrpSpPr/>
          <p:nvPr/>
        </p:nvGrpSpPr>
        <p:grpSpPr>
          <a:xfrm>
            <a:off x="415925" y="1733550"/>
            <a:ext cx="3262313" cy="4538663"/>
            <a:chOff x="416477" y="1733411"/>
            <a:chExt cx="3262336" cy="4539284"/>
          </a:xfrm>
        </p:grpSpPr>
        <p:sp>
          <p:nvSpPr>
            <p:cNvPr id="103" name="Arrondir un rectangle avec un coin du même côté 102"/>
            <p:cNvSpPr/>
            <p:nvPr/>
          </p:nvSpPr>
          <p:spPr>
            <a:xfrm rot="10800000">
              <a:off x="416477" y="2222428"/>
              <a:ext cx="3262336" cy="4050267"/>
            </a:xfrm>
            <a:prstGeom prst="round2SameRect">
              <a:avLst>
                <a:gd name="adj1" fmla="val 6548"/>
                <a:gd name="adj2" fmla="val 0"/>
              </a:avLst>
            </a:prstGeom>
            <a:gradFill>
              <a:gsLst>
                <a:gs pos="0">
                  <a:schemeClr val="accent4">
                    <a:lumMod val="20000"/>
                    <a:lumOff val="80000"/>
                    <a:alpha val="95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sp>
          <p:nvSpPr>
            <p:cNvPr id="104" name="Arrondir un rectangle avec un coin du même côté 103"/>
            <p:cNvSpPr/>
            <p:nvPr/>
          </p:nvSpPr>
          <p:spPr>
            <a:xfrm>
              <a:off x="416477" y="1733411"/>
              <a:ext cx="3262336" cy="469964"/>
            </a:xfrm>
            <a:prstGeom prst="round2SameRect">
              <a:avLst>
                <a:gd name="adj1" fmla="val 50000"/>
                <a:gd name="adj2" fmla="val 0"/>
              </a:avLst>
            </a:prstGeom>
          </p:spPr>
          <p:style>
            <a:lnRef idx="1">
              <a:schemeClr val="accent4"/>
            </a:lnRef>
            <a:fillRef idx="3">
              <a:schemeClr val="accent4"/>
            </a:fillRef>
            <a:effectRef idx="2">
              <a:schemeClr val="accent4"/>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sp>
          <p:nvSpPr>
            <p:cNvPr id="19506" name="ZoneTexte 104"/>
            <p:cNvSpPr txBox="1"/>
            <p:nvPr/>
          </p:nvSpPr>
          <p:spPr>
            <a:xfrm>
              <a:off x="1450533" y="1816291"/>
              <a:ext cx="1216467" cy="3231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fr-FR" altLang="fr-FR" sz="1500" b="1" dirty="0">
                  <a:solidFill>
                    <a:schemeClr val="bg1"/>
                  </a:solidFill>
                </a:rPr>
                <a:t>a) Collecte</a:t>
              </a:r>
              <a:endParaRPr lang="fr-FR" altLang="fr-FR" sz="1500" b="1" dirty="0">
                <a:solidFill>
                  <a:schemeClr val="bg1"/>
                </a:solidFill>
              </a:endParaRPr>
            </a:p>
          </p:txBody>
        </p:sp>
        <p:grpSp>
          <p:nvGrpSpPr>
            <p:cNvPr id="19507" name="Grouper 189"/>
            <p:cNvGrpSpPr/>
            <p:nvPr/>
          </p:nvGrpSpPr>
          <p:grpSpPr>
            <a:xfrm>
              <a:off x="585075" y="2292925"/>
              <a:ext cx="831439" cy="399345"/>
              <a:chOff x="592629" y="2292925"/>
              <a:chExt cx="831439" cy="399345"/>
            </a:xfrm>
          </p:grpSpPr>
          <p:sp>
            <p:nvSpPr>
              <p:cNvPr id="137" name="Rectangle 136"/>
              <p:cNvSpPr/>
              <p:nvPr/>
            </p:nvSpPr>
            <p:spPr>
              <a:xfrm>
                <a:off x="592307" y="2292288"/>
                <a:ext cx="831856" cy="3985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sp>
            <p:nvSpPr>
              <p:cNvPr id="19537" name="ZoneTexte 137"/>
              <p:cNvSpPr txBox="1">
                <a:spLocks noChangeAspect="1"/>
              </p:cNvSpPr>
              <p:nvPr/>
            </p:nvSpPr>
            <p:spPr>
              <a:xfrm>
                <a:off x="592630" y="2347517"/>
                <a:ext cx="831437" cy="26161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fr-FR" altLang="fr-FR" sz="1100" dirty="0"/>
                  <a:t>Finances</a:t>
                </a:r>
                <a:endParaRPr lang="fr-FR" altLang="fr-FR" sz="1100" dirty="0"/>
              </a:p>
            </p:txBody>
          </p:sp>
          <p:cxnSp>
            <p:nvCxnSpPr>
              <p:cNvPr id="139" name="Connecteur droit 138"/>
              <p:cNvCxnSpPr/>
              <p:nvPr/>
            </p:nvCxnSpPr>
            <p:spPr>
              <a:xfrm>
                <a:off x="592307" y="2292288"/>
                <a:ext cx="831856" cy="1588"/>
              </a:xfrm>
              <a:prstGeom prst="line">
                <a:avLst/>
              </a:prstGeom>
              <a:solidFill>
                <a:schemeClr val="bg1"/>
              </a:solidFill>
              <a:ln w="158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0" name="Connecteur droit 139"/>
              <p:cNvCxnSpPr/>
              <p:nvPr/>
            </p:nvCxnSpPr>
            <p:spPr>
              <a:xfrm>
                <a:off x="592307" y="2690806"/>
                <a:ext cx="831856" cy="1587"/>
              </a:xfrm>
              <a:prstGeom prst="line">
                <a:avLst/>
              </a:prstGeom>
              <a:solidFill>
                <a:schemeClr val="bg1"/>
              </a:solidFill>
              <a:ln w="158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grpSp>
          <p:nvGrpSpPr>
            <p:cNvPr id="107" name="Grouper 246"/>
            <p:cNvGrpSpPr/>
            <p:nvPr/>
          </p:nvGrpSpPr>
          <p:grpSpPr>
            <a:xfrm>
              <a:off x="576787" y="3171093"/>
              <a:ext cx="848015" cy="399345"/>
              <a:chOff x="464864" y="2728165"/>
              <a:chExt cx="870264" cy="426626"/>
            </a:xfrm>
            <a:solidFill>
              <a:schemeClr val="bg1"/>
            </a:solidFill>
          </p:grpSpPr>
          <p:sp>
            <p:nvSpPr>
              <p:cNvPr id="133" name="Rectangle 132"/>
              <p:cNvSpPr/>
              <p:nvPr/>
            </p:nvSpPr>
            <p:spPr>
              <a:xfrm>
                <a:off x="481875" y="2728165"/>
                <a:ext cx="853253" cy="42537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sp>
            <p:nvSpPr>
              <p:cNvPr id="134" name="ZoneTexte 133"/>
              <p:cNvSpPr txBox="1">
                <a:spLocks noChangeAspect="1"/>
              </p:cNvSpPr>
              <p:nvPr/>
            </p:nvSpPr>
            <p:spPr>
              <a:xfrm>
                <a:off x="464864" y="2785441"/>
                <a:ext cx="870264" cy="279482"/>
              </a:xfrm>
              <a:prstGeom prst="rect">
                <a:avLst/>
              </a:prstGeom>
              <a:noFill/>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fr-FR" sz="1100" b="0" i="0" u="none" strike="noStrike" kern="1200" cap="none" spc="0" normalizeH="0" baseline="0" noProof="0" dirty="0">
                    <a:ln>
                      <a:noFill/>
                    </a:ln>
                    <a:solidFill>
                      <a:schemeClr val="tx1"/>
                    </a:solidFill>
                    <a:effectLst/>
                    <a:uLnTx/>
                    <a:uFillTx/>
                    <a:latin typeface="Arial" panose="020B0604020202020204"/>
                    <a:ea typeface="+mn-ea"/>
                    <a:cs typeface="Arial" panose="020B0604020202020204"/>
                  </a:rPr>
                  <a:t>Marketing</a:t>
                </a:r>
                <a:endParaRPr kumimoji="0" lang="fr-FR" sz="1100" b="0" i="0" u="none" strike="noStrike" kern="1200" cap="none" spc="0" normalizeH="0" baseline="0" noProof="0" dirty="0">
                  <a:ln>
                    <a:noFill/>
                  </a:ln>
                  <a:solidFill>
                    <a:schemeClr val="tx1"/>
                  </a:solidFill>
                  <a:effectLst/>
                  <a:uLnTx/>
                  <a:uFillTx/>
                  <a:latin typeface="Arial" panose="020B0604020202020204"/>
                  <a:ea typeface="+mn-ea"/>
                  <a:cs typeface="Arial" panose="020B0604020202020204"/>
                </a:endParaRPr>
              </a:p>
            </p:txBody>
          </p:sp>
          <p:cxnSp>
            <p:nvCxnSpPr>
              <p:cNvPr id="135" name="Connecteur droit 134"/>
              <p:cNvCxnSpPr/>
              <p:nvPr/>
            </p:nvCxnSpPr>
            <p:spPr>
              <a:xfrm>
                <a:off x="481876" y="2728165"/>
                <a:ext cx="853251" cy="1250"/>
              </a:xfrm>
              <a:prstGeom prst="line">
                <a:avLst/>
              </a:prstGeom>
              <a:grpFill/>
              <a:ln w="158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6" name="Connecteur droit 135"/>
              <p:cNvCxnSpPr/>
              <p:nvPr/>
            </p:nvCxnSpPr>
            <p:spPr>
              <a:xfrm>
                <a:off x="481876" y="3153541"/>
                <a:ext cx="853251" cy="1250"/>
              </a:xfrm>
              <a:prstGeom prst="line">
                <a:avLst/>
              </a:prstGeom>
              <a:grpFill/>
              <a:ln w="158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20" name="Ellipse 119"/>
            <p:cNvSpPr>
              <a:spLocks noChangeAspect="1"/>
            </p:cNvSpPr>
            <p:nvPr/>
          </p:nvSpPr>
          <p:spPr>
            <a:xfrm>
              <a:off x="1694424" y="3765689"/>
              <a:ext cx="1027119" cy="987560"/>
            </a:xfrm>
            <a:prstGeom prst="ellipse">
              <a:avLst/>
            </a:prstGeom>
            <a:solidFill>
              <a:schemeClr val="bg1"/>
            </a:solidFill>
            <a:ln w="158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sp>
          <p:nvSpPr>
            <p:cNvPr id="19510" name="ZoneTexte 120"/>
            <p:cNvSpPr txBox="1"/>
            <p:nvPr/>
          </p:nvSpPr>
          <p:spPr>
            <a:xfrm>
              <a:off x="1693940" y="3889348"/>
              <a:ext cx="1028027" cy="76944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342900" lvl="0" indent="-342900" algn="ctr" eaLnBrk="1" hangingPunct="1">
                <a:spcBef>
                  <a:spcPct val="0"/>
                </a:spcBef>
                <a:buNone/>
              </a:pPr>
              <a:r>
                <a:rPr lang="fr-FR" altLang="fr-FR" sz="1100" dirty="0"/>
                <a:t>1.0 </a:t>
              </a:r>
              <a:endParaRPr lang="fr-FR" altLang="fr-FR" sz="1100" dirty="0"/>
            </a:p>
            <a:p>
              <a:pPr marL="342900" lvl="0" indent="-342900" algn="ctr" eaLnBrk="1" hangingPunct="1">
                <a:spcBef>
                  <a:spcPct val="0"/>
                </a:spcBef>
                <a:buNone/>
              </a:pPr>
              <a:r>
                <a:rPr lang="fr-FR" altLang="fr-FR" sz="1100" dirty="0"/>
                <a:t>Organiser   </a:t>
              </a:r>
              <a:endParaRPr lang="fr-FR" altLang="fr-FR" sz="1100" dirty="0"/>
            </a:p>
            <a:p>
              <a:pPr marL="342900" lvl="0" indent="-342900" algn="ctr" eaLnBrk="1" hangingPunct="1">
                <a:spcBef>
                  <a:spcPct val="0"/>
                </a:spcBef>
                <a:buNone/>
              </a:pPr>
              <a:r>
                <a:rPr lang="fr-FR" altLang="fr-FR" sz="1100" dirty="0"/>
                <a:t>les  données </a:t>
              </a:r>
              <a:endParaRPr lang="fr-FR" altLang="fr-FR" sz="1100" dirty="0"/>
            </a:p>
            <a:p>
              <a:pPr marL="342900" lvl="0" indent="-342900" algn="ctr" eaLnBrk="1" hangingPunct="1">
                <a:spcBef>
                  <a:spcPct val="0"/>
                </a:spcBef>
                <a:buNone/>
              </a:pPr>
              <a:r>
                <a:rPr lang="fr-FR" altLang="fr-FR" sz="1100" dirty="0"/>
                <a:t>via ETL</a:t>
              </a:r>
              <a:endParaRPr lang="fr-FR" altLang="fr-FR" sz="1100" dirty="0"/>
            </a:p>
          </p:txBody>
        </p:sp>
        <p:grpSp>
          <p:nvGrpSpPr>
            <p:cNvPr id="122" name="Grouper 250"/>
            <p:cNvGrpSpPr/>
            <p:nvPr/>
          </p:nvGrpSpPr>
          <p:grpSpPr>
            <a:xfrm>
              <a:off x="2745213" y="2829298"/>
              <a:ext cx="831440" cy="908219"/>
              <a:chOff x="2690935" y="2363021"/>
              <a:chExt cx="853254" cy="970265"/>
            </a:xfrm>
            <a:solidFill>
              <a:schemeClr val="bg1"/>
            </a:solidFill>
          </p:grpSpPr>
          <p:sp>
            <p:nvSpPr>
              <p:cNvPr id="129" name="Rectangle 128"/>
              <p:cNvSpPr/>
              <p:nvPr/>
            </p:nvSpPr>
            <p:spPr>
              <a:xfrm>
                <a:off x="2690936" y="2363021"/>
                <a:ext cx="853253" cy="96742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sp>
            <p:nvSpPr>
              <p:cNvPr id="130" name="ZoneTexte 129"/>
              <p:cNvSpPr txBox="1">
                <a:spLocks noChangeAspect="1"/>
              </p:cNvSpPr>
              <p:nvPr/>
            </p:nvSpPr>
            <p:spPr>
              <a:xfrm>
                <a:off x="2690935" y="2526148"/>
                <a:ext cx="853252" cy="641165"/>
              </a:xfrm>
              <a:prstGeom prst="rect">
                <a:avLst/>
              </a:prstGeom>
              <a:grpFill/>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fr-FR" sz="1100" b="0" i="0" u="none" strike="noStrike" kern="1200" cap="none" spc="0" normalizeH="0" baseline="0" noProof="0" dirty="0">
                    <a:ln>
                      <a:noFill/>
                    </a:ln>
                    <a:solidFill>
                      <a:schemeClr val="tx1"/>
                    </a:solidFill>
                    <a:effectLst/>
                    <a:uLnTx/>
                    <a:uFillTx/>
                    <a:latin typeface="Arial" panose="020B0604020202020204"/>
                    <a:ea typeface="+mn-ea"/>
                    <a:cs typeface="Arial" panose="020B0604020202020204"/>
                  </a:rPr>
                  <a:t>Comptoir de données</a:t>
                </a:r>
                <a:endParaRPr kumimoji="0" lang="fr-FR" sz="1100" b="0" i="0" u="none" strike="noStrike" kern="1200" cap="none" spc="0" normalizeH="0" baseline="0" noProof="0" dirty="0">
                  <a:ln>
                    <a:noFill/>
                  </a:ln>
                  <a:solidFill>
                    <a:schemeClr val="tx1"/>
                  </a:solidFill>
                  <a:effectLst/>
                  <a:uLnTx/>
                  <a:uFillTx/>
                  <a:latin typeface="Arial" panose="020B0604020202020204"/>
                  <a:ea typeface="+mn-ea"/>
                  <a:cs typeface="Arial" panose="020B0604020202020204"/>
                </a:endParaRPr>
              </a:p>
            </p:txBody>
          </p:sp>
          <p:cxnSp>
            <p:nvCxnSpPr>
              <p:cNvPr id="131" name="Connecteur droit 130"/>
              <p:cNvCxnSpPr/>
              <p:nvPr/>
            </p:nvCxnSpPr>
            <p:spPr>
              <a:xfrm>
                <a:off x="2690937" y="2363021"/>
                <a:ext cx="853251" cy="2844"/>
              </a:xfrm>
              <a:prstGeom prst="line">
                <a:avLst/>
              </a:prstGeom>
              <a:grpFill/>
              <a:ln w="158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2" name="Connecteur droit 131"/>
              <p:cNvCxnSpPr/>
              <p:nvPr/>
            </p:nvCxnSpPr>
            <p:spPr>
              <a:xfrm>
                <a:off x="2690937" y="3330442"/>
                <a:ext cx="853251" cy="2844"/>
              </a:xfrm>
              <a:prstGeom prst="line">
                <a:avLst/>
              </a:prstGeom>
              <a:grpFill/>
              <a:ln w="158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123" name="Forme 122"/>
            <p:cNvCxnSpPr>
              <a:stCxn id="134" idx="3"/>
              <a:endCxn id="120" idx="1"/>
            </p:cNvCxnSpPr>
            <p:nvPr/>
          </p:nvCxnSpPr>
          <p:spPr>
            <a:xfrm>
              <a:off x="1424547" y="3356058"/>
              <a:ext cx="420690" cy="554114"/>
            </a:xfrm>
            <a:prstGeom prst="bentConnector2">
              <a:avLst/>
            </a:prstGeom>
            <a:ln w="12700" cap="flat" cmpd="sng" algn="ctr">
              <a:solidFill>
                <a:schemeClr val="tx1"/>
              </a:solidFill>
              <a:prstDash val="solid"/>
              <a:round/>
              <a:headEnd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24" name="Connecteur droit avec flèche 123"/>
            <p:cNvCxnSpPr/>
            <p:nvPr/>
          </p:nvCxnSpPr>
          <p:spPr>
            <a:xfrm flipV="1">
              <a:off x="1424547" y="4259470"/>
              <a:ext cx="269877" cy="0"/>
            </a:xfrm>
            <a:prstGeom prst="straightConnector1">
              <a:avLst/>
            </a:prstGeom>
            <a:ln w="12700" cap="flat" cmpd="sng" algn="ctr">
              <a:solidFill>
                <a:schemeClr val="tx1"/>
              </a:solidFill>
              <a:prstDash val="solid"/>
              <a:round/>
              <a:headEnd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25" name="Forme 124"/>
            <p:cNvCxnSpPr>
              <a:stCxn id="97" idx="3"/>
              <a:endCxn id="120" idx="3"/>
            </p:cNvCxnSpPr>
            <p:nvPr/>
          </p:nvCxnSpPr>
          <p:spPr>
            <a:xfrm flipV="1">
              <a:off x="1416609" y="4608767"/>
              <a:ext cx="428628" cy="466789"/>
            </a:xfrm>
            <a:prstGeom prst="bentConnector2">
              <a:avLst/>
            </a:prstGeom>
            <a:ln w="12700" cap="flat" cmpd="sng" algn="ctr">
              <a:solidFill>
                <a:schemeClr val="tx1"/>
              </a:solidFill>
              <a:prstDash val="solid"/>
              <a:round/>
              <a:headEnd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26" name="Forme 125"/>
            <p:cNvCxnSpPr>
              <a:stCxn id="19532" idx="3"/>
              <a:endCxn id="120" idx="4"/>
            </p:cNvCxnSpPr>
            <p:nvPr/>
          </p:nvCxnSpPr>
          <p:spPr>
            <a:xfrm flipV="1">
              <a:off x="1422959" y="4753249"/>
              <a:ext cx="784231" cy="1251121"/>
            </a:xfrm>
            <a:prstGeom prst="bentConnector2">
              <a:avLst/>
            </a:prstGeom>
            <a:ln w="12700" cap="flat" cmpd="sng" algn="ctr">
              <a:solidFill>
                <a:schemeClr val="tx1"/>
              </a:solidFill>
              <a:prstDash val="solid"/>
              <a:round/>
              <a:headEnd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27" name="Connecteur en angle 86"/>
            <p:cNvCxnSpPr>
              <a:stCxn id="137" idx="3"/>
              <a:endCxn id="120" idx="0"/>
            </p:cNvCxnSpPr>
            <p:nvPr/>
          </p:nvCxnSpPr>
          <p:spPr>
            <a:xfrm>
              <a:off x="1416609" y="2492340"/>
              <a:ext cx="790581" cy="1273349"/>
            </a:xfrm>
            <a:prstGeom prst="bentConnector2">
              <a:avLst/>
            </a:prstGeom>
            <a:ln w="12700" cap="flat" cmpd="sng" algn="ctr">
              <a:solidFill>
                <a:schemeClr val="tx1"/>
              </a:solidFill>
              <a:prstDash val="solid"/>
              <a:round/>
              <a:headEnd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28" name="Forme 127"/>
            <p:cNvCxnSpPr>
              <a:stCxn id="19510" idx="3"/>
            </p:cNvCxnSpPr>
            <p:nvPr/>
          </p:nvCxnSpPr>
          <p:spPr>
            <a:xfrm flipV="1">
              <a:off x="2721543" y="3735523"/>
              <a:ext cx="439741" cy="538236"/>
            </a:xfrm>
            <a:prstGeom prst="bentConnector2">
              <a:avLst/>
            </a:prstGeom>
            <a:ln w="12700" cap="flat" cmpd="sng" algn="ctr">
              <a:solidFill>
                <a:schemeClr val="tx1"/>
              </a:solidFill>
              <a:prstDash val="solid"/>
              <a:round/>
              <a:headEnd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19518" name="Grouper 192"/>
            <p:cNvGrpSpPr/>
            <p:nvPr/>
          </p:nvGrpSpPr>
          <p:grpSpPr>
            <a:xfrm>
              <a:off x="578203" y="5789238"/>
              <a:ext cx="845183" cy="430887"/>
              <a:chOff x="573401" y="5789238"/>
              <a:chExt cx="845183" cy="430887"/>
            </a:xfrm>
          </p:grpSpPr>
          <p:grpSp>
            <p:nvGrpSpPr>
              <p:cNvPr id="19531" name="Grouper 94"/>
              <p:cNvGrpSpPr/>
              <p:nvPr/>
            </p:nvGrpSpPr>
            <p:grpSpPr>
              <a:xfrm>
                <a:off x="580273" y="5805594"/>
                <a:ext cx="831439" cy="398175"/>
                <a:chOff x="592629" y="5791200"/>
                <a:chExt cx="831439" cy="398175"/>
              </a:xfrm>
            </p:grpSpPr>
            <p:sp>
              <p:nvSpPr>
                <p:cNvPr id="93" name="Rectangle 92"/>
                <p:cNvSpPr/>
                <p:nvPr/>
              </p:nvSpPr>
              <p:spPr>
                <a:xfrm>
                  <a:off x="592307" y="5791512"/>
                  <a:ext cx="831856" cy="3985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cxnSp>
              <p:nvCxnSpPr>
                <p:cNvPr id="118" name="Connecteur droit 117"/>
                <p:cNvCxnSpPr/>
                <p:nvPr/>
              </p:nvCxnSpPr>
              <p:spPr>
                <a:xfrm>
                  <a:off x="592307" y="5791512"/>
                  <a:ext cx="831856" cy="1587"/>
                </a:xfrm>
                <a:prstGeom prst="line">
                  <a:avLst/>
                </a:prstGeom>
                <a:solidFill>
                  <a:schemeClr val="bg1"/>
                </a:solidFill>
                <a:ln w="158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9" name="Connecteur droit 118"/>
                <p:cNvCxnSpPr/>
                <p:nvPr/>
              </p:nvCxnSpPr>
              <p:spPr>
                <a:xfrm>
                  <a:off x="592307" y="6188442"/>
                  <a:ext cx="831856" cy="1587"/>
                </a:xfrm>
                <a:prstGeom prst="line">
                  <a:avLst/>
                </a:prstGeom>
                <a:solidFill>
                  <a:schemeClr val="bg1"/>
                </a:solidFill>
                <a:ln w="158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9532" name="ZoneTexte 116"/>
              <p:cNvSpPr txBox="1">
                <a:spLocks noChangeAspect="1"/>
              </p:cNvSpPr>
              <p:nvPr/>
            </p:nvSpPr>
            <p:spPr>
              <a:xfrm>
                <a:off x="573401" y="5789238"/>
                <a:ext cx="845183" cy="43088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fr-FR" altLang="fr-FR" sz="1100" dirty="0"/>
                  <a:t>Contrôle</a:t>
                </a:r>
                <a:endParaRPr lang="fr-FR" altLang="fr-FR" sz="1100" dirty="0"/>
              </a:p>
              <a:p>
                <a:pPr marL="0" lvl="0" indent="0" algn="ctr" eaLnBrk="1" hangingPunct="1">
                  <a:spcBef>
                    <a:spcPct val="0"/>
                  </a:spcBef>
                  <a:buNone/>
                </a:pPr>
                <a:r>
                  <a:rPr lang="fr-FR" altLang="fr-FR" sz="1100" dirty="0"/>
                  <a:t>Qualité</a:t>
                </a:r>
                <a:endParaRPr lang="fr-FR" altLang="fr-FR" sz="1100" dirty="0"/>
              </a:p>
            </p:txBody>
          </p:sp>
        </p:grpSp>
        <p:grpSp>
          <p:nvGrpSpPr>
            <p:cNvPr id="19519" name="Grouper 190"/>
            <p:cNvGrpSpPr/>
            <p:nvPr/>
          </p:nvGrpSpPr>
          <p:grpSpPr>
            <a:xfrm>
              <a:off x="474190" y="4030358"/>
              <a:ext cx="1053209" cy="430887"/>
              <a:chOff x="474190" y="4030358"/>
              <a:chExt cx="1053209" cy="430887"/>
            </a:xfrm>
          </p:grpSpPr>
          <p:grpSp>
            <p:nvGrpSpPr>
              <p:cNvPr id="19526" name="Grouper 185"/>
              <p:cNvGrpSpPr/>
              <p:nvPr/>
            </p:nvGrpSpPr>
            <p:grpSpPr>
              <a:xfrm>
                <a:off x="585075" y="4046714"/>
                <a:ext cx="831439" cy="398175"/>
                <a:chOff x="592629" y="5791200"/>
                <a:chExt cx="831439" cy="398175"/>
              </a:xfrm>
            </p:grpSpPr>
            <p:sp>
              <p:nvSpPr>
                <p:cNvPr id="187" name="Rectangle 186"/>
                <p:cNvSpPr/>
                <p:nvPr/>
              </p:nvSpPr>
              <p:spPr>
                <a:xfrm>
                  <a:off x="592307" y="5791201"/>
                  <a:ext cx="831856" cy="3985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cxnSp>
              <p:nvCxnSpPr>
                <p:cNvPr id="188" name="Connecteur droit 187"/>
                <p:cNvCxnSpPr/>
                <p:nvPr/>
              </p:nvCxnSpPr>
              <p:spPr>
                <a:xfrm>
                  <a:off x="592307" y="5791201"/>
                  <a:ext cx="831856" cy="1587"/>
                </a:xfrm>
                <a:prstGeom prst="line">
                  <a:avLst/>
                </a:prstGeom>
                <a:solidFill>
                  <a:schemeClr val="bg1"/>
                </a:solidFill>
                <a:ln w="158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9" name="Connecteur droit 188"/>
                <p:cNvCxnSpPr/>
                <p:nvPr/>
              </p:nvCxnSpPr>
              <p:spPr>
                <a:xfrm>
                  <a:off x="592307" y="6188131"/>
                  <a:ext cx="831856" cy="1587"/>
                </a:xfrm>
                <a:prstGeom prst="line">
                  <a:avLst/>
                </a:prstGeom>
                <a:solidFill>
                  <a:schemeClr val="bg1"/>
                </a:solidFill>
                <a:ln w="158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9527" name="ZoneTexte 108"/>
              <p:cNvSpPr txBox="1">
                <a:spLocks noChangeAspect="1"/>
              </p:cNvSpPr>
              <p:nvPr/>
            </p:nvSpPr>
            <p:spPr>
              <a:xfrm>
                <a:off x="474190" y="4030358"/>
                <a:ext cx="1053209" cy="43088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fr-FR" altLang="fr-FR" sz="1100" dirty="0"/>
                  <a:t>Ressources</a:t>
                </a:r>
                <a:endParaRPr lang="fr-FR" altLang="fr-FR" sz="1100" dirty="0"/>
              </a:p>
              <a:p>
                <a:pPr marL="0" lvl="0" indent="0" algn="ctr" eaLnBrk="1" hangingPunct="1">
                  <a:spcBef>
                    <a:spcPct val="0"/>
                  </a:spcBef>
                  <a:buNone/>
                </a:pPr>
                <a:r>
                  <a:rPr lang="fr-FR" altLang="fr-FR" sz="1100" dirty="0"/>
                  <a:t>humaines</a:t>
                </a:r>
                <a:endParaRPr lang="fr-FR" altLang="fr-FR" sz="1100" dirty="0"/>
              </a:p>
            </p:txBody>
          </p:sp>
        </p:grpSp>
        <p:grpSp>
          <p:nvGrpSpPr>
            <p:cNvPr id="19520" name="Grouper 191"/>
            <p:cNvGrpSpPr/>
            <p:nvPr/>
          </p:nvGrpSpPr>
          <p:grpSpPr>
            <a:xfrm>
              <a:off x="576787" y="4876800"/>
              <a:ext cx="848015" cy="398175"/>
              <a:chOff x="576053" y="4876800"/>
              <a:chExt cx="848015" cy="398175"/>
            </a:xfrm>
          </p:grpSpPr>
          <p:grpSp>
            <p:nvGrpSpPr>
              <p:cNvPr id="19521" name="Grouper 95"/>
              <p:cNvGrpSpPr/>
              <p:nvPr/>
            </p:nvGrpSpPr>
            <p:grpSpPr>
              <a:xfrm>
                <a:off x="584341" y="4876800"/>
                <a:ext cx="831439" cy="398175"/>
                <a:chOff x="592629" y="5791200"/>
                <a:chExt cx="831439" cy="398175"/>
              </a:xfrm>
            </p:grpSpPr>
            <p:sp>
              <p:nvSpPr>
                <p:cNvPr id="97" name="Rectangle 96"/>
                <p:cNvSpPr/>
                <p:nvPr/>
              </p:nvSpPr>
              <p:spPr>
                <a:xfrm>
                  <a:off x="592307" y="5791491"/>
                  <a:ext cx="831856" cy="39851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cxnSp>
              <p:nvCxnSpPr>
                <p:cNvPr id="184" name="Connecteur droit 183"/>
                <p:cNvCxnSpPr/>
                <p:nvPr/>
              </p:nvCxnSpPr>
              <p:spPr>
                <a:xfrm>
                  <a:off x="592307" y="5791491"/>
                  <a:ext cx="831856" cy="1588"/>
                </a:xfrm>
                <a:prstGeom prst="line">
                  <a:avLst/>
                </a:prstGeom>
                <a:solidFill>
                  <a:schemeClr val="bg1"/>
                </a:solidFill>
                <a:ln w="158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5" name="Connecteur droit 184"/>
                <p:cNvCxnSpPr/>
                <p:nvPr/>
              </p:nvCxnSpPr>
              <p:spPr>
                <a:xfrm>
                  <a:off x="592307" y="6188420"/>
                  <a:ext cx="831856" cy="1588"/>
                </a:xfrm>
                <a:prstGeom prst="line">
                  <a:avLst/>
                </a:prstGeom>
                <a:solidFill>
                  <a:schemeClr val="bg1"/>
                </a:solidFill>
                <a:ln w="158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13" name="ZoneTexte 112"/>
              <p:cNvSpPr txBox="1">
                <a:spLocks noChangeAspect="1"/>
              </p:cNvSpPr>
              <p:nvPr/>
            </p:nvSpPr>
            <p:spPr>
              <a:xfrm>
                <a:off x="576053" y="4945082"/>
                <a:ext cx="848015" cy="261610"/>
              </a:xfrm>
              <a:prstGeom prst="rect">
                <a:avLst/>
              </a:prstGeom>
              <a:noFill/>
            </p:spPr>
            <p:txBody>
              <a:bodyPr anchor="ctr">
                <a:spAutoFit/>
              </a:bodyPr>
              <a:lstStyle/>
              <a:p>
                <a:pPr marR="0" algn="ctr" defTabSz="914400" eaLnBrk="1" hangingPunct="1">
                  <a:buClrTx/>
                  <a:buSzTx/>
                  <a:buFontTx/>
                  <a:buNone/>
                  <a:defRPr/>
                </a:pPr>
                <a:r>
                  <a:rPr kumimoji="0" lang="fr-FR" sz="1100" kern="1200" cap="none" spc="0" normalizeH="0" baseline="0" noProof="0" dirty="0">
                    <a:latin typeface="Arial" panose="020B0604020202020204"/>
                    <a:ea typeface="+mn-ea"/>
                    <a:cs typeface="Arial" panose="020B0604020202020204"/>
                  </a:rPr>
                  <a:t>Production</a:t>
                </a:r>
                <a:endParaRPr kumimoji="0" lang="fr-FR" sz="1100" kern="1200" cap="none" spc="0" normalizeH="0" baseline="0" noProof="0" dirty="0">
                  <a:noFill/>
                  <a:latin typeface="Arial" panose="020B0604020202020204"/>
                  <a:ea typeface="+mn-ea"/>
                  <a:cs typeface="Arial" panose="020B0604020202020204"/>
                </a:endParaRPr>
              </a:p>
            </p:txBody>
          </p:sp>
        </p:grpSp>
      </p:grpSp>
      <p:sp>
        <p:nvSpPr>
          <p:cNvPr id="2" name="Titre 1"/>
          <p:cNvSpPr>
            <a:spLocks noGrp="1"/>
          </p:cNvSpPr>
          <p:nvPr>
            <p:ph type="title" idx="4294967295"/>
          </p:nvPr>
        </p:nvSpPr>
        <p:spPr bwMode="auto">
          <a:xfrm>
            <a:off x="365126" y="60325"/>
            <a:ext cx="8229600" cy="1143000"/>
          </a:xfrm>
          <a:ln/>
          <a:effectLst>
            <a:outerShdw blurRad="114300" dist="63500" dir="5400000">
              <a:srgbClr val="000000">
                <a:alpha val="25000"/>
              </a:srgbClr>
            </a:outerShdw>
          </a:effectLst>
          <a:scene3d>
            <a:camera prst="orthographicFront"/>
            <a:lightRig rig="balanced" dir="t"/>
          </a:scene3d>
          <a:sp3d prstMaterial="plastic"/>
        </p:spPr>
        <p:txBody>
          <a:bodyPr vert="horz" wrap="square" lIns="91440" tIns="45720" rIns="91440" bIns="45720" numCol="1" rtlCol="0" anchor="ctr" anchorCtr="0" compatLnSpc="1">
            <a:normAutofit/>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fr-FR" sz="4400" b="1" i="0" u="none" strike="noStrike" kern="1200" cap="none" spc="50" normalizeH="0" baseline="0" noProof="0" dirty="0">
                <a:ln w="13500">
                  <a:solidFill>
                    <a:schemeClr val="accent1">
                      <a:shade val="2500"/>
                      <a:alpha val="6500"/>
                    </a:schemeClr>
                  </a:solidFill>
                  <a:prstDash val="solid"/>
                </a:ln>
                <a:solidFill>
                  <a:schemeClr val="accent3">
                    <a:lumMod val="75000"/>
                  </a:schemeClr>
                </a:solidFill>
                <a:effectLst>
                  <a:innerShdw blurRad="50900" dist="38500" dir="13500000">
                    <a:srgbClr val="000000">
                      <a:alpha val="60000"/>
                    </a:srgbClr>
                  </a:innerShdw>
                </a:effectLst>
                <a:uLnTx/>
                <a:uFillTx/>
                <a:latin typeface="+mj-lt"/>
                <a:ea typeface="+mj-ea"/>
                <a:cs typeface="+mj-cs"/>
              </a:rPr>
              <a:t>5 étapes logiques</a:t>
            </a:r>
            <a:endParaRPr kumimoji="0" lang="fr-FR"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9464" name="ZoneTexte 4"/>
          <p:cNvSpPr txBox="1"/>
          <p:nvPr/>
        </p:nvSpPr>
        <p:spPr>
          <a:xfrm>
            <a:off x="228600" y="6378575"/>
            <a:ext cx="8686800" cy="228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fr-CA" altLang="fr-FR" sz="900" dirty="0">
              <a:solidFill>
                <a:srgbClr val="44767B"/>
              </a:solidFill>
            </a:endParaRPr>
          </a:p>
        </p:txBody>
      </p:sp>
      <p:grpSp>
        <p:nvGrpSpPr>
          <p:cNvPr id="141" name="Grouper 140"/>
          <p:cNvGrpSpPr/>
          <p:nvPr/>
        </p:nvGrpSpPr>
        <p:grpSpPr>
          <a:xfrm>
            <a:off x="3576638" y="1733550"/>
            <a:ext cx="1793875" cy="4537075"/>
            <a:chOff x="3544188" y="1454802"/>
            <a:chExt cx="1841100" cy="4656581"/>
          </a:xfrm>
        </p:grpSpPr>
        <p:sp>
          <p:nvSpPr>
            <p:cNvPr id="142" name="Arrondir un rectangle avec un coin du même côté 141"/>
            <p:cNvSpPr/>
            <p:nvPr/>
          </p:nvSpPr>
          <p:spPr>
            <a:xfrm rot="10800000">
              <a:off x="3713634" y="1937079"/>
              <a:ext cx="1671654" cy="4174304"/>
            </a:xfrm>
            <a:prstGeom prst="round2SameRect">
              <a:avLst>
                <a:gd name="adj1" fmla="val 14175"/>
                <a:gd name="adj2" fmla="val 0"/>
              </a:avLst>
            </a:prstGeom>
            <a:gradFill>
              <a:gsLst>
                <a:gs pos="0">
                  <a:schemeClr val="accent4">
                    <a:lumMod val="20000"/>
                    <a:lumOff val="80000"/>
                    <a:alpha val="95000"/>
                  </a:schemeClr>
                </a:gs>
                <a:gs pos="100000">
                  <a:srgbClr val="EBF1F1"/>
                </a:gs>
              </a:gsLst>
            </a:gradFill>
          </p:spPr>
          <p:style>
            <a:lnRef idx="1">
              <a:schemeClr val="accent1"/>
            </a:lnRef>
            <a:fillRef idx="2">
              <a:schemeClr val="accent1"/>
            </a:fillRef>
            <a:effectRef idx="1">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sp>
          <p:nvSpPr>
            <p:cNvPr id="143" name="Arrondir un rectangle avec un coin du même côté 142"/>
            <p:cNvSpPr/>
            <p:nvPr/>
          </p:nvSpPr>
          <p:spPr>
            <a:xfrm>
              <a:off x="3713634" y="1454802"/>
              <a:ext cx="1671654" cy="482277"/>
            </a:xfrm>
            <a:prstGeom prst="round2SameRect">
              <a:avLst>
                <a:gd name="adj1" fmla="val 50000"/>
                <a:gd name="adj2" fmla="val 0"/>
              </a:avLst>
            </a:prstGeom>
          </p:spPr>
          <p:style>
            <a:lnRef idx="1">
              <a:schemeClr val="accent4"/>
            </a:lnRef>
            <a:fillRef idx="3">
              <a:schemeClr val="accent4"/>
            </a:fillRef>
            <a:effectRef idx="2">
              <a:schemeClr val="accent4"/>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sp>
          <p:nvSpPr>
            <p:cNvPr id="19498" name="ZoneTexte 143"/>
            <p:cNvSpPr txBox="1"/>
            <p:nvPr/>
          </p:nvSpPr>
          <p:spPr>
            <a:xfrm>
              <a:off x="3801392" y="1539856"/>
              <a:ext cx="1504138" cy="33164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fr-FR" altLang="fr-FR" sz="1500" b="1" dirty="0">
                  <a:solidFill>
                    <a:schemeClr val="bg1"/>
                  </a:solidFill>
                </a:rPr>
                <a:t>b) Intégration</a:t>
              </a:r>
              <a:endParaRPr lang="fr-FR" altLang="fr-FR" sz="1500" b="1" dirty="0">
                <a:solidFill>
                  <a:schemeClr val="bg1"/>
                </a:solidFill>
              </a:endParaRPr>
            </a:p>
          </p:txBody>
        </p:sp>
        <p:sp>
          <p:nvSpPr>
            <p:cNvPr id="145" name="Ellipse 144"/>
            <p:cNvSpPr>
              <a:spLocks noChangeAspect="1"/>
            </p:cNvSpPr>
            <p:nvPr/>
          </p:nvSpPr>
          <p:spPr>
            <a:xfrm>
              <a:off x="4008536" y="2535038"/>
              <a:ext cx="1055781" cy="1013434"/>
            </a:xfrm>
            <a:prstGeom prst="ellipse">
              <a:avLst/>
            </a:prstGeom>
            <a:solidFill>
              <a:schemeClr val="bg1"/>
            </a:solidFill>
            <a:ln w="158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sp>
          <p:nvSpPr>
            <p:cNvPr id="19500" name="ZoneTexte 145"/>
            <p:cNvSpPr txBox="1"/>
            <p:nvPr/>
          </p:nvSpPr>
          <p:spPr>
            <a:xfrm>
              <a:off x="3958491" y="2706362"/>
              <a:ext cx="1155514" cy="61591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342900" lvl="0" indent="-342900" algn="ctr" eaLnBrk="1" hangingPunct="1">
                <a:spcBef>
                  <a:spcPct val="0"/>
                </a:spcBef>
                <a:buNone/>
              </a:pPr>
              <a:r>
                <a:rPr lang="fr-FR" altLang="fr-FR" sz="1100" dirty="0"/>
                <a:t>2.0</a:t>
              </a:r>
              <a:endParaRPr lang="fr-FR" altLang="fr-FR" sz="1100" dirty="0"/>
            </a:p>
            <a:p>
              <a:pPr marL="342900" lvl="0" indent="-342900" algn="ctr" eaLnBrk="1" hangingPunct="1">
                <a:spcBef>
                  <a:spcPct val="0"/>
                </a:spcBef>
                <a:buNone/>
              </a:pPr>
              <a:r>
                <a:rPr lang="fr-FR" altLang="fr-FR" sz="1100" dirty="0"/>
                <a:t>Gérer les</a:t>
              </a:r>
              <a:endParaRPr lang="fr-FR" altLang="fr-FR" sz="1100" dirty="0"/>
            </a:p>
            <a:p>
              <a:pPr marL="342900" lvl="0" indent="-342900" algn="ctr" eaLnBrk="1" hangingPunct="1">
                <a:spcBef>
                  <a:spcPct val="0"/>
                </a:spcBef>
                <a:buNone/>
              </a:pPr>
              <a:r>
                <a:rPr lang="fr-FR" altLang="fr-FR" sz="1100" dirty="0"/>
                <a:t>métadonnées</a:t>
              </a:r>
              <a:endParaRPr lang="fr-FR" altLang="fr-FR" sz="1100" dirty="0"/>
            </a:p>
          </p:txBody>
        </p:sp>
        <p:grpSp>
          <p:nvGrpSpPr>
            <p:cNvPr id="147" name="Grouper 244"/>
            <p:cNvGrpSpPr/>
            <p:nvPr/>
          </p:nvGrpSpPr>
          <p:grpSpPr>
            <a:xfrm>
              <a:off x="4109776" y="4528966"/>
              <a:ext cx="853253" cy="932048"/>
              <a:chOff x="4109776" y="4392484"/>
              <a:chExt cx="853253" cy="970265"/>
            </a:xfrm>
            <a:solidFill>
              <a:schemeClr val="bg1"/>
            </a:solidFill>
          </p:grpSpPr>
          <p:sp>
            <p:nvSpPr>
              <p:cNvPr id="150" name="Rectangle 149"/>
              <p:cNvSpPr/>
              <p:nvPr/>
            </p:nvSpPr>
            <p:spPr>
              <a:xfrm>
                <a:off x="4109776" y="4392484"/>
                <a:ext cx="853253" cy="96742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sp>
            <p:nvSpPr>
              <p:cNvPr id="151" name="ZoneTexte 150"/>
              <p:cNvSpPr txBox="1">
                <a:spLocks noChangeAspect="1"/>
              </p:cNvSpPr>
              <p:nvPr/>
            </p:nvSpPr>
            <p:spPr>
              <a:xfrm>
                <a:off x="4109776" y="4555611"/>
                <a:ext cx="853252" cy="641165"/>
              </a:xfrm>
              <a:prstGeom prst="rect">
                <a:avLst/>
              </a:prstGeom>
              <a:grpFill/>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fr-FR" sz="1100" b="0" i="0" u="none" strike="noStrike" kern="1200" cap="none" spc="0" normalizeH="0" baseline="0" noProof="0" dirty="0">
                    <a:ln>
                      <a:noFill/>
                    </a:ln>
                    <a:solidFill>
                      <a:schemeClr val="tx1"/>
                    </a:solidFill>
                    <a:effectLst/>
                    <a:uLnTx/>
                    <a:uFillTx/>
                    <a:latin typeface="Arial" panose="020B0604020202020204"/>
                    <a:ea typeface="+mn-ea"/>
                    <a:cs typeface="Arial" panose="020B0604020202020204"/>
                  </a:rPr>
                  <a:t>Entrepôt central de données</a:t>
                </a:r>
                <a:endParaRPr kumimoji="0" lang="fr-FR" sz="1100" b="0" i="0" u="none" strike="noStrike" kern="1200" cap="none" spc="0" normalizeH="0" baseline="0" noProof="0" dirty="0">
                  <a:ln>
                    <a:noFill/>
                  </a:ln>
                  <a:solidFill>
                    <a:schemeClr val="tx1"/>
                  </a:solidFill>
                  <a:effectLst/>
                  <a:uLnTx/>
                  <a:uFillTx/>
                  <a:latin typeface="Arial" panose="020B0604020202020204"/>
                  <a:ea typeface="+mn-ea"/>
                  <a:cs typeface="Arial" panose="020B0604020202020204"/>
                </a:endParaRPr>
              </a:p>
            </p:txBody>
          </p:sp>
          <p:cxnSp>
            <p:nvCxnSpPr>
              <p:cNvPr id="152" name="Connecteur droit 151"/>
              <p:cNvCxnSpPr/>
              <p:nvPr/>
            </p:nvCxnSpPr>
            <p:spPr>
              <a:xfrm>
                <a:off x="4109777" y="4392484"/>
                <a:ext cx="853251" cy="2844"/>
              </a:xfrm>
              <a:prstGeom prst="line">
                <a:avLst/>
              </a:prstGeom>
              <a:grpFill/>
              <a:ln w="158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3" name="Connecteur droit 152"/>
              <p:cNvCxnSpPr/>
              <p:nvPr/>
            </p:nvCxnSpPr>
            <p:spPr>
              <a:xfrm>
                <a:off x="4109777" y="5359905"/>
                <a:ext cx="853251" cy="2844"/>
              </a:xfrm>
              <a:prstGeom prst="line">
                <a:avLst/>
              </a:prstGeom>
              <a:grpFill/>
              <a:ln w="158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148" name="Connecteur droit avec flèche 147"/>
            <p:cNvCxnSpPr/>
            <p:nvPr/>
          </p:nvCxnSpPr>
          <p:spPr>
            <a:xfrm rot="5400000">
              <a:off x="4072072" y="4047042"/>
              <a:ext cx="928709" cy="0"/>
            </a:xfrm>
            <a:prstGeom prst="straightConnector1">
              <a:avLst/>
            </a:prstGeom>
            <a:ln w="12700" cap="flat" cmpd="sng" algn="ctr">
              <a:solidFill>
                <a:schemeClr val="tx1"/>
              </a:solidFill>
              <a:prstDash val="solid"/>
              <a:round/>
              <a:headEnd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9" name="Connecteur droit avec flèche 148"/>
            <p:cNvCxnSpPr>
              <a:endCxn id="145" idx="2"/>
            </p:cNvCxnSpPr>
            <p:nvPr/>
          </p:nvCxnSpPr>
          <p:spPr>
            <a:xfrm flipV="1">
              <a:off x="3544188" y="3041754"/>
              <a:ext cx="464348" cy="1630"/>
            </a:xfrm>
            <a:prstGeom prst="straightConnector1">
              <a:avLst/>
            </a:prstGeom>
            <a:ln w="12700" cap="flat" cmpd="sng" algn="ctr">
              <a:solidFill>
                <a:schemeClr val="tx1"/>
              </a:solidFill>
              <a:prstDash val="solid"/>
              <a:round/>
              <a:headEnd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154" name="Grouper 153"/>
          <p:cNvGrpSpPr/>
          <p:nvPr/>
        </p:nvGrpSpPr>
        <p:grpSpPr>
          <a:xfrm>
            <a:off x="4959350" y="1733550"/>
            <a:ext cx="2098675" cy="4537075"/>
            <a:chOff x="4963029" y="1454802"/>
            <a:chExt cx="2154653" cy="4656581"/>
          </a:xfrm>
        </p:grpSpPr>
        <p:sp>
          <p:nvSpPr>
            <p:cNvPr id="155" name="Arrondir un rectangle avec un coin du même côté 154"/>
            <p:cNvSpPr/>
            <p:nvPr/>
          </p:nvSpPr>
          <p:spPr>
            <a:xfrm rot="10800000">
              <a:off x="5445463" y="1937079"/>
              <a:ext cx="1672219" cy="4174304"/>
            </a:xfrm>
            <a:prstGeom prst="round2SameRect">
              <a:avLst>
                <a:gd name="adj1" fmla="val 14175"/>
                <a:gd name="adj2" fmla="val 0"/>
              </a:avLst>
            </a:prstGeom>
            <a:gradFill>
              <a:gsLst>
                <a:gs pos="0">
                  <a:schemeClr val="accent4">
                    <a:lumMod val="20000"/>
                    <a:lumOff val="80000"/>
                    <a:alpha val="95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56" name="Arrondir un rectangle avec un coin du même côté 155"/>
            <p:cNvSpPr/>
            <p:nvPr/>
          </p:nvSpPr>
          <p:spPr>
            <a:xfrm>
              <a:off x="5445463" y="1454802"/>
              <a:ext cx="1672219" cy="482277"/>
            </a:xfrm>
            <a:prstGeom prst="round2SameRect">
              <a:avLst>
                <a:gd name="adj1" fmla="val 50000"/>
                <a:gd name="adj2" fmla="val 0"/>
              </a:avLst>
            </a:prstGeom>
          </p:spPr>
          <p:style>
            <a:lnRef idx="1">
              <a:schemeClr val="accent4"/>
            </a:lnRef>
            <a:fillRef idx="3">
              <a:schemeClr val="accent4"/>
            </a:fillRef>
            <a:effectRef idx="2">
              <a:schemeClr val="accent4"/>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sp>
          <p:nvSpPr>
            <p:cNvPr id="19490" name="ZoneTexte 156"/>
            <p:cNvSpPr txBox="1"/>
            <p:nvPr/>
          </p:nvSpPr>
          <p:spPr>
            <a:xfrm>
              <a:off x="5624957" y="1539856"/>
              <a:ext cx="1333387" cy="33164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fr-FR" altLang="fr-FR" sz="1500" b="1" dirty="0">
                  <a:solidFill>
                    <a:schemeClr val="bg1"/>
                  </a:solidFill>
                </a:rPr>
                <a:t>c) Diffusion</a:t>
              </a:r>
              <a:endParaRPr lang="fr-FR" altLang="fr-FR" sz="1500" b="1" dirty="0">
                <a:solidFill>
                  <a:schemeClr val="bg1"/>
                </a:solidFill>
              </a:endParaRPr>
            </a:p>
          </p:txBody>
        </p:sp>
        <p:sp>
          <p:nvSpPr>
            <p:cNvPr id="158" name="Ellipse 157"/>
            <p:cNvSpPr>
              <a:spLocks noChangeAspect="1"/>
            </p:cNvSpPr>
            <p:nvPr/>
          </p:nvSpPr>
          <p:spPr>
            <a:xfrm>
              <a:off x="5738834" y="4488586"/>
              <a:ext cx="1054509" cy="1013434"/>
            </a:xfrm>
            <a:prstGeom prst="ellipse">
              <a:avLst/>
            </a:prstGeom>
            <a:solidFill>
              <a:schemeClr val="bg1"/>
            </a:solidFill>
            <a:ln w="158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sp>
          <p:nvSpPr>
            <p:cNvPr id="19492" name="ZoneTexte 158"/>
            <p:cNvSpPr txBox="1"/>
            <p:nvPr/>
          </p:nvSpPr>
          <p:spPr>
            <a:xfrm>
              <a:off x="5738356" y="4611181"/>
              <a:ext cx="1055000" cy="78962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342900" lvl="0" indent="-342900" algn="ctr" eaLnBrk="1" hangingPunct="1">
                <a:spcBef>
                  <a:spcPct val="0"/>
                </a:spcBef>
                <a:buNone/>
              </a:pPr>
              <a:r>
                <a:rPr lang="fr-FR" altLang="fr-FR" sz="1100" dirty="0"/>
                <a:t>3.0</a:t>
              </a:r>
              <a:endParaRPr lang="fr-FR" altLang="fr-FR" sz="1100" dirty="0"/>
            </a:p>
            <a:p>
              <a:pPr marL="342900" lvl="0" indent="-342900" algn="ctr" eaLnBrk="1" hangingPunct="1">
                <a:spcBef>
                  <a:spcPct val="0"/>
                </a:spcBef>
                <a:buNone/>
              </a:pPr>
              <a:r>
                <a:rPr lang="fr-FR" altLang="fr-FR" sz="1100" dirty="0"/>
                <a:t>Diffuser </a:t>
              </a:r>
              <a:endParaRPr lang="fr-FR" altLang="fr-FR" sz="1100" dirty="0"/>
            </a:p>
            <a:p>
              <a:pPr marL="342900" lvl="0" indent="-342900" algn="ctr" eaLnBrk="1" hangingPunct="1">
                <a:spcBef>
                  <a:spcPct val="0"/>
                </a:spcBef>
                <a:buNone/>
              </a:pPr>
              <a:r>
                <a:rPr lang="fr-FR" altLang="fr-FR" sz="1100" dirty="0"/>
                <a:t>l’information </a:t>
              </a:r>
              <a:endParaRPr lang="fr-FR" altLang="fr-FR" sz="1100" dirty="0"/>
            </a:p>
            <a:p>
              <a:pPr marL="342900" lvl="0" indent="-342900" algn="ctr" eaLnBrk="1" hangingPunct="1">
                <a:spcBef>
                  <a:spcPct val="0"/>
                </a:spcBef>
                <a:buNone/>
              </a:pPr>
              <a:r>
                <a:rPr lang="fr-FR" altLang="fr-FR" sz="1100" dirty="0"/>
                <a:t>stratégique</a:t>
              </a:r>
              <a:endParaRPr lang="fr-FR" altLang="fr-FR" sz="1100" dirty="0"/>
            </a:p>
          </p:txBody>
        </p:sp>
        <p:cxnSp>
          <p:nvCxnSpPr>
            <p:cNvPr id="160" name="Connecteur droit avec flèche 159"/>
            <p:cNvCxnSpPr>
              <a:endCxn id="158" idx="2"/>
            </p:cNvCxnSpPr>
            <p:nvPr/>
          </p:nvCxnSpPr>
          <p:spPr>
            <a:xfrm>
              <a:off x="4963029" y="4993673"/>
              <a:ext cx="775805" cy="1630"/>
            </a:xfrm>
            <a:prstGeom prst="straightConnector1">
              <a:avLst/>
            </a:prstGeom>
            <a:ln w="12700" cap="flat" cmpd="sng" algn="ctr">
              <a:solidFill>
                <a:schemeClr val="tx1"/>
              </a:solidFill>
              <a:prstDash val="solid"/>
              <a:round/>
              <a:headEnd w="med" len="med"/>
              <a:tailEnd type="arrow" w="med" len="med"/>
            </a:ln>
          </p:spPr>
          <p:style>
            <a:lnRef idx="2">
              <a:schemeClr val="accent1"/>
            </a:lnRef>
            <a:fillRef idx="0">
              <a:schemeClr val="accent1"/>
            </a:fillRef>
            <a:effectRef idx="1">
              <a:schemeClr val="accent1"/>
            </a:effectRef>
            <a:fontRef idx="minor">
              <a:schemeClr val="tx1"/>
            </a:fontRef>
          </p:style>
        </p:cxnSp>
        <p:sp>
          <p:nvSpPr>
            <p:cNvPr id="19494" name="ZoneTexte 160"/>
            <p:cNvSpPr txBox="1"/>
            <p:nvPr/>
          </p:nvSpPr>
          <p:spPr>
            <a:xfrm>
              <a:off x="5738356" y="3820471"/>
              <a:ext cx="1054999" cy="44219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fr-FR" altLang="fr-FR" sz="1100" dirty="0"/>
                <a:t>Analyses</a:t>
              </a:r>
              <a:endParaRPr lang="fr-FR" altLang="fr-FR" sz="1100" dirty="0"/>
            </a:p>
            <a:p>
              <a:pPr marL="0" lvl="0" indent="0" algn="ctr" eaLnBrk="1" hangingPunct="1">
                <a:spcBef>
                  <a:spcPct val="0"/>
                </a:spcBef>
                <a:buNone/>
              </a:pPr>
              <a:r>
                <a:rPr lang="fr-FR" altLang="fr-FR" sz="1100" dirty="0"/>
                <a:t>OLAP</a:t>
              </a:r>
              <a:endParaRPr lang="fr-FR" altLang="fr-FR" sz="1100" dirty="0"/>
            </a:p>
          </p:txBody>
        </p:sp>
        <p:cxnSp>
          <p:nvCxnSpPr>
            <p:cNvPr id="162" name="Connecteur droit 161"/>
            <p:cNvCxnSpPr/>
            <p:nvPr/>
          </p:nvCxnSpPr>
          <p:spPr>
            <a:xfrm rot="5400000" flipH="1" flipV="1">
              <a:off x="6147149" y="4368832"/>
              <a:ext cx="237880" cy="1629"/>
            </a:xfrm>
            <a:prstGeom prst="line">
              <a:avLst/>
            </a:prstGeom>
            <a:ln w="12700" cap="flat" cmpd="sng" algn="ctr">
              <a:solidFill>
                <a:schemeClr val="tx1"/>
              </a:solidFill>
              <a:prstDash val="solid"/>
              <a:round/>
              <a:headEnd w="med" len="med"/>
              <a:tailEnd w="med" len="med"/>
            </a:ln>
          </p:spPr>
          <p:style>
            <a:lnRef idx="2">
              <a:schemeClr val="accent1"/>
            </a:lnRef>
            <a:fillRef idx="0">
              <a:schemeClr val="accent1"/>
            </a:fillRef>
            <a:effectRef idx="1">
              <a:schemeClr val="accent1"/>
            </a:effectRef>
            <a:fontRef idx="minor">
              <a:schemeClr val="tx1"/>
            </a:fontRef>
          </p:style>
        </p:cxnSp>
      </p:grpSp>
      <p:grpSp>
        <p:nvGrpSpPr>
          <p:cNvPr id="163" name="Grouper 162"/>
          <p:cNvGrpSpPr/>
          <p:nvPr/>
        </p:nvGrpSpPr>
        <p:grpSpPr>
          <a:xfrm>
            <a:off x="6742113" y="1733550"/>
            <a:ext cx="2008187" cy="4537075"/>
            <a:chOff x="6793354" y="1454803"/>
            <a:chExt cx="2059618" cy="4656581"/>
          </a:xfrm>
        </p:grpSpPr>
        <p:sp>
          <p:nvSpPr>
            <p:cNvPr id="164" name="Arrondir un rectangle avec un coin du même côté 163"/>
            <p:cNvSpPr/>
            <p:nvPr/>
          </p:nvSpPr>
          <p:spPr>
            <a:xfrm rot="10800000">
              <a:off x="7180855" y="1937080"/>
              <a:ext cx="1672117" cy="4174304"/>
            </a:xfrm>
            <a:prstGeom prst="round2SameRect">
              <a:avLst>
                <a:gd name="adj1" fmla="val 14175"/>
                <a:gd name="adj2" fmla="val 0"/>
              </a:avLst>
            </a:prstGeom>
            <a:gradFill>
              <a:gsLst>
                <a:gs pos="0">
                  <a:schemeClr val="accent4">
                    <a:lumMod val="20000"/>
                    <a:lumOff val="80000"/>
                    <a:alpha val="95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sp>
          <p:nvSpPr>
            <p:cNvPr id="165" name="Arrondir un rectangle avec un coin du même côté 164"/>
            <p:cNvSpPr/>
            <p:nvPr/>
          </p:nvSpPr>
          <p:spPr>
            <a:xfrm>
              <a:off x="7180855" y="1454803"/>
              <a:ext cx="1672117" cy="482277"/>
            </a:xfrm>
            <a:prstGeom prst="round2SameRect">
              <a:avLst>
                <a:gd name="adj1" fmla="val 50000"/>
                <a:gd name="adj2" fmla="val 0"/>
              </a:avLst>
            </a:prstGeom>
          </p:spPr>
          <p:style>
            <a:lnRef idx="1">
              <a:schemeClr val="accent4"/>
            </a:lnRef>
            <a:fillRef idx="3">
              <a:schemeClr val="accent4"/>
            </a:fillRef>
            <a:effectRef idx="2">
              <a:schemeClr val="accent4"/>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sp>
          <p:nvSpPr>
            <p:cNvPr id="19474" name="ZoneTexte 165"/>
            <p:cNvSpPr txBox="1"/>
            <p:nvPr/>
          </p:nvSpPr>
          <p:spPr>
            <a:xfrm>
              <a:off x="7177703" y="1539857"/>
              <a:ext cx="1675265" cy="33164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fr-FR" altLang="fr-FR" sz="1500" b="1" dirty="0">
                  <a:solidFill>
                    <a:schemeClr val="bg1"/>
                  </a:solidFill>
                </a:rPr>
                <a:t>d) Présentation</a:t>
              </a:r>
              <a:endParaRPr lang="fr-FR" altLang="fr-FR" sz="1500" b="1" dirty="0">
                <a:solidFill>
                  <a:schemeClr val="bg1"/>
                </a:solidFill>
              </a:endParaRPr>
            </a:p>
          </p:txBody>
        </p:sp>
        <p:sp>
          <p:nvSpPr>
            <p:cNvPr id="167" name="Rectangle 166"/>
            <p:cNvSpPr/>
            <p:nvPr/>
          </p:nvSpPr>
          <p:spPr>
            <a:xfrm>
              <a:off x="7423450" y="2028322"/>
              <a:ext cx="1157620" cy="801623"/>
            </a:xfrm>
            <a:prstGeom prst="rect">
              <a:avLst/>
            </a:prstGeom>
            <a:solidFill>
              <a:schemeClr val="bg1"/>
            </a:solidFill>
            <a:ln w="158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9476" name="ZoneTexte 167"/>
            <p:cNvSpPr txBox="1">
              <a:spLocks noChangeAspect="1"/>
            </p:cNvSpPr>
            <p:nvPr/>
          </p:nvSpPr>
          <p:spPr>
            <a:xfrm>
              <a:off x="7423971" y="2295422"/>
              <a:ext cx="1157314" cy="268474"/>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fr-FR" altLang="fr-FR" sz="1100" dirty="0"/>
                <a:t>Usager</a:t>
              </a:r>
              <a:endParaRPr lang="fr-FR" altLang="fr-FR" sz="1100" dirty="0"/>
            </a:p>
          </p:txBody>
        </p:sp>
        <p:sp>
          <p:nvSpPr>
            <p:cNvPr id="169" name="Ellipse 168"/>
            <p:cNvSpPr>
              <a:spLocks noChangeAspect="1"/>
            </p:cNvSpPr>
            <p:nvPr/>
          </p:nvSpPr>
          <p:spPr>
            <a:xfrm>
              <a:off x="7473924" y="3540326"/>
              <a:ext cx="1055046" cy="1013434"/>
            </a:xfrm>
            <a:prstGeom prst="ellipse">
              <a:avLst/>
            </a:prstGeom>
            <a:solidFill>
              <a:schemeClr val="bg1"/>
            </a:solidFill>
            <a:ln w="15875" cap="flat" cmpd="sng" algn="ctr">
              <a:solidFill>
                <a:srgbClr val="00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1000" b="0" i="0" u="none" strike="noStrike" kern="1200" cap="none" spc="0" normalizeH="0" baseline="0" noProof="0">
                <a:ln>
                  <a:noFill/>
                </a:ln>
                <a:solidFill>
                  <a:schemeClr val="tx1"/>
                </a:solidFill>
                <a:effectLst/>
                <a:uLnTx/>
                <a:uFillTx/>
                <a:latin typeface="+mn-lt"/>
                <a:ea typeface="+mn-ea"/>
                <a:cs typeface="+mn-cs"/>
              </a:endParaRPr>
            </a:p>
          </p:txBody>
        </p:sp>
        <p:sp>
          <p:nvSpPr>
            <p:cNvPr id="19478" name="ZoneTexte 169"/>
            <p:cNvSpPr txBox="1"/>
            <p:nvPr/>
          </p:nvSpPr>
          <p:spPr>
            <a:xfrm>
              <a:off x="7538225" y="3653508"/>
              <a:ext cx="927302" cy="78962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342900" lvl="0" indent="-342900" algn="ctr" eaLnBrk="1" hangingPunct="1">
                <a:spcBef>
                  <a:spcPct val="0"/>
                </a:spcBef>
                <a:buNone/>
              </a:pPr>
              <a:r>
                <a:rPr lang="fr-FR" altLang="fr-FR" sz="1100" dirty="0"/>
                <a:t>4.0 </a:t>
              </a:r>
              <a:endParaRPr lang="fr-FR" altLang="fr-FR" sz="1100" dirty="0"/>
            </a:p>
            <a:p>
              <a:pPr marL="342900" lvl="0" indent="-342900" algn="ctr" eaLnBrk="1" hangingPunct="1">
                <a:spcBef>
                  <a:spcPct val="0"/>
                </a:spcBef>
                <a:buNone/>
              </a:pPr>
              <a:r>
                <a:rPr lang="fr-FR" altLang="fr-FR" sz="1100" dirty="0"/>
                <a:t>Activer </a:t>
              </a:r>
              <a:endParaRPr lang="fr-FR" altLang="fr-FR" sz="1100" dirty="0"/>
            </a:p>
            <a:p>
              <a:pPr marL="342900" lvl="0" indent="-342900" algn="ctr" eaLnBrk="1" hangingPunct="1">
                <a:spcBef>
                  <a:spcPct val="0"/>
                </a:spcBef>
                <a:buNone/>
              </a:pPr>
              <a:r>
                <a:rPr lang="fr-FR" altLang="fr-FR" sz="1100" dirty="0"/>
                <a:t>une</a:t>
              </a:r>
              <a:endParaRPr lang="fr-FR" altLang="fr-FR" sz="1100" dirty="0"/>
            </a:p>
            <a:p>
              <a:pPr marL="342900" lvl="0" indent="-342900" algn="ctr" eaLnBrk="1" hangingPunct="1">
                <a:spcBef>
                  <a:spcPct val="0"/>
                </a:spcBef>
                <a:buNone/>
              </a:pPr>
              <a:r>
                <a:rPr lang="fr-FR" altLang="fr-FR" sz="1100" dirty="0"/>
                <a:t>requête</a:t>
              </a:r>
              <a:endParaRPr lang="fr-FR" altLang="fr-FR" sz="1100" dirty="0"/>
            </a:p>
          </p:txBody>
        </p:sp>
        <p:grpSp>
          <p:nvGrpSpPr>
            <p:cNvPr id="171" name="Grouper 243"/>
            <p:cNvGrpSpPr/>
            <p:nvPr/>
          </p:nvGrpSpPr>
          <p:grpSpPr>
            <a:xfrm>
              <a:off x="7575251" y="5663448"/>
              <a:ext cx="853253" cy="409821"/>
              <a:chOff x="7575251" y="5573496"/>
              <a:chExt cx="853253" cy="426626"/>
            </a:xfrm>
            <a:solidFill>
              <a:schemeClr val="bg1"/>
            </a:solidFill>
          </p:grpSpPr>
          <p:sp>
            <p:nvSpPr>
              <p:cNvPr id="180" name="Rectangle 179"/>
              <p:cNvSpPr/>
              <p:nvPr/>
            </p:nvSpPr>
            <p:spPr>
              <a:xfrm>
                <a:off x="7575251" y="5573496"/>
                <a:ext cx="853253" cy="42537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fr-FR" sz="1000" b="0" i="0" u="none" strike="noStrike" kern="1200" cap="none" spc="0" normalizeH="0" baseline="0" noProof="0" dirty="0">
                    <a:ln>
                      <a:noFill/>
                    </a:ln>
                    <a:solidFill>
                      <a:schemeClr val="tx1"/>
                    </a:solidFill>
                    <a:effectLst/>
                    <a:uLnTx/>
                    <a:uFillTx/>
                    <a:latin typeface="+mn-lt"/>
                    <a:ea typeface="+mn-ea"/>
                    <a:cs typeface="+mn-cs"/>
                  </a:rPr>
                  <a:t>1</a:t>
                </a:r>
                <a:endParaRPr kumimoji="0" lang="fr-FR"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81" name="ZoneTexte 180"/>
              <p:cNvSpPr txBox="1">
                <a:spLocks noChangeAspect="1"/>
              </p:cNvSpPr>
              <p:nvPr/>
            </p:nvSpPr>
            <p:spPr>
              <a:xfrm>
                <a:off x="7582928" y="5632885"/>
                <a:ext cx="830466" cy="279482"/>
              </a:xfrm>
              <a:prstGeom prst="rect">
                <a:avLst/>
              </a:prstGeom>
              <a:grpFill/>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fr-FR" sz="1100" b="0" i="0" u="none" strike="noStrike" kern="1200" cap="none" spc="0" normalizeH="0" baseline="0" noProof="0" dirty="0">
                    <a:ln>
                      <a:noFill/>
                    </a:ln>
                    <a:solidFill>
                      <a:schemeClr val="tx1"/>
                    </a:solidFill>
                    <a:effectLst/>
                    <a:uLnTx/>
                    <a:uFillTx/>
                    <a:latin typeface="Arial" panose="020B0604020202020204"/>
                    <a:ea typeface="+mn-ea"/>
                    <a:cs typeface="Arial" panose="020B0604020202020204"/>
                  </a:rPr>
                  <a:t>Requêtes</a:t>
                </a:r>
                <a:endParaRPr kumimoji="0" lang="fr-FR" sz="1100" b="0" i="0" u="none" strike="noStrike" kern="1200" cap="none" spc="0" normalizeH="0" baseline="0" noProof="0" dirty="0">
                  <a:ln>
                    <a:noFill/>
                  </a:ln>
                  <a:solidFill>
                    <a:schemeClr val="tx1"/>
                  </a:solidFill>
                  <a:effectLst/>
                  <a:uLnTx/>
                  <a:uFillTx/>
                  <a:latin typeface="Arial" panose="020B0604020202020204"/>
                  <a:ea typeface="+mn-ea"/>
                  <a:cs typeface="Arial" panose="020B0604020202020204"/>
                </a:endParaRPr>
              </a:p>
            </p:txBody>
          </p:sp>
          <p:cxnSp>
            <p:nvCxnSpPr>
              <p:cNvPr id="182" name="Connecteur droit 181"/>
              <p:cNvCxnSpPr/>
              <p:nvPr/>
            </p:nvCxnSpPr>
            <p:spPr>
              <a:xfrm>
                <a:off x="7575252" y="5573496"/>
                <a:ext cx="853251" cy="1250"/>
              </a:xfrm>
              <a:prstGeom prst="line">
                <a:avLst/>
              </a:prstGeom>
              <a:grpFill/>
              <a:ln w="158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3" name="Connecteur droit 182"/>
              <p:cNvCxnSpPr/>
              <p:nvPr/>
            </p:nvCxnSpPr>
            <p:spPr>
              <a:xfrm>
                <a:off x="7575252" y="5998872"/>
                <a:ext cx="853251" cy="1250"/>
              </a:xfrm>
              <a:prstGeom prst="line">
                <a:avLst/>
              </a:prstGeom>
              <a:grpFill/>
              <a:ln w="15875" cap="flat" cmpd="sng" algn="ctr">
                <a:solidFill>
                  <a:schemeClr val="tx1"/>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cxnSp>
          <p:nvCxnSpPr>
            <p:cNvPr id="172" name="Connecteur droit avec flèche 171"/>
            <p:cNvCxnSpPr/>
            <p:nvPr/>
          </p:nvCxnSpPr>
          <p:spPr>
            <a:xfrm rot="5400000">
              <a:off x="7446665" y="5108542"/>
              <a:ext cx="1111193" cy="1628"/>
            </a:xfrm>
            <a:prstGeom prst="straightConnector1">
              <a:avLst/>
            </a:prstGeom>
            <a:ln w="12700" cap="flat" cmpd="sng" algn="ctr">
              <a:solidFill>
                <a:schemeClr val="tx1"/>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3" name="Connecteur droit avec flèche 172"/>
            <p:cNvCxnSpPr>
              <a:stCxn id="19482" idx="2"/>
              <a:endCxn id="169" idx="0"/>
            </p:cNvCxnSpPr>
            <p:nvPr/>
          </p:nvCxnSpPr>
          <p:spPr>
            <a:xfrm rot="5400000">
              <a:off x="7859697" y="3398576"/>
              <a:ext cx="283501" cy="0"/>
            </a:xfrm>
            <a:prstGeom prst="straightConnector1">
              <a:avLst/>
            </a:prstGeom>
            <a:ln w="12700" cap="flat" cmpd="sng" algn="ctr">
              <a:solidFill>
                <a:schemeClr val="tx1"/>
              </a:solidFill>
              <a:prstDash val="solid"/>
              <a:round/>
              <a:headEnd w="med" len="med"/>
              <a:tailEnd type="arrow" w="med" len="med"/>
            </a:ln>
          </p:spPr>
          <p:style>
            <a:lnRef idx="2">
              <a:schemeClr val="accent1"/>
            </a:lnRef>
            <a:fillRef idx="0">
              <a:schemeClr val="accent1"/>
            </a:fillRef>
            <a:effectRef idx="1">
              <a:schemeClr val="accent1"/>
            </a:effectRef>
            <a:fontRef idx="minor">
              <a:schemeClr val="tx1"/>
            </a:fontRef>
          </p:style>
        </p:cxnSp>
        <p:sp>
          <p:nvSpPr>
            <p:cNvPr id="19482" name="ZoneTexte 173"/>
            <p:cNvSpPr txBox="1"/>
            <p:nvPr/>
          </p:nvSpPr>
          <p:spPr>
            <a:xfrm>
              <a:off x="7575251" y="2988232"/>
              <a:ext cx="853253" cy="26887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fr-FR" altLang="fr-FR" sz="1100" dirty="0"/>
                <a:t>Requêtes</a:t>
              </a:r>
              <a:endParaRPr lang="fr-FR" altLang="fr-FR" sz="1100" dirty="0"/>
            </a:p>
          </p:txBody>
        </p:sp>
        <p:sp>
          <p:nvSpPr>
            <p:cNvPr id="19483" name="ZoneTexte 174"/>
            <p:cNvSpPr txBox="1"/>
            <p:nvPr/>
          </p:nvSpPr>
          <p:spPr>
            <a:xfrm rot="-5400000">
              <a:off x="6792540" y="2864261"/>
              <a:ext cx="926635" cy="26847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fr-FR" altLang="fr-FR" sz="1100" dirty="0"/>
                <a:t>Résultats</a:t>
              </a:r>
              <a:endParaRPr lang="fr-FR" altLang="fr-FR" sz="1100" dirty="0"/>
            </a:p>
          </p:txBody>
        </p:sp>
        <p:cxnSp>
          <p:nvCxnSpPr>
            <p:cNvPr id="176" name="Connecteur en angle 227"/>
            <p:cNvCxnSpPr>
              <a:endCxn id="19483" idx="1"/>
            </p:cNvCxnSpPr>
            <p:nvPr/>
          </p:nvCxnSpPr>
          <p:spPr>
            <a:xfrm rot="10800000">
              <a:off x="7255751" y="3462119"/>
              <a:ext cx="372847" cy="148268"/>
            </a:xfrm>
            <a:prstGeom prst="bentConnector2">
              <a:avLst/>
            </a:prstGeom>
            <a:ln w="12700" cap="flat" cmpd="sng" algn="ctr">
              <a:solidFill>
                <a:schemeClr val="tx1"/>
              </a:solidFill>
              <a:prstDash val="solid"/>
              <a:round/>
              <a:headEnd w="med" len="med"/>
              <a:tailEnd w="med" len="med"/>
            </a:ln>
          </p:spPr>
          <p:style>
            <a:lnRef idx="2">
              <a:schemeClr val="accent1"/>
            </a:lnRef>
            <a:fillRef idx="0">
              <a:schemeClr val="accent1"/>
            </a:fillRef>
            <a:effectRef idx="1">
              <a:schemeClr val="accent1"/>
            </a:effectRef>
            <a:fontRef idx="minor">
              <a:schemeClr val="tx1"/>
            </a:fontRef>
          </p:style>
        </p:cxnSp>
        <p:cxnSp>
          <p:nvCxnSpPr>
            <p:cNvPr id="177" name="Forme 230"/>
            <p:cNvCxnSpPr>
              <a:stCxn id="19483" idx="3"/>
            </p:cNvCxnSpPr>
            <p:nvPr/>
          </p:nvCxnSpPr>
          <p:spPr>
            <a:xfrm rot="5400000" flipH="1" flipV="1">
              <a:off x="7247545" y="2359133"/>
              <a:ext cx="184113" cy="167700"/>
            </a:xfrm>
            <a:prstGeom prst="bentConnector3">
              <a:avLst>
                <a:gd name="adj1" fmla="val 92567"/>
              </a:avLst>
            </a:prstGeom>
            <a:ln w="12700" cap="flat" cmpd="sng" algn="ctr">
              <a:solidFill>
                <a:schemeClr val="tx1"/>
              </a:solidFill>
              <a:prstDash val="solid"/>
              <a:round/>
              <a:headEnd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8" name="Connecteur droit 177"/>
            <p:cNvCxnSpPr>
              <a:stCxn id="167" idx="2"/>
              <a:endCxn id="19482" idx="0"/>
            </p:cNvCxnSpPr>
            <p:nvPr/>
          </p:nvCxnSpPr>
          <p:spPr>
            <a:xfrm rot="5400000">
              <a:off x="7923239" y="2908152"/>
              <a:ext cx="158044" cy="1628"/>
            </a:xfrm>
            <a:prstGeom prst="line">
              <a:avLst/>
            </a:prstGeom>
            <a:ln w="12700" cap="flat" cmpd="sng" algn="ctr">
              <a:solidFill>
                <a:schemeClr val="tx1"/>
              </a:solidFill>
              <a:prstDash val="solid"/>
              <a:round/>
              <a:headEnd w="med" len="med"/>
              <a:tailEnd w="med" len="med"/>
            </a:ln>
          </p:spPr>
          <p:style>
            <a:lnRef idx="2">
              <a:schemeClr val="accent1"/>
            </a:lnRef>
            <a:fillRef idx="0">
              <a:schemeClr val="accent1"/>
            </a:fillRef>
            <a:effectRef idx="1">
              <a:schemeClr val="accent1"/>
            </a:effectRef>
            <a:fontRef idx="minor">
              <a:schemeClr val="tx1"/>
            </a:fontRef>
          </p:style>
        </p:cxnSp>
        <p:cxnSp>
          <p:nvCxnSpPr>
            <p:cNvPr id="179" name="Connecteur droit avec flèche 178"/>
            <p:cNvCxnSpPr>
              <a:stCxn id="19494" idx="3"/>
              <a:endCxn id="169" idx="2"/>
            </p:cNvCxnSpPr>
            <p:nvPr/>
          </p:nvCxnSpPr>
          <p:spPr>
            <a:xfrm>
              <a:off x="6793354" y="4042155"/>
              <a:ext cx="680570" cy="4888"/>
            </a:xfrm>
            <a:prstGeom prst="straightConnector1">
              <a:avLst/>
            </a:prstGeom>
            <a:ln w="12700" cap="flat" cmpd="sng" algn="ctr">
              <a:solidFill>
                <a:schemeClr val="tx1"/>
              </a:solidFill>
              <a:prstDash val="solid"/>
              <a:round/>
              <a:headEnd w="med" len="med"/>
              <a:tailEnd type="arrow" w="med" len="med"/>
            </a:ln>
          </p:spPr>
          <p:style>
            <a:lnRef idx="2">
              <a:schemeClr val="accent1"/>
            </a:lnRef>
            <a:fillRef idx="0">
              <a:schemeClr val="accent1"/>
            </a:fillRef>
            <a:effectRef idx="1">
              <a:schemeClr val="accent1"/>
            </a:effectRef>
            <a:fontRef idx="minor">
              <a:schemeClr val="tx1"/>
            </a:fontRef>
          </p:style>
        </p:cxnSp>
      </p:grpSp>
      <p:sp>
        <p:nvSpPr>
          <p:cNvPr id="101" name="Étoile à 5 branches 100"/>
          <p:cNvSpPr/>
          <p:nvPr/>
        </p:nvSpPr>
        <p:spPr bwMode="auto">
          <a:xfrm>
            <a:off x="7977188" y="3333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2" name="Étoile à 5 branches 101"/>
          <p:cNvSpPr/>
          <p:nvPr/>
        </p:nvSpPr>
        <p:spPr bwMode="auto">
          <a:xfrm>
            <a:off x="8129588" y="4857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5" name="Étoile à 5 branches 104"/>
          <p:cNvSpPr/>
          <p:nvPr/>
        </p:nvSpPr>
        <p:spPr bwMode="auto">
          <a:xfrm>
            <a:off x="8281988" y="6381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Rectangle à coins arrondis 2"/>
          <p:cNvSpPr/>
          <p:nvPr/>
        </p:nvSpPr>
        <p:spPr>
          <a:xfrm>
            <a:off x="5140325" y="2478088"/>
            <a:ext cx="1762125" cy="1192213"/>
          </a:xfrm>
          <a:prstGeom prst="wedgeRoundRectCallout">
            <a:avLst>
              <a:gd name="adj1" fmla="val -59101"/>
              <a:gd name="adj2" fmla="val 32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fr-CA" sz="1100" b="0" i="0" u="none" strike="noStrike" kern="1200" cap="none" spc="0" normalizeH="0" baseline="0" noProof="0" dirty="0">
                <a:ln>
                  <a:noFill/>
                </a:ln>
                <a:solidFill>
                  <a:schemeClr val="tx1"/>
                </a:solidFill>
                <a:effectLst/>
                <a:uLnTx/>
                <a:uFillTx/>
                <a:latin typeface="+mn-lt"/>
                <a:ea typeface="+mn-ea"/>
                <a:cs typeface="+mn-cs"/>
              </a:rPr>
              <a:t>Une </a:t>
            </a:r>
            <a:r>
              <a:rPr kumimoji="0" lang="fr-CA" sz="1100" b="1" i="0" u="none" strike="noStrike" kern="1200" cap="none" spc="0" normalizeH="0" baseline="0" noProof="0" dirty="0">
                <a:ln>
                  <a:noFill/>
                </a:ln>
                <a:solidFill>
                  <a:schemeClr val="tx1"/>
                </a:solidFill>
                <a:effectLst/>
                <a:uLnTx/>
                <a:uFillTx/>
                <a:latin typeface="+mn-lt"/>
                <a:ea typeface="+mn-ea"/>
                <a:cs typeface="+mn-cs"/>
              </a:rPr>
              <a:t>métadonnée</a:t>
            </a:r>
            <a:r>
              <a:rPr kumimoji="0" lang="fr-CA" sz="1100" b="0" i="0" u="none" strike="noStrike" kern="1200" cap="none" spc="0" normalizeH="0" baseline="0" noProof="0" dirty="0">
                <a:ln>
                  <a:noFill/>
                </a:ln>
                <a:solidFill>
                  <a:schemeClr val="tx1"/>
                </a:solidFill>
                <a:effectLst/>
                <a:uLnTx/>
                <a:uFillTx/>
                <a:latin typeface="+mn-lt"/>
                <a:ea typeface="+mn-ea"/>
                <a:cs typeface="+mn-cs"/>
              </a:rPr>
              <a:t> (mot composé du préfixe grec </a:t>
            </a:r>
            <a:r>
              <a:rPr kumimoji="0" lang="fr-CA" sz="1100" b="0" i="0" u="none" strike="noStrike" kern="1200" cap="none" spc="0" normalizeH="0" baseline="0" noProof="0" dirty="0" err="1">
                <a:ln>
                  <a:noFill/>
                </a:ln>
                <a:solidFill>
                  <a:schemeClr val="tx1"/>
                </a:solidFill>
                <a:effectLst/>
                <a:uLnTx/>
                <a:uFillTx/>
                <a:latin typeface="+mn-lt"/>
                <a:ea typeface="+mn-ea"/>
                <a:cs typeface="+mn-cs"/>
              </a:rPr>
              <a:t>meta</a:t>
            </a:r>
            <a:r>
              <a:rPr kumimoji="0" lang="fr-CA" sz="1100" b="0" i="0" u="none" strike="noStrike" kern="1200" cap="none" spc="0" normalizeH="0" baseline="0" noProof="0" dirty="0">
                <a:ln>
                  <a:noFill/>
                </a:ln>
                <a:solidFill>
                  <a:schemeClr val="tx1"/>
                </a:solidFill>
                <a:effectLst/>
                <a:uLnTx/>
                <a:uFillTx/>
                <a:latin typeface="+mn-lt"/>
                <a:ea typeface="+mn-ea"/>
                <a:cs typeface="+mn-cs"/>
              </a:rPr>
              <a:t>, indiquant l'</a:t>
            </a:r>
            <a:r>
              <a:rPr kumimoji="0" lang="fr-CA" sz="1100" b="0" i="0" u="none" strike="noStrike" kern="1200" cap="none" spc="0" normalizeH="0" baseline="0" noProof="0" dirty="0" err="1">
                <a:ln>
                  <a:noFill/>
                </a:ln>
                <a:solidFill>
                  <a:schemeClr val="tx1"/>
                </a:solidFill>
                <a:effectLst/>
                <a:uLnTx/>
                <a:uFillTx/>
                <a:latin typeface="+mn-lt"/>
                <a:ea typeface="+mn-ea"/>
                <a:cs typeface="+mn-cs"/>
              </a:rPr>
              <a:t>auto-référence</a:t>
            </a:r>
            <a:r>
              <a:rPr kumimoji="0" lang="fr-CA" sz="1100" b="0" i="0" u="none" strike="noStrike" kern="1200" cap="none" spc="0" normalizeH="0" baseline="0" noProof="0" dirty="0">
                <a:ln>
                  <a:noFill/>
                </a:ln>
                <a:solidFill>
                  <a:schemeClr val="tx1"/>
                </a:solidFill>
                <a:effectLst/>
                <a:uLnTx/>
                <a:uFillTx/>
                <a:latin typeface="+mn-lt"/>
                <a:ea typeface="+mn-ea"/>
                <a:cs typeface="+mn-cs"/>
              </a:rPr>
              <a:t> ; est une donnée servant à définir ou décrire une autre donnée</a:t>
            </a:r>
            <a:endParaRPr kumimoji="0" lang="fr-CA" sz="11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21507"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21508" name="Rectangle 2"/>
          <p:cNvSpPr>
            <a:spLocks noGrp="1"/>
          </p:cNvSpPr>
          <p:nvPr>
            <p:ph type="title"/>
          </p:nvPr>
        </p:nvSpPr>
        <p:spPr>
          <a:ln/>
        </p:spPr>
        <p:txBody>
          <a:bodyPr vert="horz" wrap="square" lIns="91440" tIns="45720" rIns="91440" bIns="45720" anchor="ctr" anchorCtr="0"/>
          <a:p>
            <a:pPr algn="l" eaLnBrk="1" hangingPunct="1"/>
            <a:r>
              <a:rPr lang="fr-CA" altLang="fr-FR" b="1" dirty="0"/>
              <a:t>Cycle de vie d’un projet BI</a:t>
            </a:r>
            <a:endParaRPr lang="fr-CA" altLang="fr-FR" b="1" dirty="0"/>
          </a:p>
        </p:txBody>
      </p:sp>
      <p:sp>
        <p:nvSpPr>
          <p:cNvPr id="21509" name="Rectangle 3"/>
          <p:cNvSpPr>
            <a:spLocks noGrp="1"/>
          </p:cNvSpPr>
          <p:nvPr>
            <p:ph idx="1" hasCustomPrompt="1"/>
          </p:nvPr>
        </p:nvSpPr>
        <p:spPr>
          <a:ln/>
        </p:spPr>
        <p:txBody>
          <a:bodyPr vert="horz" wrap="square" lIns="91440" tIns="45720" rIns="91440" bIns="45720" anchor="t" anchorCtr="0"/>
          <a:p>
            <a:pPr eaLnBrk="1" hangingPunct="1"/>
            <a:endParaRPr lang="fr-CA" altLang="fr-FR" dirty="0"/>
          </a:p>
        </p:txBody>
      </p:sp>
      <p:pic>
        <p:nvPicPr>
          <p:cNvPr id="21510" name="Image 3" descr="cube BI.jpg"/>
          <p:cNvPicPr>
            <a:picLocks noChangeAspect="1"/>
          </p:cNvPicPr>
          <p:nvPr/>
        </p:nvPicPr>
        <p:blipFill>
          <a:blip r:embed="rId1"/>
          <a:stretch>
            <a:fillRect/>
          </a:stretch>
        </p:blipFill>
        <p:spPr>
          <a:xfrm>
            <a:off x="7924800" y="188913"/>
            <a:ext cx="1219200" cy="1290637"/>
          </a:xfrm>
          <a:prstGeom prst="rect">
            <a:avLst/>
          </a:prstGeom>
          <a:noFill/>
          <a:ln w="9525">
            <a:noFill/>
          </a:ln>
        </p:spPr>
      </p:pic>
      <p:pic>
        <p:nvPicPr>
          <p:cNvPr id="21511" name="Picture 5"/>
          <p:cNvPicPr>
            <a:picLocks noChangeAspect="1"/>
          </p:cNvPicPr>
          <p:nvPr/>
        </p:nvPicPr>
        <p:blipFill>
          <a:blip r:embed="rId2"/>
          <a:stretch>
            <a:fillRect/>
          </a:stretch>
        </p:blipFill>
        <p:spPr>
          <a:xfrm>
            <a:off x="12700" y="1479550"/>
            <a:ext cx="9169400" cy="5378450"/>
          </a:xfrm>
          <a:prstGeom prst="rect">
            <a:avLst/>
          </a:prstGeom>
          <a:noFill/>
          <a:ln w="9525">
            <a:noFill/>
          </a:ln>
        </p:spPr>
      </p:pic>
      <p:sp>
        <p:nvSpPr>
          <p:cNvPr id="8" name="Étoile à 5 branches 7"/>
          <p:cNvSpPr/>
          <p:nvPr/>
        </p:nvSpPr>
        <p:spPr bwMode="auto">
          <a:xfrm>
            <a:off x="7977188" y="16287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Étoile à 5 branches 8"/>
          <p:cNvSpPr/>
          <p:nvPr/>
        </p:nvSpPr>
        <p:spPr bwMode="auto">
          <a:xfrm>
            <a:off x="8129588" y="17811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 name="Étoile à 5 branches 9"/>
          <p:cNvSpPr/>
          <p:nvPr/>
        </p:nvSpPr>
        <p:spPr bwMode="auto">
          <a:xfrm>
            <a:off x="8281988" y="19335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1515" name="ZoneTexte 1"/>
          <p:cNvSpPr txBox="1"/>
          <p:nvPr/>
        </p:nvSpPr>
        <p:spPr>
          <a:xfrm>
            <a:off x="6607175" y="6457950"/>
            <a:ext cx="239077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en-CA" altLang="fr-FR" sz="1800" i="1" dirty="0"/>
              <a:t>Kimball versus Inmon</a:t>
            </a:r>
            <a:endParaRPr lang="fr-CA" altLang="fr-FR" sz="18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22531"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22532" name="Rectangle 2"/>
          <p:cNvSpPr>
            <a:spLocks noGrp="1"/>
          </p:cNvSpPr>
          <p:nvPr>
            <p:ph type="title"/>
          </p:nvPr>
        </p:nvSpPr>
        <p:spPr>
          <a:ln/>
        </p:spPr>
        <p:txBody>
          <a:bodyPr vert="horz" wrap="square" lIns="91440" tIns="45720" rIns="91440" bIns="45720" anchor="ctr" anchorCtr="0"/>
          <a:p>
            <a:pPr algn="l" eaLnBrk="1" hangingPunct="1"/>
            <a:r>
              <a:rPr lang="fr-CA" altLang="fr-FR" b="1" dirty="0"/>
              <a:t>Cycle de vie d’un projet BI</a:t>
            </a:r>
            <a:endParaRPr lang="fr-CA" altLang="fr-FR" b="1" dirty="0"/>
          </a:p>
        </p:txBody>
      </p:sp>
      <p:sp>
        <p:nvSpPr>
          <p:cNvPr id="22533" name="Rectangle 3"/>
          <p:cNvSpPr>
            <a:spLocks noGrp="1"/>
          </p:cNvSpPr>
          <p:nvPr>
            <p:ph type="body" idx="4294967295"/>
          </p:nvPr>
        </p:nvSpPr>
        <p:spPr>
          <a:xfrm>
            <a:off x="250825" y="1484313"/>
            <a:ext cx="8229600" cy="4525962"/>
          </a:xfrm>
          <a:ln/>
        </p:spPr>
        <p:txBody>
          <a:bodyPr vert="horz" wrap="square" lIns="91440" tIns="45720" rIns="91440" bIns="45720" anchor="t" anchorCtr="0"/>
          <a:p>
            <a:pPr eaLnBrk="1" hangingPunct="1">
              <a:buNone/>
            </a:pPr>
            <a:r>
              <a:rPr lang="fr-CA" altLang="fr-FR" sz="2400" b="1" dirty="0"/>
              <a:t>Les 5 critères de succès (selon R. Kimball)</a:t>
            </a:r>
            <a:endParaRPr lang="fr-CA" altLang="fr-FR" sz="2400" b="1" dirty="0"/>
          </a:p>
          <a:p>
            <a:pPr eaLnBrk="1" hangingPunct="1">
              <a:buNone/>
            </a:pPr>
            <a:endParaRPr lang="fr-CA" altLang="fr-FR" sz="2400" b="1" dirty="0"/>
          </a:p>
        </p:txBody>
      </p:sp>
      <p:pic>
        <p:nvPicPr>
          <p:cNvPr id="22534" name="Image 3" descr="cube BI.jpg"/>
          <p:cNvPicPr>
            <a:picLocks noChangeAspect="1"/>
          </p:cNvPicPr>
          <p:nvPr/>
        </p:nvPicPr>
        <p:blipFill>
          <a:blip r:embed="rId1"/>
          <a:stretch>
            <a:fillRect/>
          </a:stretch>
        </p:blipFill>
        <p:spPr>
          <a:xfrm>
            <a:off x="7924800" y="188913"/>
            <a:ext cx="1219200" cy="1290637"/>
          </a:xfrm>
          <a:prstGeom prst="rect">
            <a:avLst/>
          </a:prstGeom>
          <a:noFill/>
          <a:ln w="9525">
            <a:noFill/>
          </a:ln>
        </p:spPr>
      </p:pic>
      <p:graphicFrame>
        <p:nvGraphicFramePr>
          <p:cNvPr id="272457" name="Group 73"/>
          <p:cNvGraphicFramePr>
            <a:graphicFrameLocks noGrp="1"/>
          </p:cNvGraphicFramePr>
          <p:nvPr>
            <p:ph idx="1"/>
          </p:nvPr>
        </p:nvGraphicFramePr>
        <p:xfrm>
          <a:off x="900113" y="2565400"/>
          <a:ext cx="7848600" cy="2957513"/>
        </p:xfrm>
        <a:graphic>
          <a:graphicData uri="http://schemas.openxmlformats.org/drawingml/2006/table">
            <a:tbl>
              <a:tblPr/>
              <a:tblGrid>
                <a:gridCol w="6245225"/>
                <a:gridCol w="1603375"/>
              </a:tblGrid>
              <a:tr h="39628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fr-CA" sz="2000" b="0" i="0" u="none" strike="noStrike" cap="none" normalizeH="0" baseline="0">
                          <a:ln>
                            <a:noFill/>
                          </a:ln>
                          <a:solidFill>
                            <a:schemeClr val="tx1"/>
                          </a:solidFill>
                          <a:effectLst/>
                          <a:latin typeface="Arial" panose="020B0604020202020204" pitchFamily="34" charset="0"/>
                          <a:cs typeface="Arial" panose="020B0604020202020204" pitchFamily="34" charset="0"/>
                        </a:rPr>
                        <a:t>Critère</a:t>
                      </a:r>
                      <a:endParaRPr kumimoji="0" lang="fr-CA"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fr-CA" sz="2000" b="0" i="0" u="none" strike="noStrike" cap="none" normalizeH="0" baseline="0">
                          <a:ln>
                            <a:noFill/>
                          </a:ln>
                          <a:solidFill>
                            <a:schemeClr val="tx1"/>
                          </a:solidFill>
                          <a:effectLst/>
                          <a:latin typeface="Arial" panose="020B0604020202020204" pitchFamily="34" charset="0"/>
                          <a:cs typeface="Arial" panose="020B0604020202020204" pitchFamily="34" charset="0"/>
                        </a:rPr>
                        <a:t>Contribution</a:t>
                      </a:r>
                      <a:endParaRPr kumimoji="0" lang="fr-CA"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36579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rPr>
                        <a:t>Le parrainage de la haute direction</a:t>
                      </a:r>
                      <a:r>
                        <a:rPr kumimoji="0" lang="fr-CA" sz="1800" b="0" i="0" u="none" strike="noStrike" cap="none" normalizeH="0" baseline="0">
                          <a:ln>
                            <a:noFill/>
                          </a:ln>
                          <a:solidFill>
                            <a:schemeClr val="tx1"/>
                          </a:solidFill>
                          <a:effectLst/>
                          <a:latin typeface="Arial" panose="020B0604020202020204" pitchFamily="34" charset="0"/>
                          <a:cs typeface="Arial" panose="020B0604020202020204" pitchFamily="34" charset="0"/>
                        </a:rPr>
                        <a:t>*</a:t>
                      </a:r>
                      <a:endParaRPr kumimoji="0" lang="fr-CA"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rPr>
                        <a:t>60 %</a:t>
                      </a:r>
                      <a:endPar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9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rPr>
                        <a:t>La motivation et la légitimité du changement</a:t>
                      </a:r>
                      <a:r>
                        <a:rPr kumimoji="0" lang="fr-CA" sz="1800" b="0" i="0" u="none" strike="noStrike" cap="none" normalizeH="0" baseline="0">
                          <a:ln>
                            <a:noFill/>
                          </a:ln>
                          <a:solidFill>
                            <a:schemeClr val="tx1"/>
                          </a:solidFill>
                          <a:effectLst/>
                          <a:latin typeface="Arial" panose="020B0604020202020204" pitchFamily="34" charset="0"/>
                          <a:cs typeface="Arial" panose="020B0604020202020204" pitchFamily="34" charset="0"/>
                        </a:rPr>
                        <a:t>*</a:t>
                      </a:r>
                      <a:endParaRPr kumimoji="0" lang="fr-CA"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rPr>
                        <a:t>15 %</a:t>
                      </a:r>
                      <a:endPar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9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rPr>
                        <a:t>La faisabilité</a:t>
                      </a:r>
                      <a:r>
                        <a:rPr kumimoji="0" lang="fr-CA" sz="1800" b="0" i="0" u="none" strike="noStrike" cap="none" normalizeH="0" baseline="0">
                          <a:ln>
                            <a:noFill/>
                          </a:ln>
                          <a:solidFill>
                            <a:schemeClr val="tx1"/>
                          </a:solidFill>
                          <a:effectLst/>
                          <a:latin typeface="Arial" panose="020B0604020202020204" pitchFamily="34" charset="0"/>
                          <a:cs typeface="Arial" panose="020B0604020202020204" pitchFamily="34" charset="0"/>
                        </a:rPr>
                        <a:t>*</a:t>
                      </a:r>
                      <a:endParaRPr kumimoji="0" lang="fr-CA"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rPr>
                        <a:t>15 %</a:t>
                      </a:r>
                      <a:endPar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900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rPr>
                        <a:t>Le partenariat entre les intervenants d’affaires et des TI</a:t>
                      </a:r>
                      <a:endPar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rPr>
                        <a:t>5 %</a:t>
                      </a:r>
                      <a:endPar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41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rPr>
                        <a:t>La culture analytique </a:t>
                      </a:r>
                      <a:endPar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rPr>
                        <a:t>5 %</a:t>
                      </a:r>
                      <a:endPar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41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fr-CA" sz="1400" b="0" i="0" u="none" strike="noStrike" cap="none" normalizeH="0" baseline="0">
                          <a:ln>
                            <a:noFill/>
                          </a:ln>
                          <a:solidFill>
                            <a:schemeClr val="tx1"/>
                          </a:solidFill>
                          <a:effectLst/>
                          <a:latin typeface="Arial" panose="020B0604020202020204" pitchFamily="34" charset="0"/>
                          <a:cs typeface="Arial" panose="020B0604020202020204" pitchFamily="34" charset="0"/>
                        </a:rPr>
                        <a:t>*</a:t>
                      </a:r>
                      <a:r>
                        <a:rPr kumimoji="0" lang="fr-CA" sz="1400" b="1" i="0" u="none" strike="noStrike" cap="none" normalizeH="0" baseline="0">
                          <a:ln>
                            <a:noFill/>
                          </a:ln>
                          <a:solidFill>
                            <a:schemeClr val="tx1"/>
                          </a:solidFill>
                          <a:effectLst/>
                          <a:latin typeface="Arial" panose="020B0604020202020204" pitchFamily="34" charset="0"/>
                          <a:cs typeface="Arial" panose="020B0604020202020204" pitchFamily="34" charset="0"/>
                        </a:rPr>
                        <a:t>: critères indispensables</a:t>
                      </a:r>
                      <a:endParaRPr kumimoji="0" lang="fr-CA" sz="14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5" marB="45725"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fr-CA" sz="18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5" marB="45725"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8" name="Étoile à 5 branches 7"/>
          <p:cNvSpPr/>
          <p:nvPr/>
        </p:nvSpPr>
        <p:spPr bwMode="auto">
          <a:xfrm>
            <a:off x="7977188" y="16287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 name="Étoile à 5 branches 8"/>
          <p:cNvSpPr/>
          <p:nvPr/>
        </p:nvSpPr>
        <p:spPr bwMode="auto">
          <a:xfrm>
            <a:off x="8129588" y="17811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0" name="Étoile à 5 branches 9"/>
          <p:cNvSpPr/>
          <p:nvPr/>
        </p:nvSpPr>
        <p:spPr bwMode="auto">
          <a:xfrm>
            <a:off x="8281988" y="19335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23555"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23556" name="Rectangle 2"/>
          <p:cNvSpPr>
            <a:spLocks noGrp="1"/>
          </p:cNvSpPr>
          <p:nvPr>
            <p:ph type="title"/>
          </p:nvPr>
        </p:nvSpPr>
        <p:spPr>
          <a:ln/>
        </p:spPr>
        <p:txBody>
          <a:bodyPr vert="horz" wrap="square" lIns="91440" tIns="45720" rIns="91440" bIns="45720" anchor="ctr" anchorCtr="0"/>
          <a:p>
            <a:pPr algn="l" eaLnBrk="1" hangingPunct="1"/>
            <a:r>
              <a:rPr lang="fr-CA" altLang="fr-FR" b="1" dirty="0"/>
              <a:t>Cycle de vie d’un projet BI</a:t>
            </a:r>
            <a:endParaRPr lang="fr-CA" altLang="fr-FR" b="1" dirty="0"/>
          </a:p>
        </p:txBody>
      </p:sp>
      <p:sp>
        <p:nvSpPr>
          <p:cNvPr id="23557" name="Rectangle 3"/>
          <p:cNvSpPr>
            <a:spLocks noGrp="1"/>
          </p:cNvSpPr>
          <p:nvPr>
            <p:ph idx="1" hasCustomPrompt="1"/>
          </p:nvPr>
        </p:nvSpPr>
        <p:spPr>
          <a:xfrm>
            <a:off x="684213" y="1628775"/>
            <a:ext cx="8229600" cy="4525963"/>
          </a:xfrm>
          <a:ln/>
        </p:spPr>
        <p:txBody>
          <a:bodyPr vert="horz" wrap="square" lIns="91440" tIns="45720" rIns="91440" bIns="45720" anchor="t" anchorCtr="0"/>
          <a:p>
            <a:pPr eaLnBrk="1" hangingPunct="1">
              <a:buNone/>
            </a:pPr>
            <a:r>
              <a:rPr lang="fr-CA" altLang="fr-FR" sz="2400" b="1" dirty="0"/>
              <a:t>Justifications du projet</a:t>
            </a:r>
            <a:endParaRPr lang="fr-CA" altLang="fr-FR" sz="2400" b="1" dirty="0"/>
          </a:p>
          <a:p>
            <a:pPr eaLnBrk="1" hangingPunct="1"/>
            <a:r>
              <a:rPr lang="fr-CA" altLang="fr-FR" sz="2000" b="1" dirty="0"/>
              <a:t>Retour sur l’investissement (ROI)</a:t>
            </a:r>
            <a:endParaRPr lang="fr-CA" altLang="fr-FR" sz="2000" b="1" dirty="0"/>
          </a:p>
          <a:p>
            <a:pPr lvl="1" eaLnBrk="1" hangingPunct="1"/>
            <a:r>
              <a:rPr lang="fr-CA" altLang="fr-FR" sz="2000" b="1" i="1" dirty="0"/>
              <a:t>ROI = Bénéfices – Dépenses</a:t>
            </a:r>
            <a:endParaRPr lang="fr-CA" altLang="fr-FR" sz="2000" b="1" i="1" dirty="0"/>
          </a:p>
          <a:p>
            <a:pPr eaLnBrk="1" hangingPunct="1"/>
            <a:r>
              <a:rPr lang="fr-CA" altLang="fr-FR" sz="2000" b="1" dirty="0"/>
              <a:t>Investissements et coûts</a:t>
            </a:r>
            <a:endParaRPr lang="fr-CA" altLang="fr-FR" sz="2000" b="1" dirty="0"/>
          </a:p>
          <a:p>
            <a:pPr lvl="1" eaLnBrk="1" hangingPunct="1"/>
            <a:r>
              <a:rPr lang="fr-CA" altLang="fr-FR" sz="2000" b="1" dirty="0"/>
              <a:t>Achats/mise à niveau de composantes matérielles et logicielles, Embauche ressources internes et externes, coût de la maintenance.</a:t>
            </a:r>
            <a:endParaRPr lang="fr-CA" altLang="fr-FR" sz="2000" b="1" dirty="0"/>
          </a:p>
          <a:p>
            <a:pPr eaLnBrk="1" hangingPunct="1"/>
            <a:r>
              <a:rPr lang="fr-CA" altLang="fr-FR" sz="2000" b="1" dirty="0"/>
              <a:t>Bénéfices</a:t>
            </a:r>
            <a:endParaRPr lang="fr-CA" altLang="fr-FR" sz="2000" b="1" dirty="0"/>
          </a:p>
          <a:p>
            <a:pPr lvl="1" eaLnBrk="1" hangingPunct="1"/>
            <a:r>
              <a:rPr lang="fr-CA" altLang="fr-FR" sz="2000" b="1" dirty="0"/>
              <a:t>Augmentation des revenus (ventes), meilleure gestion de fournisseurs, etc.</a:t>
            </a:r>
            <a:endParaRPr lang="fr-CA" altLang="fr-FR" sz="2000" b="1" dirty="0"/>
          </a:p>
          <a:p>
            <a:pPr eaLnBrk="1" hangingPunct="1"/>
            <a:r>
              <a:rPr lang="fr-CA" altLang="fr-FR" sz="2000" b="1" dirty="0"/>
              <a:t>Coûts et bénéfices estimés au stade de la planification.</a:t>
            </a:r>
            <a:endParaRPr lang="fr-CA" altLang="fr-FR" sz="2000" b="1" dirty="0"/>
          </a:p>
          <a:p>
            <a:pPr eaLnBrk="1" hangingPunct="1">
              <a:buNone/>
            </a:pPr>
            <a:endParaRPr lang="fr-CA" altLang="fr-FR" sz="2000" b="1" dirty="0"/>
          </a:p>
        </p:txBody>
      </p:sp>
      <p:pic>
        <p:nvPicPr>
          <p:cNvPr id="23558" name="Image 3" descr="cube BI.jpg"/>
          <p:cNvPicPr>
            <a:picLocks noChangeAspect="1"/>
          </p:cNvPicPr>
          <p:nvPr/>
        </p:nvPicPr>
        <p:blipFill>
          <a:blip r:embed="rId1"/>
          <a:stretch>
            <a:fillRect/>
          </a:stretch>
        </p:blipFill>
        <p:spPr>
          <a:xfrm>
            <a:off x="7924800" y="188913"/>
            <a:ext cx="1219200" cy="1290637"/>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re 1"/>
          <p:cNvSpPr>
            <a:spLocks noGrp="1"/>
          </p:cNvSpPr>
          <p:nvPr>
            <p:ph type="title"/>
          </p:nvPr>
        </p:nvSpPr>
        <p:spPr>
          <a:ln/>
        </p:spPr>
        <p:txBody>
          <a:bodyPr vert="horz" wrap="square" lIns="91440" tIns="45720" rIns="91440" bIns="45720" anchor="ctr" anchorCtr="0"/>
          <a:p>
            <a:r>
              <a:rPr lang="fr-CA" altLang="fr-FR" b="1" dirty="0"/>
              <a:t>Analyse informationnelle</a:t>
            </a:r>
            <a:endParaRPr lang="fr-CA" altLang="fr-FR" dirty="0"/>
          </a:p>
        </p:txBody>
      </p:sp>
      <p:sp>
        <p:nvSpPr>
          <p:cNvPr id="5123" name="Espace réservé du contenu 2"/>
          <p:cNvSpPr>
            <a:spLocks noGrp="1"/>
          </p:cNvSpPr>
          <p:nvPr>
            <p:ph idx="1" hasCustomPrompt="1"/>
          </p:nvPr>
        </p:nvSpPr>
        <p:spPr>
          <a:xfrm>
            <a:off x="250825" y="1600200"/>
            <a:ext cx="8713788" cy="4525963"/>
          </a:xfrm>
          <a:ln/>
        </p:spPr>
        <p:txBody>
          <a:bodyPr vert="horz" wrap="square" lIns="91440" tIns="45720" rIns="91440" bIns="45720" anchor="t" anchorCtr="0"/>
          <a:p>
            <a:pPr marL="0" indent="0">
              <a:buNone/>
            </a:pPr>
            <a:r>
              <a:rPr lang="es-ES" altLang="fr-FR" b="1" dirty="0"/>
              <a:t>1-</a:t>
            </a:r>
            <a:r>
              <a:rPr lang="fr-CA" altLang="fr-FR" b="1" dirty="0"/>
              <a:t>Cycle d’intelligence </a:t>
            </a:r>
            <a:r>
              <a:rPr lang="fr-CA" altLang="fr-FR" sz="2800" b="1" dirty="0"/>
              <a:t>d’affaires </a:t>
            </a:r>
            <a:r>
              <a:rPr lang="fr-CA" altLang="fr-FR" sz="1600" b="1" dirty="0"/>
              <a:t> (analyse informationnelle)</a:t>
            </a:r>
            <a:br>
              <a:rPr lang="es-ES" altLang="fr-FR" sz="1600" b="1" dirty="0"/>
            </a:br>
            <a:r>
              <a:rPr lang="es-ES" altLang="fr-FR" b="1" dirty="0"/>
              <a:t>2-Architecture Introduction </a:t>
            </a:r>
            <a:endParaRPr lang="es-ES" altLang="fr-FR" b="1" dirty="0"/>
          </a:p>
          <a:p>
            <a:pPr marL="0" indent="0">
              <a:buNone/>
            </a:pPr>
            <a:r>
              <a:rPr lang="es-ES" altLang="fr-FR" b="1" dirty="0"/>
              <a:t>3-Cycle de vie de projet</a:t>
            </a:r>
            <a:endParaRPr lang="fr-CA" altLang="fr-FR" dirty="0"/>
          </a:p>
        </p:txBody>
      </p:sp>
      <p:sp>
        <p:nvSpPr>
          <p:cNvPr id="5124" name="Espace réservé de la date 3"/>
          <p:cNvSpPr txBox="1">
            <a:spLocks noGrp="1"/>
          </p:cNvSpPr>
          <p:nvPr>
            <p:ph type="dt" sz="half" idx="10"/>
          </p:nvPr>
        </p:nvSpPr>
        <p:spPr>
          <a:ln/>
        </p:spPr>
        <p:txBody>
          <a:bodyPr/>
          <a:p>
            <a:pPr marL="0" indent="0" eaLnBrk="1" hangingPunct="1">
              <a:spcBef>
                <a:spcPct val="0"/>
              </a:spcBef>
              <a:buNone/>
            </a:pPr>
            <a:endParaRPr lang="fr-FR" altLang="fr-FR" sz="1400" dirty="0"/>
          </a:p>
        </p:txBody>
      </p:sp>
      <p:sp>
        <p:nvSpPr>
          <p:cNvPr id="5125" name="Espace réservé du numéro de diapositive 4"/>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24579"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24580" name="Rectangle 2"/>
          <p:cNvSpPr>
            <a:spLocks noGrp="1"/>
          </p:cNvSpPr>
          <p:nvPr>
            <p:ph type="title"/>
          </p:nvPr>
        </p:nvSpPr>
        <p:spPr>
          <a:ln/>
        </p:spPr>
        <p:txBody>
          <a:bodyPr vert="horz" wrap="square" lIns="91440" tIns="45720" rIns="91440" bIns="45720" anchor="ctr" anchorCtr="0"/>
          <a:p>
            <a:pPr algn="l" eaLnBrk="1" hangingPunct="1"/>
            <a:r>
              <a:rPr lang="fr-CA" altLang="fr-FR" b="1" dirty="0"/>
              <a:t>Cycle de vie d’un projet BI</a:t>
            </a:r>
            <a:endParaRPr lang="fr-CA" altLang="fr-FR" b="1" dirty="0"/>
          </a:p>
        </p:txBody>
      </p:sp>
      <p:sp>
        <p:nvSpPr>
          <p:cNvPr id="24581" name="Rectangle 3"/>
          <p:cNvSpPr>
            <a:spLocks noGrp="1"/>
          </p:cNvSpPr>
          <p:nvPr>
            <p:ph idx="1" hasCustomPrompt="1"/>
          </p:nvPr>
        </p:nvSpPr>
        <p:spPr>
          <a:ln/>
        </p:spPr>
        <p:txBody>
          <a:bodyPr vert="horz" wrap="square" lIns="91440" tIns="45720" rIns="91440" bIns="45720" anchor="t" anchorCtr="0"/>
          <a:p>
            <a:pPr eaLnBrk="1" hangingPunct="1"/>
            <a:r>
              <a:rPr lang="fr-CA" altLang="fr-FR" sz="2400" b="1" dirty="0"/>
              <a:t>Organisation de projet</a:t>
            </a:r>
            <a:endParaRPr lang="fr-CA" altLang="fr-FR" sz="2400" b="1" dirty="0"/>
          </a:p>
          <a:p>
            <a:pPr lvl="1" eaLnBrk="1" hangingPunct="1"/>
            <a:r>
              <a:rPr lang="fr-CA" altLang="fr-FR" sz="2000" b="1" dirty="0"/>
              <a:t>Structure organisationnelle de projet </a:t>
            </a:r>
            <a:endParaRPr lang="fr-CA" altLang="fr-FR" sz="2000" b="1" dirty="0"/>
          </a:p>
          <a:p>
            <a:pPr lvl="1" eaLnBrk="1" hangingPunct="1"/>
            <a:r>
              <a:rPr lang="fr-CA" altLang="fr-FR" sz="2000" b="1" dirty="0"/>
              <a:t>Plan de projet</a:t>
            </a:r>
            <a:endParaRPr lang="fr-CA" altLang="fr-FR" sz="2000" b="1" dirty="0"/>
          </a:p>
          <a:p>
            <a:pPr lvl="1" eaLnBrk="1" hangingPunct="1"/>
            <a:r>
              <a:rPr lang="fr-CA" altLang="fr-FR" sz="2000" b="1" dirty="0"/>
              <a:t>Une gestion du risque</a:t>
            </a:r>
            <a:endParaRPr lang="fr-CA" altLang="fr-FR" sz="2000" b="1" dirty="0"/>
          </a:p>
          <a:p>
            <a:pPr lvl="1" eaLnBrk="1" hangingPunct="1"/>
            <a:endParaRPr lang="fr-CA" altLang="fr-FR" sz="2000" b="1" dirty="0"/>
          </a:p>
          <a:p>
            <a:pPr eaLnBrk="1" hangingPunct="1">
              <a:buNone/>
            </a:pPr>
            <a:r>
              <a:rPr lang="fr-CA" altLang="fr-FR" sz="2400" b="1" dirty="0"/>
              <a:t>	</a:t>
            </a:r>
            <a:endParaRPr lang="fr-CA" altLang="fr-FR" sz="2400" b="1" dirty="0"/>
          </a:p>
        </p:txBody>
      </p:sp>
      <p:pic>
        <p:nvPicPr>
          <p:cNvPr id="24582" name="Image 3" descr="cube BI.jpg"/>
          <p:cNvPicPr>
            <a:picLocks noChangeAspect="1"/>
          </p:cNvPicPr>
          <p:nvPr/>
        </p:nvPicPr>
        <p:blipFill>
          <a:blip r:embed="rId1"/>
          <a:stretch>
            <a:fillRect/>
          </a:stretch>
        </p:blipFill>
        <p:spPr>
          <a:xfrm>
            <a:off x="7924800" y="188913"/>
            <a:ext cx="1219200" cy="1290637"/>
          </a:xfrm>
          <a:prstGeom prst="rect">
            <a:avLst/>
          </a:prstGeom>
          <a:noFill/>
          <a:ln w="9525">
            <a:noFill/>
          </a:ln>
        </p:spPr>
      </p:pic>
      <p:pic>
        <p:nvPicPr>
          <p:cNvPr id="24583" name="Picture 5"/>
          <p:cNvPicPr>
            <a:picLocks noChangeAspect="1"/>
          </p:cNvPicPr>
          <p:nvPr/>
        </p:nvPicPr>
        <p:blipFill>
          <a:blip r:embed="rId2"/>
          <a:stretch>
            <a:fillRect/>
          </a:stretch>
        </p:blipFill>
        <p:spPr>
          <a:xfrm>
            <a:off x="5940425" y="2492375"/>
            <a:ext cx="2533650" cy="33528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25603"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25604" name="Rectangle 2"/>
          <p:cNvSpPr>
            <a:spLocks noGrp="1"/>
          </p:cNvSpPr>
          <p:nvPr>
            <p:ph type="title"/>
          </p:nvPr>
        </p:nvSpPr>
        <p:spPr>
          <a:ln/>
        </p:spPr>
        <p:txBody>
          <a:bodyPr vert="horz" wrap="square" lIns="91440" tIns="45720" rIns="91440" bIns="45720" anchor="ctr" anchorCtr="0"/>
          <a:p>
            <a:pPr algn="l" eaLnBrk="1" hangingPunct="1"/>
            <a:r>
              <a:rPr lang="fr-CA" altLang="fr-FR" b="1" dirty="0"/>
              <a:t>Cycle de vie d’un projet BI</a:t>
            </a:r>
            <a:endParaRPr lang="fr-CA" altLang="fr-FR" b="1" dirty="0"/>
          </a:p>
        </p:txBody>
      </p:sp>
      <p:sp>
        <p:nvSpPr>
          <p:cNvPr id="25605" name="Rectangle 3"/>
          <p:cNvSpPr>
            <a:spLocks noGrp="1"/>
          </p:cNvSpPr>
          <p:nvPr>
            <p:ph idx="1" hasCustomPrompt="1"/>
          </p:nvPr>
        </p:nvSpPr>
        <p:spPr>
          <a:xfrm>
            <a:off x="684213" y="1557338"/>
            <a:ext cx="8229600" cy="4781550"/>
          </a:xfrm>
          <a:ln/>
        </p:spPr>
        <p:txBody>
          <a:bodyPr vert="horz" wrap="square" lIns="91440" tIns="45720" rIns="91440" bIns="45720" anchor="t" anchorCtr="0"/>
          <a:p>
            <a:pPr eaLnBrk="1" hangingPunct="1">
              <a:lnSpc>
                <a:spcPct val="80000"/>
              </a:lnSpc>
            </a:pPr>
            <a:r>
              <a:rPr lang="fr-CA" altLang="fr-FR" sz="2400" b="1" dirty="0"/>
              <a:t>La gestion du risque (selon Kimball)</a:t>
            </a:r>
            <a:endParaRPr lang="fr-CA" altLang="fr-FR" sz="2400" b="1" dirty="0"/>
          </a:p>
          <a:p>
            <a:pPr eaLnBrk="1" hangingPunct="1">
              <a:lnSpc>
                <a:spcPct val="80000"/>
              </a:lnSpc>
              <a:buNone/>
            </a:pPr>
            <a:endParaRPr lang="fr-CA" altLang="fr-FR" sz="2400" dirty="0"/>
          </a:p>
          <a:p>
            <a:pPr lvl="1" eaLnBrk="1" hangingPunct="1">
              <a:lnSpc>
                <a:spcPct val="80000"/>
              </a:lnSpc>
            </a:pPr>
            <a:r>
              <a:rPr lang="fr-CA" altLang="fr-FR" sz="1800" dirty="0"/>
              <a:t>Ne pas avoir un sponsor influent et visionnaire provenant de la haute direction.</a:t>
            </a:r>
            <a:endParaRPr lang="fr-CA" altLang="fr-FR" sz="1800" dirty="0"/>
          </a:p>
          <a:p>
            <a:pPr lvl="1" eaLnBrk="1" hangingPunct="1">
              <a:lnSpc>
                <a:spcPct val="80000"/>
              </a:lnSpc>
            </a:pPr>
            <a:r>
              <a:rPr lang="fr-CA" altLang="fr-FR" sz="1800" b="1" u="sng" dirty="0"/>
              <a:t>En faire trop en même temps, au lieu d’employer une approche de développement itérative centrée sur un sujet à la fois.</a:t>
            </a:r>
            <a:endParaRPr lang="fr-CA" altLang="fr-FR" sz="1800" b="1" u="sng" dirty="0"/>
          </a:p>
          <a:p>
            <a:pPr lvl="1" eaLnBrk="1" hangingPunct="1">
              <a:lnSpc>
                <a:spcPct val="80000"/>
              </a:lnSpc>
            </a:pPr>
            <a:r>
              <a:rPr lang="fr-CA" altLang="fr-FR" sz="1800" dirty="0"/>
              <a:t>Être séduit par la technologie, au lieu de se concentrer sur les objectifs et les besoins de l’entreprise.</a:t>
            </a:r>
            <a:endParaRPr lang="fr-CA" altLang="fr-FR" sz="1800" dirty="0"/>
          </a:p>
          <a:p>
            <a:pPr lvl="1" eaLnBrk="1" hangingPunct="1">
              <a:lnSpc>
                <a:spcPct val="80000"/>
              </a:lnSpc>
            </a:pPr>
            <a:r>
              <a:rPr lang="fr-CA" altLang="fr-FR" sz="1800" dirty="0"/>
              <a:t>Supposer qu’il est possible de développer le projet sans l’apport des membres d’affaires.</a:t>
            </a:r>
            <a:endParaRPr lang="fr-CA" altLang="fr-FR" sz="1800" dirty="0"/>
          </a:p>
          <a:p>
            <a:pPr lvl="1" eaLnBrk="1" hangingPunct="1">
              <a:lnSpc>
                <a:spcPct val="80000"/>
              </a:lnSpc>
            </a:pPr>
            <a:r>
              <a:rPr lang="fr-CA" altLang="fr-FR" sz="1800" b="1" u="sng" dirty="0"/>
              <a:t>Aller de l’avant avec le projet, même si les données source sont de piètre qualité et n’ont pas été validées.</a:t>
            </a:r>
            <a:endParaRPr lang="fr-CA" altLang="fr-FR" sz="1800" b="1" u="sng" dirty="0"/>
          </a:p>
          <a:p>
            <a:pPr lvl="1" eaLnBrk="1" hangingPunct="1">
              <a:lnSpc>
                <a:spcPct val="80000"/>
              </a:lnSpc>
            </a:pPr>
            <a:r>
              <a:rPr lang="fr-CA" altLang="fr-FR" sz="1800" dirty="0"/>
              <a:t>Faire la conception d’un entrepôt de données comme s’il s‘agissait d’une BD transactionnelle(ex: normalisation).</a:t>
            </a:r>
            <a:endParaRPr lang="fr-CA" altLang="fr-FR" sz="1800" dirty="0"/>
          </a:p>
          <a:p>
            <a:pPr lvl="1" eaLnBrk="1" hangingPunct="1">
              <a:lnSpc>
                <a:spcPct val="80000"/>
              </a:lnSpc>
            </a:pPr>
            <a:r>
              <a:rPr lang="fr-CA" altLang="fr-FR" sz="1800" dirty="0"/>
              <a:t>Sous-estimer la quantité de travail reliée au nettoyage et la consolidation des données.</a:t>
            </a:r>
            <a:endParaRPr lang="fr-CA" altLang="fr-FR" sz="1800" dirty="0"/>
          </a:p>
          <a:p>
            <a:pPr lvl="1" eaLnBrk="1" hangingPunct="1">
              <a:lnSpc>
                <a:spcPct val="80000"/>
              </a:lnSpc>
            </a:pPr>
            <a:r>
              <a:rPr lang="fr-CA" altLang="fr-FR" sz="1800" dirty="0"/>
              <a:t>Accorder trop d’importance au système ETL, au détriment de la performance et la qualité des applications de BI (et vice-versa).</a:t>
            </a:r>
            <a:endParaRPr lang="fr-CA" altLang="fr-FR" sz="800" dirty="0"/>
          </a:p>
        </p:txBody>
      </p:sp>
      <p:pic>
        <p:nvPicPr>
          <p:cNvPr id="25606" name="Image 3" descr="cube BI.jpg"/>
          <p:cNvPicPr>
            <a:picLocks noChangeAspect="1"/>
          </p:cNvPicPr>
          <p:nvPr/>
        </p:nvPicPr>
        <p:blipFill>
          <a:blip r:embed="rId1"/>
          <a:stretch>
            <a:fillRect/>
          </a:stretch>
        </p:blipFill>
        <p:spPr>
          <a:xfrm>
            <a:off x="7924800" y="188913"/>
            <a:ext cx="1219200" cy="1290637"/>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6626" name="Espace réservé de la date 1"/>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26627" name="Espace réservé du numéro de diapositive 3"/>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2" name="Titre 1"/>
          <p:cNvSpPr>
            <a:spLocks noGrp="1"/>
          </p:cNvSpPr>
          <p:nvPr>
            <p:ph type="title" idx="4294967295"/>
          </p:nvPr>
        </p:nvSpPr>
        <p:spPr bwMode="auto">
          <a:xfrm>
            <a:off x="457201" y="152400"/>
            <a:ext cx="8229600" cy="1143000"/>
          </a:xfrm>
          <a:ln/>
          <a:effectLst>
            <a:outerShdw blurRad="114300" dist="63500" dir="5400000">
              <a:srgbClr val="000000">
                <a:alpha val="25000"/>
              </a:srgbClr>
            </a:outerShdw>
          </a:effectLst>
          <a:scene3d>
            <a:camera prst="orthographicFront"/>
            <a:lightRig rig="balanced" dir="t"/>
          </a:scene3d>
          <a:sp3d prstMaterial="plastic"/>
        </p:spPr>
        <p:txBody>
          <a:bodyPr vert="horz" wrap="square" lIns="91440" tIns="45720" rIns="91440" bIns="45720" numCol="1" rtlCol="0" anchor="ctr" anchorCtr="0" compatLnSpc="1">
            <a:normAutofit/>
          </a:bodyPr>
          <a:lstStyle/>
          <a:p>
            <a:pPr marL="0" marR="0" lvl="0" indent="0" algn="l" defTabSz="457200" rtl="0" eaLnBrk="1" fontAlgn="auto" latinLnBrk="0" hangingPunct="1">
              <a:lnSpc>
                <a:spcPct val="100000"/>
              </a:lnSpc>
              <a:spcBef>
                <a:spcPct val="0"/>
              </a:spcBef>
              <a:spcAft>
                <a:spcPts val="0"/>
              </a:spcAft>
              <a:buClrTx/>
              <a:buSzTx/>
              <a:buFontTx/>
              <a:buNone/>
              <a:defRPr/>
            </a:pPr>
            <a:r>
              <a:rPr kumimoji="0" lang="fr-FR" sz="4400" b="1" i="0" u="none" strike="noStrike" kern="1200" cap="none" spc="50" normalizeH="0" baseline="0" noProof="0" dirty="0">
                <a:ln w="13500">
                  <a:solidFill>
                    <a:schemeClr val="accent1">
                      <a:shade val="2500"/>
                      <a:alpha val="6500"/>
                    </a:schemeClr>
                  </a:solidFill>
                  <a:prstDash val="solid"/>
                </a:ln>
                <a:solidFill>
                  <a:schemeClr val="accent3">
                    <a:lumMod val="75000"/>
                  </a:schemeClr>
                </a:solidFill>
                <a:effectLst>
                  <a:innerShdw blurRad="50900" dist="38500" dir="13500000">
                    <a:srgbClr val="000000">
                      <a:alpha val="60000"/>
                    </a:srgbClr>
                  </a:innerShdw>
                </a:effectLst>
                <a:uLnTx/>
                <a:uFillTx/>
                <a:latin typeface="+mj-lt"/>
                <a:ea typeface="+mj-ea"/>
                <a:cs typeface="+mj-cs"/>
              </a:rPr>
              <a:t>Un cas réel - Desjardins </a:t>
            </a:r>
            <a:endParaRPr kumimoji="0" lang="fr-FR"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6629" name="Image 3" descr="cube BI.jpg"/>
          <p:cNvPicPr>
            <a:picLocks noChangeAspect="1"/>
          </p:cNvPicPr>
          <p:nvPr/>
        </p:nvPicPr>
        <p:blipFill>
          <a:blip r:embed="rId1"/>
          <a:stretch>
            <a:fillRect/>
          </a:stretch>
        </p:blipFill>
        <p:spPr>
          <a:xfrm>
            <a:off x="7467600" y="152400"/>
            <a:ext cx="1219200" cy="1290638"/>
          </a:xfrm>
          <a:prstGeom prst="rect">
            <a:avLst/>
          </a:prstGeom>
          <a:noFill/>
          <a:ln w="9525">
            <a:noFill/>
          </a:ln>
        </p:spPr>
      </p:pic>
      <p:sp>
        <p:nvSpPr>
          <p:cNvPr id="26630" name="ZoneTexte 3"/>
          <p:cNvSpPr txBox="1"/>
          <p:nvPr/>
        </p:nvSpPr>
        <p:spPr>
          <a:xfrm>
            <a:off x="228600" y="6516688"/>
            <a:ext cx="8686800" cy="5016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fr-FR" altLang="fr-FR" sz="900" dirty="0">
                <a:solidFill>
                  <a:srgbClr val="44767B"/>
                </a:solidFill>
                <a:ea typeface="MS PGothic" panose="020B0600070205080204" pitchFamily="34" charset="-128"/>
              </a:rPr>
              <a:t>.</a:t>
            </a:r>
            <a:endParaRPr lang="fr-FR" altLang="fr-FR" sz="900" dirty="0">
              <a:solidFill>
                <a:srgbClr val="44767B"/>
              </a:solidFill>
              <a:ea typeface="MS PGothic" panose="020B0600070205080204" pitchFamily="34" charset="-128"/>
            </a:endParaRPr>
          </a:p>
          <a:p>
            <a:pPr marL="0" lvl="0" indent="0" eaLnBrk="1" hangingPunct="1">
              <a:spcBef>
                <a:spcPct val="0"/>
              </a:spcBef>
              <a:buNone/>
            </a:pPr>
            <a:endParaRPr lang="fr-FR" altLang="fr-FR" sz="900" dirty="0">
              <a:solidFill>
                <a:srgbClr val="44767B"/>
              </a:solidFill>
            </a:endParaRPr>
          </a:p>
          <a:p>
            <a:pPr marL="0" lvl="0" indent="0" eaLnBrk="1" hangingPunct="1">
              <a:spcBef>
                <a:spcPct val="0"/>
              </a:spcBef>
              <a:buNone/>
            </a:pPr>
            <a:endParaRPr lang="fr-CA" altLang="fr-FR" sz="900" dirty="0">
              <a:solidFill>
                <a:srgbClr val="44767B"/>
              </a:solidFill>
            </a:endParaRPr>
          </a:p>
        </p:txBody>
      </p:sp>
      <p:sp>
        <p:nvSpPr>
          <p:cNvPr id="26631" name="Espace réservé du contenu 7"/>
          <p:cNvSpPr>
            <a:spLocks noGrp="1"/>
          </p:cNvSpPr>
          <p:nvPr>
            <p:ph idx="1"/>
          </p:nvPr>
        </p:nvSpPr>
        <p:spPr>
          <a:xfrm>
            <a:off x="611188" y="1371600"/>
            <a:ext cx="5942012" cy="5257800"/>
          </a:xfrm>
          <a:ln/>
        </p:spPr>
        <p:txBody>
          <a:bodyPr vert="horz" wrap="square" lIns="91440" tIns="45720" rIns="91440" bIns="45720" anchor="t" anchorCtr="0"/>
          <a:p>
            <a:pPr eaLnBrk="1" hangingPunct="1">
              <a:buFont typeface="Wingdings" panose="05000000000000000000" pitchFamily="2" charset="2"/>
              <a:buChar char="§"/>
            </a:pPr>
            <a:r>
              <a:rPr lang="fr-FR" altLang="fr-FR" sz="2000" b="1" dirty="0">
                <a:ea typeface="MS PGothic" panose="020B0600070205080204" pitchFamily="34" charset="-128"/>
              </a:rPr>
              <a:t>Besoins d’affaires:</a:t>
            </a:r>
            <a:endParaRPr lang="fr-FR" altLang="fr-FR" sz="2000" b="1" dirty="0">
              <a:ea typeface="MS PGothic" panose="020B0600070205080204" pitchFamily="34" charset="-128"/>
            </a:endParaRPr>
          </a:p>
          <a:p>
            <a:pPr eaLnBrk="1" hangingPunct="1"/>
            <a:endParaRPr lang="fr-FR" altLang="fr-FR" sz="1400" b="1" dirty="0">
              <a:ea typeface="MS PGothic" panose="020B0600070205080204" pitchFamily="34" charset="-128"/>
            </a:endParaRPr>
          </a:p>
          <a:p>
            <a:pPr lvl="1" eaLnBrk="1" hangingPunct="1">
              <a:buFont typeface="Wingdings" panose="05000000000000000000" pitchFamily="2" charset="2"/>
              <a:buChar char="§"/>
            </a:pPr>
            <a:r>
              <a:rPr lang="fr-FR" altLang="fr-FR" sz="1800" dirty="0">
                <a:ea typeface="MS PGothic" panose="020B0600070205080204" pitchFamily="34" charset="-128"/>
              </a:rPr>
              <a:t>Solution exclusivement pour le réseau des caisses</a:t>
            </a:r>
            <a:endParaRPr lang="fr-FR" altLang="fr-FR" sz="1800" dirty="0">
              <a:ea typeface="MS PGothic" panose="020B0600070205080204" pitchFamily="34" charset="-128"/>
            </a:endParaRPr>
          </a:p>
          <a:p>
            <a:pPr lvl="1" eaLnBrk="1" hangingPunct="1">
              <a:buFont typeface="Wingdings" panose="05000000000000000000" pitchFamily="2" charset="2"/>
              <a:buChar char="§"/>
            </a:pPr>
            <a:r>
              <a:rPr lang="fr-FR" altLang="fr-FR" sz="1800" dirty="0">
                <a:ea typeface="MS PGothic" panose="020B0600070205080204" pitchFamily="34" charset="-128"/>
              </a:rPr>
              <a:t>Performance de la solution sur un réseau étendu</a:t>
            </a:r>
            <a:endParaRPr lang="fr-FR" altLang="fr-FR" sz="1800" dirty="0">
              <a:ea typeface="MS PGothic" panose="020B0600070205080204" pitchFamily="34" charset="-128"/>
            </a:endParaRPr>
          </a:p>
          <a:p>
            <a:pPr lvl="1" eaLnBrk="1" hangingPunct="1">
              <a:buFont typeface="Wingdings" panose="05000000000000000000" pitchFamily="2" charset="2"/>
              <a:buChar char="§"/>
            </a:pPr>
            <a:r>
              <a:rPr lang="fr-FR" altLang="fr-FR" sz="1800" dirty="0">
                <a:ea typeface="MS PGothic" panose="020B0600070205080204" pitchFamily="34" charset="-128"/>
              </a:rPr>
              <a:t>Optimisation des investissements</a:t>
            </a:r>
            <a:endParaRPr lang="fr-FR" altLang="fr-FR" sz="1800" dirty="0">
              <a:ea typeface="MS PGothic" panose="020B0600070205080204" pitchFamily="34" charset="-128"/>
            </a:endParaRPr>
          </a:p>
          <a:p>
            <a:pPr lvl="1" eaLnBrk="1" hangingPunct="1">
              <a:buFont typeface="Wingdings" panose="05000000000000000000" pitchFamily="2" charset="2"/>
              <a:buChar char="§"/>
            </a:pPr>
            <a:r>
              <a:rPr lang="fr-FR" altLang="fr-FR" sz="1800" dirty="0">
                <a:ea typeface="MS PGothic" panose="020B0600070205080204" pitchFamily="34" charset="-128"/>
              </a:rPr>
              <a:t>Multiutilisateurs  [1500 à 2500]</a:t>
            </a:r>
            <a:endParaRPr lang="fr-FR" altLang="fr-FR" sz="1800" dirty="0">
              <a:ea typeface="MS PGothic" panose="020B0600070205080204" pitchFamily="34" charset="-128"/>
            </a:endParaRPr>
          </a:p>
          <a:p>
            <a:pPr lvl="1" eaLnBrk="1" hangingPunct="1">
              <a:buNone/>
            </a:pPr>
            <a:endParaRPr lang="fr-FR" altLang="fr-FR" sz="2000" dirty="0">
              <a:ea typeface="MS PGothic" panose="020B0600070205080204" pitchFamily="34" charset="-128"/>
            </a:endParaRPr>
          </a:p>
          <a:p>
            <a:pPr eaLnBrk="1" hangingPunct="1">
              <a:buFont typeface="Wingdings" panose="05000000000000000000" pitchFamily="2" charset="2"/>
              <a:buChar char="§"/>
            </a:pPr>
            <a:r>
              <a:rPr lang="fr-FR" altLang="fr-FR" sz="2000" b="1" dirty="0">
                <a:ea typeface="MS PGothic" panose="020B0600070205080204" pitchFamily="34" charset="-128"/>
              </a:rPr>
              <a:t>Résultats escomptés:</a:t>
            </a:r>
            <a:endParaRPr lang="fr-FR" altLang="fr-FR" sz="2000" b="1" dirty="0">
              <a:ea typeface="MS PGothic" panose="020B0600070205080204" pitchFamily="34" charset="-128"/>
            </a:endParaRPr>
          </a:p>
          <a:p>
            <a:pPr lvl="1" eaLnBrk="1" hangingPunct="1">
              <a:buFont typeface="Wingdings" panose="05000000000000000000" pitchFamily="2" charset="2"/>
              <a:buChar char="§"/>
            </a:pPr>
            <a:r>
              <a:rPr lang="fr-FR" altLang="fr-FR" sz="1800" dirty="0">
                <a:ea typeface="MS PGothic" panose="020B0600070205080204" pitchFamily="34" charset="-128"/>
              </a:rPr>
              <a:t>2500 utilisateurs vers 3500</a:t>
            </a:r>
            <a:endParaRPr lang="fr-FR" altLang="fr-FR" sz="1800" dirty="0">
              <a:ea typeface="MS PGothic" panose="020B0600070205080204" pitchFamily="34" charset="-128"/>
            </a:endParaRPr>
          </a:p>
          <a:p>
            <a:pPr lvl="1" eaLnBrk="1" hangingPunct="1">
              <a:buFont typeface="Wingdings" panose="05000000000000000000" pitchFamily="2" charset="2"/>
              <a:buChar char="§"/>
            </a:pPr>
            <a:r>
              <a:rPr lang="fr-FR" altLang="fr-FR" sz="1800" dirty="0">
                <a:ea typeface="MS PGothic" panose="020B0600070205080204" pitchFamily="34" charset="-128"/>
              </a:rPr>
              <a:t>Outil de suivi de performance</a:t>
            </a:r>
            <a:endParaRPr lang="fr-FR" altLang="fr-FR" sz="1800" dirty="0">
              <a:ea typeface="MS PGothic" panose="020B0600070205080204" pitchFamily="34" charset="-128"/>
            </a:endParaRPr>
          </a:p>
          <a:p>
            <a:pPr lvl="1" eaLnBrk="1" hangingPunct="1">
              <a:buFont typeface="Wingdings" panose="05000000000000000000" pitchFamily="2" charset="2"/>
              <a:buChar char="§"/>
            </a:pPr>
            <a:r>
              <a:rPr lang="fr-FR" altLang="fr-FR" sz="1800" dirty="0">
                <a:ea typeface="MS PGothic" panose="020B0600070205080204" pitchFamily="34" charset="-128"/>
              </a:rPr>
              <a:t>Analyse de tendance</a:t>
            </a:r>
            <a:endParaRPr lang="fr-FR" altLang="fr-FR" sz="1800" dirty="0">
              <a:ea typeface="MS PGothic" panose="020B0600070205080204" pitchFamily="34" charset="-128"/>
            </a:endParaRPr>
          </a:p>
          <a:p>
            <a:pPr lvl="1" eaLnBrk="1" hangingPunct="1">
              <a:buFont typeface="Wingdings" panose="05000000000000000000" pitchFamily="2" charset="2"/>
              <a:buChar char="§"/>
            </a:pPr>
            <a:r>
              <a:rPr lang="fr-FR" altLang="fr-FR" sz="1800" dirty="0">
                <a:ea typeface="MS PGothic" panose="020B0600070205080204" pitchFamily="34" charset="-128"/>
              </a:rPr>
              <a:t>Rapports sur la conformité règlementaire</a:t>
            </a:r>
            <a:endParaRPr lang="fr-FR" altLang="fr-FR" sz="1800" dirty="0">
              <a:ea typeface="MS PGothic" panose="020B0600070205080204" pitchFamily="34" charset="-128"/>
            </a:endParaRPr>
          </a:p>
          <a:p>
            <a:pPr lvl="1" eaLnBrk="1" hangingPunct="1">
              <a:buFont typeface="Wingdings" panose="05000000000000000000" pitchFamily="2" charset="2"/>
              <a:buChar char="§"/>
            </a:pPr>
            <a:r>
              <a:rPr lang="fr-FR" altLang="fr-FR" sz="1800" dirty="0">
                <a:ea typeface="MS PGothic" panose="020B0600070205080204" pitchFamily="34" charset="-128"/>
              </a:rPr>
              <a:t>Analyse, publication et gestion du risque</a:t>
            </a:r>
            <a:endParaRPr lang="fr-FR" altLang="fr-FR" sz="1800" dirty="0">
              <a:ea typeface="MS PGothic" panose="020B0600070205080204" pitchFamily="34" charset="-128"/>
            </a:endParaRPr>
          </a:p>
          <a:p>
            <a:pPr lvl="1" eaLnBrk="1" hangingPunct="1">
              <a:buFont typeface="Wingdings" panose="05000000000000000000" pitchFamily="2" charset="2"/>
              <a:buChar char="§"/>
            </a:pPr>
            <a:r>
              <a:rPr lang="fr-FR" altLang="fr-FR" sz="1800" dirty="0">
                <a:ea typeface="MS PGothic" panose="020B0600070205080204" pitchFamily="34" charset="-128"/>
              </a:rPr>
              <a:t>Suivi de l’efficacité opérationnelle</a:t>
            </a:r>
            <a:endParaRPr lang="fr-FR" altLang="fr-FR" sz="1800" dirty="0">
              <a:ea typeface="MS PGothic" panose="020B0600070205080204" pitchFamily="34" charset="-128"/>
            </a:endParaRPr>
          </a:p>
        </p:txBody>
      </p:sp>
      <p:sp>
        <p:nvSpPr>
          <p:cNvPr id="9" name="Chevron 8"/>
          <p:cNvSpPr/>
          <p:nvPr/>
        </p:nvSpPr>
        <p:spPr>
          <a:xfrm>
            <a:off x="6324600" y="1752600"/>
            <a:ext cx="762000" cy="4267200"/>
          </a:xfrm>
          <a:prstGeom prst="chevron">
            <a:avLst/>
          </a:prstGeom>
        </p:spPr>
        <p:style>
          <a:lnRef idx="0">
            <a:schemeClr val="accent4"/>
          </a:lnRef>
          <a:fillRef idx="3">
            <a:schemeClr val="accent4"/>
          </a:fillRef>
          <a:effectRef idx="3">
            <a:schemeClr val="accent4"/>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FR" sz="2400" b="0" i="0" u="none" strike="noStrike" kern="1200" cap="none" spc="0" normalizeH="0" baseline="0" noProof="0">
              <a:ln>
                <a:noFill/>
              </a:ln>
              <a:solidFill>
                <a:schemeClr val="tx1"/>
              </a:solidFill>
              <a:effectLst/>
              <a:uLnTx/>
              <a:uFillTx/>
              <a:latin typeface="+mn-lt"/>
              <a:ea typeface="+mn-ea"/>
              <a:cs typeface="+mn-cs"/>
            </a:endParaRPr>
          </a:p>
        </p:txBody>
      </p:sp>
      <p:pic>
        <p:nvPicPr>
          <p:cNvPr id="26635" name="Image 11" descr="logo_vertical_4c.eps"/>
          <p:cNvPicPr>
            <a:picLocks noChangeAspect="1"/>
          </p:cNvPicPr>
          <p:nvPr/>
        </p:nvPicPr>
        <p:blipFill>
          <a:blip r:embed="rId2"/>
          <a:stretch>
            <a:fillRect/>
          </a:stretch>
        </p:blipFill>
        <p:spPr>
          <a:xfrm>
            <a:off x="7377113" y="1905000"/>
            <a:ext cx="1385887" cy="1714500"/>
          </a:xfrm>
          <a:prstGeom prst="rect">
            <a:avLst/>
          </a:prstGeom>
          <a:noFill/>
          <a:ln w="9525">
            <a:noFill/>
          </a:ln>
        </p:spPr>
      </p:pic>
      <p:grpSp>
        <p:nvGrpSpPr>
          <p:cNvPr id="14" name="Grouper 13"/>
          <p:cNvGrpSpPr/>
          <p:nvPr/>
        </p:nvGrpSpPr>
        <p:grpSpPr>
          <a:xfrm>
            <a:off x="7010400" y="1371600"/>
            <a:ext cx="2057400" cy="5257800"/>
            <a:chOff x="7010400" y="1371600"/>
            <a:chExt cx="2057400" cy="5257800"/>
          </a:xfrm>
        </p:grpSpPr>
        <p:sp>
          <p:nvSpPr>
            <p:cNvPr id="26637" name="Espace réservé du contenu 7"/>
            <p:cNvSpPr txBox="1"/>
            <p:nvPr/>
          </p:nvSpPr>
          <p:spPr>
            <a:xfrm>
              <a:off x="7010400" y="1371600"/>
              <a:ext cx="2057400" cy="5257800"/>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eaLnBrk="1" hangingPunct="1">
                <a:spcBef>
                  <a:spcPct val="0"/>
                </a:spcBef>
                <a:buNone/>
              </a:pPr>
              <a:r>
                <a:rPr lang="fr-FR" altLang="fr-FR" sz="2000" b="1" dirty="0">
                  <a:ea typeface="MS PGothic" panose="020B0600070205080204" pitchFamily="34" charset="-128"/>
                </a:rPr>
                <a:t>Solution</a:t>
              </a:r>
              <a:endParaRPr lang="fr-FR" altLang="fr-FR" sz="2000" b="1" dirty="0">
                <a:ea typeface="MS PGothic" panose="020B0600070205080204" pitchFamily="34" charset="-128"/>
              </a:endParaRPr>
            </a:p>
            <a:p>
              <a:pPr marL="0" lvl="0" indent="0" algn="ctr" eaLnBrk="1" hangingPunct="1">
                <a:spcBef>
                  <a:spcPct val="0"/>
                </a:spcBef>
                <a:buNone/>
              </a:pPr>
              <a:endParaRPr lang="fr-FR" altLang="fr-FR" sz="2000" b="1" dirty="0">
                <a:ea typeface="MS PGothic" panose="020B0600070205080204" pitchFamily="34" charset="-128"/>
              </a:endParaRPr>
            </a:p>
            <a:p>
              <a:pPr marL="0" lvl="0" indent="0" algn="ctr" eaLnBrk="1" hangingPunct="1">
                <a:spcBef>
                  <a:spcPct val="0"/>
                </a:spcBef>
                <a:buNone/>
              </a:pPr>
              <a:endParaRPr lang="fr-FR" altLang="fr-FR" sz="2000" b="1" dirty="0">
                <a:ea typeface="MS PGothic" panose="020B0600070205080204" pitchFamily="34" charset="-128"/>
              </a:endParaRPr>
            </a:p>
            <a:p>
              <a:pPr marL="0" lvl="0" indent="0" algn="ctr" eaLnBrk="1" hangingPunct="1">
                <a:spcBef>
                  <a:spcPct val="0"/>
                </a:spcBef>
                <a:buNone/>
              </a:pPr>
              <a:endParaRPr lang="fr-FR" altLang="fr-FR" sz="2000" b="1" dirty="0">
                <a:ea typeface="MS PGothic" panose="020B0600070205080204" pitchFamily="34" charset="-128"/>
              </a:endParaRPr>
            </a:p>
            <a:p>
              <a:pPr marL="0" lvl="0" indent="0" algn="ctr" eaLnBrk="1" hangingPunct="1">
                <a:spcBef>
                  <a:spcPct val="0"/>
                </a:spcBef>
                <a:buNone/>
              </a:pPr>
              <a:endParaRPr lang="fr-FR" altLang="fr-FR" sz="2000" b="1" dirty="0">
                <a:ea typeface="MS PGothic" panose="020B0600070205080204" pitchFamily="34" charset="-128"/>
              </a:endParaRPr>
            </a:p>
            <a:p>
              <a:pPr marL="0" lvl="0" indent="0" algn="ctr" eaLnBrk="1" hangingPunct="1">
                <a:spcBef>
                  <a:spcPct val="0"/>
                </a:spcBef>
                <a:buNone/>
              </a:pPr>
              <a:endParaRPr lang="fr-FR" altLang="fr-FR" sz="2000" b="1" dirty="0">
                <a:ea typeface="MS PGothic" panose="020B0600070205080204" pitchFamily="34" charset="-128"/>
              </a:endParaRPr>
            </a:p>
            <a:p>
              <a:pPr marL="0" lvl="0" indent="0" algn="ctr" eaLnBrk="1" hangingPunct="1">
                <a:spcBef>
                  <a:spcPct val="0"/>
                </a:spcBef>
                <a:buNone/>
              </a:pPr>
              <a:endParaRPr lang="fr-FR" altLang="fr-FR" sz="2000" b="1" dirty="0">
                <a:ea typeface="MS PGothic" panose="020B0600070205080204" pitchFamily="34" charset="-128"/>
              </a:endParaRPr>
            </a:p>
            <a:p>
              <a:pPr marL="0" lvl="0" indent="0" algn="ctr" eaLnBrk="1" hangingPunct="1">
                <a:spcBef>
                  <a:spcPct val="0"/>
                </a:spcBef>
                <a:buNone/>
              </a:pPr>
              <a:endParaRPr lang="fr-FR" altLang="fr-FR" sz="2000" b="1" dirty="0">
                <a:ea typeface="MS PGothic" panose="020B0600070205080204" pitchFamily="34" charset="-128"/>
              </a:endParaRPr>
            </a:p>
            <a:p>
              <a:pPr marL="0" lvl="0" indent="0" algn="ctr" eaLnBrk="1" hangingPunct="1">
                <a:spcBef>
                  <a:spcPct val="0"/>
                </a:spcBef>
                <a:buNone/>
              </a:pPr>
              <a:r>
                <a:rPr lang="fr-FR" altLang="fr-FR" sz="2800" b="1" dirty="0">
                  <a:ea typeface="MS PGothic" panose="020B0600070205080204" pitchFamily="34" charset="-128"/>
                </a:rPr>
                <a:t>+</a:t>
              </a:r>
              <a:endParaRPr lang="fr-FR" altLang="fr-FR" sz="2800" b="1" dirty="0">
                <a:ea typeface="MS PGothic" panose="020B0600070205080204" pitchFamily="34" charset="-128"/>
              </a:endParaRPr>
            </a:p>
            <a:p>
              <a:pPr marL="0" lvl="0" indent="0" algn="ctr" eaLnBrk="1" hangingPunct="1">
                <a:spcBef>
                  <a:spcPct val="0"/>
                </a:spcBef>
                <a:buNone/>
              </a:pPr>
              <a:endParaRPr lang="fr-FR" altLang="fr-FR" sz="2000" b="1" dirty="0">
                <a:ea typeface="MS PGothic" panose="020B0600070205080204" pitchFamily="34" charset="-128"/>
              </a:endParaRPr>
            </a:p>
          </p:txBody>
        </p:sp>
        <p:pic>
          <p:nvPicPr>
            <p:cNvPr id="26638" name="Image 10" descr="cognos_soft_logo_117.png"/>
            <p:cNvPicPr>
              <a:picLocks noChangeAspect="1"/>
            </p:cNvPicPr>
            <p:nvPr/>
          </p:nvPicPr>
          <p:blipFill>
            <a:blip r:embed="rId3"/>
            <a:stretch>
              <a:fillRect/>
            </a:stretch>
          </p:blipFill>
          <p:spPr>
            <a:xfrm>
              <a:off x="7372181" y="4419600"/>
              <a:ext cx="1486239" cy="1270289"/>
            </a:xfrm>
            <a:prstGeom prst="rect">
              <a:avLst/>
            </a:prstGeom>
            <a:noFill/>
            <a:ln w="9525">
              <a:noFill/>
            </a:ln>
          </p:spPr>
        </p:pic>
        <p:pic>
          <p:nvPicPr>
            <p:cNvPr id="26639" name="Image 12" descr="ibm-logo-black_r_large.png"/>
            <p:cNvPicPr>
              <a:picLocks noChangeAspect="1"/>
            </p:cNvPicPr>
            <p:nvPr/>
          </p:nvPicPr>
          <p:blipFill>
            <a:blip r:embed="rId4"/>
            <a:stretch>
              <a:fillRect/>
            </a:stretch>
          </p:blipFill>
          <p:spPr>
            <a:xfrm>
              <a:off x="7558283" y="5334000"/>
              <a:ext cx="1114035" cy="476250"/>
            </a:xfrm>
            <a:prstGeom prst="rect">
              <a:avLst/>
            </a:prstGeom>
            <a:noFill/>
            <a:ln w="9525">
              <a:noFill/>
            </a:ln>
          </p:spPr>
        </p:pic>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8674"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28675"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28676" name="Rectangle 2"/>
          <p:cNvSpPr>
            <a:spLocks noGrp="1"/>
          </p:cNvSpPr>
          <p:nvPr>
            <p:ph type="title"/>
          </p:nvPr>
        </p:nvSpPr>
        <p:spPr>
          <a:ln/>
        </p:spPr>
        <p:txBody>
          <a:bodyPr vert="horz" wrap="square" lIns="91440" tIns="45720" rIns="91440" bIns="45720" anchor="ctr" anchorCtr="0"/>
          <a:p>
            <a:pPr algn="l" eaLnBrk="1" hangingPunct="1"/>
            <a:r>
              <a:rPr lang="fr-CA" altLang="fr-FR" b="1" dirty="0"/>
              <a:t>Autres exemples</a:t>
            </a:r>
            <a:endParaRPr lang="fr-CA" altLang="fr-FR" b="1" dirty="0"/>
          </a:p>
        </p:txBody>
      </p:sp>
      <p:sp>
        <p:nvSpPr>
          <p:cNvPr id="28677" name="Rectangle 3"/>
          <p:cNvSpPr>
            <a:spLocks noGrp="1"/>
          </p:cNvSpPr>
          <p:nvPr>
            <p:ph idx="1" hasCustomPrompt="1"/>
          </p:nvPr>
        </p:nvSpPr>
        <p:spPr>
          <a:xfrm>
            <a:off x="1116013" y="1600200"/>
            <a:ext cx="7570787" cy="4525963"/>
          </a:xfrm>
          <a:ln/>
        </p:spPr>
        <p:txBody>
          <a:bodyPr vert="horz" wrap="square" lIns="91440" tIns="45720" rIns="91440" bIns="45720" anchor="t" anchorCtr="0"/>
          <a:p>
            <a:pPr eaLnBrk="1" hangingPunct="1">
              <a:lnSpc>
                <a:spcPct val="80000"/>
              </a:lnSpc>
            </a:pPr>
            <a:r>
              <a:rPr lang="fr-CA" altLang="fr-FR" sz="2800" dirty="0"/>
              <a:t>Des </a:t>
            </a:r>
            <a:r>
              <a:rPr lang="fr-CA" altLang="fr-FR" sz="2800" b="1" dirty="0">
                <a:hlinkClick r:id="rId1" tooltip="Click to Continue &gt; by Text-Enhance"/>
              </a:rPr>
              <a:t>applications</a:t>
            </a:r>
            <a:r>
              <a:rPr lang="fr-CA" altLang="fr-FR" sz="2800" dirty="0"/>
              <a:t> très visibles sont le fruit du processus d'intelligence d'affaires. </a:t>
            </a:r>
            <a:endParaRPr lang="fr-CA" altLang="fr-FR" sz="2800" dirty="0"/>
          </a:p>
          <a:p>
            <a:pPr eaLnBrk="1" hangingPunct="1">
              <a:lnSpc>
                <a:spcPct val="80000"/>
              </a:lnSpc>
            </a:pPr>
            <a:r>
              <a:rPr lang="fr-CA" altLang="fr-FR" sz="2800" dirty="0"/>
              <a:t>Un exemple significatif : </a:t>
            </a:r>
            <a:endParaRPr lang="fr-CA" altLang="fr-FR" sz="2800" dirty="0"/>
          </a:p>
          <a:p>
            <a:pPr lvl="1" eaLnBrk="1" hangingPunct="1">
              <a:lnSpc>
                <a:spcPct val="80000"/>
              </a:lnSpc>
            </a:pPr>
            <a:r>
              <a:rPr lang="fr-CA" altLang="fr-FR" sz="2400" dirty="0"/>
              <a:t>c'est grâce à l'intelligence d'affaires que les services à la clientèle des banques, des compagnies d'assurance, des entreprises de téléphonie, etc., peuvent, d'un clic, obtenir le portrait-client de la personne qui appelle ou qui est assise en face du représentant.</a:t>
            </a:r>
            <a:endParaRPr lang="fr-CA" altLang="fr-FR" sz="2400" dirty="0"/>
          </a:p>
          <a:p>
            <a:pPr eaLnBrk="1" hangingPunct="1">
              <a:lnSpc>
                <a:spcPct val="80000"/>
              </a:lnSpc>
              <a:buNone/>
            </a:pPr>
            <a:endParaRPr lang="fr-CA" altLang="fr-FR" sz="2800" dirty="0"/>
          </a:p>
          <a:p>
            <a:pPr eaLnBrk="1" hangingPunct="1">
              <a:lnSpc>
                <a:spcPct val="80000"/>
              </a:lnSpc>
            </a:pPr>
            <a:r>
              <a:rPr lang="fr-CA" altLang="fr-FR" sz="2800" dirty="0"/>
              <a:t>C'est donc également un outil de marketing puissant...</a:t>
            </a:r>
            <a:endParaRPr lang="fr-CA" altLang="fr-FR" sz="2800" dirty="0"/>
          </a:p>
        </p:txBody>
      </p:sp>
      <p:pic>
        <p:nvPicPr>
          <p:cNvPr id="28678" name="Image 3" descr="cube BI.jpg"/>
          <p:cNvPicPr>
            <a:picLocks noChangeAspect="1"/>
          </p:cNvPicPr>
          <p:nvPr/>
        </p:nvPicPr>
        <p:blipFill>
          <a:blip r:embed="rId2"/>
          <a:stretch>
            <a:fillRect/>
          </a:stretch>
        </p:blipFill>
        <p:spPr>
          <a:xfrm>
            <a:off x="7467600" y="152400"/>
            <a:ext cx="1219200" cy="1290638"/>
          </a:xfrm>
          <a:prstGeom prst="rect">
            <a:avLst/>
          </a:prstGeom>
          <a:noFill/>
          <a:ln w="9525">
            <a:noFill/>
          </a:ln>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9698"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29699"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29700" name="Rectangle 2"/>
          <p:cNvSpPr>
            <a:spLocks noGrp="1"/>
          </p:cNvSpPr>
          <p:nvPr>
            <p:ph type="title"/>
          </p:nvPr>
        </p:nvSpPr>
        <p:spPr>
          <a:ln/>
        </p:spPr>
        <p:txBody>
          <a:bodyPr vert="horz" wrap="square" lIns="91440" tIns="45720" rIns="91440" bIns="45720" anchor="ctr" anchorCtr="0"/>
          <a:p>
            <a:pPr algn="l" eaLnBrk="1" hangingPunct="1"/>
            <a:r>
              <a:rPr lang="fr-CA" altLang="fr-FR" b="1" dirty="0"/>
              <a:t>Autres exemples</a:t>
            </a:r>
            <a:endParaRPr lang="fr-CA" altLang="fr-FR" b="1" dirty="0"/>
          </a:p>
        </p:txBody>
      </p:sp>
      <p:sp>
        <p:nvSpPr>
          <p:cNvPr id="29701" name="Rectangle 3"/>
          <p:cNvSpPr>
            <a:spLocks noGrp="1"/>
          </p:cNvSpPr>
          <p:nvPr>
            <p:ph idx="1" hasCustomPrompt="1"/>
          </p:nvPr>
        </p:nvSpPr>
        <p:spPr>
          <a:xfrm>
            <a:off x="900113" y="1628775"/>
            <a:ext cx="8085137" cy="4525963"/>
          </a:xfrm>
          <a:ln/>
        </p:spPr>
        <p:txBody>
          <a:bodyPr vert="horz" wrap="square" lIns="91440" tIns="45720" rIns="91440" bIns="45720" anchor="t" anchorCtr="0"/>
          <a:p>
            <a:pPr eaLnBrk="1" hangingPunct="1">
              <a:lnSpc>
                <a:spcPct val="80000"/>
              </a:lnSpc>
            </a:pPr>
            <a:r>
              <a:rPr lang="fr-CA" altLang="fr-FR" sz="2000" dirty="0"/>
              <a:t>Certains le voient sous l'angle marketing, d'autres sous l'angle service à la clientèle. C'est un système qui permet d'offrir le bon produit ou le bon service au bon moment et au bon client. </a:t>
            </a:r>
            <a:endParaRPr lang="fr-CA" altLang="fr-FR" sz="2000" dirty="0"/>
          </a:p>
          <a:p>
            <a:pPr eaLnBrk="1" hangingPunct="1">
              <a:lnSpc>
                <a:spcPct val="80000"/>
              </a:lnSpc>
            </a:pPr>
            <a:endParaRPr lang="fr-CA" altLang="fr-FR" sz="2000" dirty="0"/>
          </a:p>
          <a:p>
            <a:pPr eaLnBrk="1" hangingPunct="1">
              <a:lnSpc>
                <a:spcPct val="80000"/>
              </a:lnSpc>
            </a:pPr>
            <a:r>
              <a:rPr lang="fr-CA" altLang="fr-FR" sz="2000" dirty="0"/>
              <a:t>Par exemple, c'est grâce à l'examen de toutes les données sur les habitudes d'utilisation du </a:t>
            </a:r>
            <a:r>
              <a:rPr lang="fr-CA" altLang="fr-FR" sz="2000" dirty="0">
                <a:hlinkClick r:id="rId1" tooltip="Click to Continue &gt; by Text-Enhance"/>
              </a:rPr>
              <a:t>cellulaire</a:t>
            </a:r>
            <a:r>
              <a:rPr lang="fr-CA" altLang="fr-FR" sz="2000" dirty="0"/>
              <a:t> qu'une compagnie de téléphonie pourra développer tel ou tel programme, voire offrir à un client un programme qui correspond au mieux à son profil. </a:t>
            </a:r>
            <a:endParaRPr lang="fr-CA" altLang="fr-FR" sz="2000" dirty="0"/>
          </a:p>
          <a:p>
            <a:pPr eaLnBrk="1" hangingPunct="1">
              <a:lnSpc>
                <a:spcPct val="80000"/>
              </a:lnSpc>
            </a:pPr>
            <a:endParaRPr lang="fr-CA" altLang="fr-FR" sz="2000" dirty="0"/>
          </a:p>
          <a:p>
            <a:pPr eaLnBrk="1" hangingPunct="1">
              <a:lnSpc>
                <a:spcPct val="80000"/>
              </a:lnSpc>
            </a:pPr>
            <a:r>
              <a:rPr lang="fr-CA" altLang="fr-FR" sz="2000" dirty="0"/>
              <a:t>Par exemple, M. Torres appelle souvent ces mêmes numéros au Québec et téléphone souvent à l'étranger. Nous lui offrirons donc un plan en fonction de ces données. Mais ça, c'est l'aspect le plus visible pour les consommateurs. </a:t>
            </a:r>
            <a:endParaRPr lang="fr-CA" altLang="fr-FR" sz="2000" dirty="0"/>
          </a:p>
          <a:p>
            <a:pPr eaLnBrk="1" hangingPunct="1">
              <a:lnSpc>
                <a:spcPct val="80000"/>
              </a:lnSpc>
            </a:pPr>
            <a:endParaRPr lang="fr-CA" altLang="fr-FR" sz="2000" dirty="0"/>
          </a:p>
          <a:p>
            <a:pPr eaLnBrk="1" hangingPunct="1">
              <a:lnSpc>
                <a:spcPct val="80000"/>
              </a:lnSpc>
            </a:pPr>
            <a:r>
              <a:rPr lang="fr-CA" altLang="fr-FR" sz="2000" dirty="0"/>
              <a:t>L'intelligence d'affaires, c'est plus que cela. </a:t>
            </a:r>
            <a:endParaRPr lang="fr-CA" altLang="fr-FR" sz="2000" dirty="0"/>
          </a:p>
          <a:p>
            <a:pPr lvl="1" eaLnBrk="1" hangingPunct="1">
              <a:lnSpc>
                <a:spcPct val="80000"/>
              </a:lnSpc>
            </a:pPr>
            <a:r>
              <a:rPr lang="fr-CA" altLang="fr-FR" sz="2000" b="1" dirty="0">
                <a:solidFill>
                  <a:schemeClr val="hlink"/>
                </a:solidFill>
              </a:rPr>
              <a:t>C'est un outil décisionnel de la plus haute importance.</a:t>
            </a:r>
            <a:endParaRPr lang="fr-CA" altLang="fr-FR" sz="2000" b="1" dirty="0">
              <a:solidFill>
                <a:schemeClr val="hlink"/>
              </a:solidFill>
            </a:endParaRPr>
          </a:p>
        </p:txBody>
      </p:sp>
      <p:pic>
        <p:nvPicPr>
          <p:cNvPr id="29702" name="Image 3" descr="cube BI.jpg"/>
          <p:cNvPicPr>
            <a:picLocks noChangeAspect="1"/>
          </p:cNvPicPr>
          <p:nvPr/>
        </p:nvPicPr>
        <p:blipFill>
          <a:blip r:embed="rId2"/>
          <a:stretch>
            <a:fillRect/>
          </a:stretch>
        </p:blipFill>
        <p:spPr>
          <a:xfrm>
            <a:off x="7467600" y="152400"/>
            <a:ext cx="1219200" cy="1290638"/>
          </a:xfrm>
          <a:prstGeom prst="rect">
            <a:avLst/>
          </a:prstGeom>
          <a:noFill/>
          <a:ln w="9525">
            <a:noFill/>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0722" name="Titre 1"/>
          <p:cNvSpPr>
            <a:spLocks noGrp="1"/>
          </p:cNvSpPr>
          <p:nvPr>
            <p:ph type="title"/>
          </p:nvPr>
        </p:nvSpPr>
        <p:spPr>
          <a:ln/>
        </p:spPr>
        <p:txBody>
          <a:bodyPr vert="horz" wrap="square" lIns="91440" tIns="45720" rIns="91440" bIns="45720" anchor="ctr" anchorCtr="0"/>
          <a:p>
            <a:r>
              <a:rPr lang="en-CA" altLang="fr-FR" dirty="0"/>
              <a:t>Conclusion</a:t>
            </a:r>
            <a:endParaRPr lang="fr-CA" altLang="fr-FR" dirty="0"/>
          </a:p>
        </p:txBody>
      </p:sp>
      <p:sp>
        <p:nvSpPr>
          <p:cNvPr id="30723" name="Espace réservé du contenu 2"/>
          <p:cNvSpPr>
            <a:spLocks noGrp="1"/>
          </p:cNvSpPr>
          <p:nvPr>
            <p:ph idx="1" hasCustomPrompt="1"/>
          </p:nvPr>
        </p:nvSpPr>
        <p:spPr>
          <a:xfrm>
            <a:off x="457200" y="1484313"/>
            <a:ext cx="8229600" cy="4525962"/>
          </a:xfrm>
          <a:ln/>
        </p:spPr>
        <p:txBody>
          <a:bodyPr vert="horz" wrap="square" lIns="91440" tIns="45720" rIns="91440" bIns="45720" anchor="t" anchorCtr="0"/>
          <a:p>
            <a:r>
              <a:rPr lang="en-CA" altLang="fr-FR" dirty="0"/>
              <a:t>Architecture décisionnelle</a:t>
            </a:r>
            <a:endParaRPr lang="fr-CA" altLang="fr-FR" dirty="0"/>
          </a:p>
        </p:txBody>
      </p:sp>
      <p:pic>
        <p:nvPicPr>
          <p:cNvPr id="30724" name="Picture 2"/>
          <p:cNvPicPr>
            <a:picLocks noChangeAspect="1"/>
          </p:cNvPicPr>
          <p:nvPr/>
        </p:nvPicPr>
        <p:blipFill>
          <a:blip r:embed="rId1"/>
          <a:stretch>
            <a:fillRect/>
          </a:stretch>
        </p:blipFill>
        <p:spPr>
          <a:xfrm>
            <a:off x="0" y="2130425"/>
            <a:ext cx="9144000" cy="4727575"/>
          </a:xfrm>
          <a:prstGeom prst="rect">
            <a:avLst/>
          </a:prstGeom>
          <a:noFill/>
          <a:ln w="9525">
            <a:noFill/>
          </a:ln>
        </p:spPr>
      </p:pic>
      <p:pic>
        <p:nvPicPr>
          <p:cNvPr id="30725" name="Image 3" descr="cube BI.jpg"/>
          <p:cNvPicPr>
            <a:picLocks noChangeAspect="1"/>
          </p:cNvPicPr>
          <p:nvPr/>
        </p:nvPicPr>
        <p:blipFill>
          <a:blip r:embed="rId2"/>
          <a:stretch>
            <a:fillRect/>
          </a:stretch>
        </p:blipFill>
        <p:spPr>
          <a:xfrm>
            <a:off x="7900988" y="115888"/>
            <a:ext cx="1055687" cy="936625"/>
          </a:xfrm>
          <a:prstGeom prst="rect">
            <a:avLst/>
          </a:prstGeom>
          <a:noFill/>
          <a:ln w="9525">
            <a:noFill/>
          </a:ln>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1746"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31747"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31748" name="Rectangle 2"/>
          <p:cNvSpPr>
            <a:spLocks noGrp="1"/>
          </p:cNvSpPr>
          <p:nvPr>
            <p:ph type="title"/>
          </p:nvPr>
        </p:nvSpPr>
        <p:spPr>
          <a:ln/>
        </p:spPr>
        <p:txBody>
          <a:bodyPr vert="horz" wrap="square" lIns="91440" tIns="45720" rIns="91440" bIns="45720" anchor="ctr" anchorCtr="0"/>
          <a:p>
            <a:pPr algn="l" eaLnBrk="1" hangingPunct="1"/>
            <a:r>
              <a:rPr lang="fr-CA" altLang="fr-FR" b="1" dirty="0"/>
              <a:t>Conclusion</a:t>
            </a:r>
            <a:endParaRPr lang="fr-CA" altLang="fr-FR" b="1" dirty="0"/>
          </a:p>
        </p:txBody>
      </p:sp>
      <p:sp>
        <p:nvSpPr>
          <p:cNvPr id="31749" name="Rectangle 3"/>
          <p:cNvSpPr>
            <a:spLocks noGrp="1"/>
          </p:cNvSpPr>
          <p:nvPr>
            <p:ph idx="1" hasCustomPrompt="1"/>
          </p:nvPr>
        </p:nvSpPr>
        <p:spPr>
          <a:xfrm>
            <a:off x="468313" y="1412875"/>
            <a:ext cx="8229600" cy="4525963"/>
          </a:xfrm>
          <a:ln/>
        </p:spPr>
        <p:txBody>
          <a:bodyPr vert="horz" wrap="square" lIns="91440" tIns="45720" rIns="91440" bIns="45720" anchor="t" anchorCtr="0"/>
          <a:p>
            <a:pPr eaLnBrk="1" hangingPunct="1"/>
            <a:r>
              <a:rPr lang="fr-CA" altLang="fr-FR" sz="2800" b="1" dirty="0">
                <a:solidFill>
                  <a:srgbClr val="025198"/>
                </a:solidFill>
              </a:rPr>
              <a:t>Croître en utilisant l’intelligence d’affaires</a:t>
            </a:r>
            <a:endParaRPr lang="fr-CA" altLang="fr-FR" sz="2800" b="1" dirty="0">
              <a:solidFill>
                <a:srgbClr val="025198"/>
              </a:solidFill>
            </a:endParaRPr>
          </a:p>
        </p:txBody>
      </p:sp>
      <p:pic>
        <p:nvPicPr>
          <p:cNvPr id="31750" name="Picture 4" descr="Intelligence d'affaire et croissance">
            <a:hlinkClick r:id="rId1"/>
          </p:cNvPr>
          <p:cNvPicPr>
            <a:picLocks noChangeAspect="1"/>
          </p:cNvPicPr>
          <p:nvPr/>
        </p:nvPicPr>
        <p:blipFill>
          <a:blip r:embed="rId2"/>
          <a:stretch>
            <a:fillRect/>
          </a:stretch>
        </p:blipFill>
        <p:spPr>
          <a:xfrm>
            <a:off x="2195513" y="2401888"/>
            <a:ext cx="4537075" cy="3690937"/>
          </a:xfrm>
          <a:prstGeom prst="rect">
            <a:avLst/>
          </a:prstGeom>
          <a:noFill/>
          <a:ln w="9525">
            <a:noFill/>
          </a:ln>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32771"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32772" name="Rectangle 2"/>
          <p:cNvSpPr>
            <a:spLocks noGrp="1"/>
          </p:cNvSpPr>
          <p:nvPr>
            <p:ph type="title"/>
          </p:nvPr>
        </p:nvSpPr>
        <p:spPr>
          <a:ln/>
        </p:spPr>
        <p:txBody>
          <a:bodyPr vert="horz" wrap="square" lIns="91440" tIns="45720" rIns="91440" bIns="45720" anchor="ctr" anchorCtr="0"/>
          <a:p>
            <a:pPr algn="l" eaLnBrk="1" hangingPunct="1"/>
            <a:r>
              <a:rPr lang="fr-CA" altLang="fr-FR" b="1" dirty="0"/>
              <a:t>Conclusion</a:t>
            </a:r>
            <a:endParaRPr lang="fr-CA" altLang="fr-FR" b="1" dirty="0"/>
          </a:p>
        </p:txBody>
      </p:sp>
      <p:sp>
        <p:nvSpPr>
          <p:cNvPr id="32773" name="Rectangle 3"/>
          <p:cNvSpPr>
            <a:spLocks noGrp="1"/>
          </p:cNvSpPr>
          <p:nvPr>
            <p:ph idx="1" hasCustomPrompt="1"/>
          </p:nvPr>
        </p:nvSpPr>
        <p:spPr>
          <a:ln/>
        </p:spPr>
        <p:txBody>
          <a:bodyPr vert="horz" wrap="square" lIns="91440" tIns="45720" rIns="91440" bIns="45720" anchor="t" anchorCtr="0"/>
          <a:p>
            <a:pPr eaLnBrk="1" hangingPunct="1">
              <a:lnSpc>
                <a:spcPct val="80000"/>
              </a:lnSpc>
            </a:pPr>
            <a:r>
              <a:rPr lang="fr-CA" altLang="fr-FR" sz="2000" b="1" dirty="0">
                <a:solidFill>
                  <a:schemeClr val="hlink"/>
                </a:solidFill>
              </a:rPr>
              <a:t>L'intelligence d'affaires</a:t>
            </a:r>
            <a:r>
              <a:rPr lang="fr-CA" altLang="fr-FR" sz="2000" b="1" dirty="0"/>
              <a:t> vise à améliorer la prise de décision stratégique des gestionnaires en leur permettant d'exploiter plus efficacement diverses sources de données pour obtenir une meilleure connaissance de leur organisation et de leur environnement concurrentiel. </a:t>
            </a:r>
            <a:endParaRPr lang="fr-CA" altLang="fr-FR" sz="2000" b="1" dirty="0"/>
          </a:p>
          <a:p>
            <a:pPr eaLnBrk="1" hangingPunct="1">
              <a:lnSpc>
                <a:spcPct val="80000"/>
              </a:lnSpc>
            </a:pPr>
            <a:endParaRPr lang="fr-CA" altLang="fr-FR" sz="2000" b="1" dirty="0"/>
          </a:p>
          <a:p>
            <a:pPr eaLnBrk="1" hangingPunct="1">
              <a:lnSpc>
                <a:spcPct val="80000"/>
              </a:lnSpc>
            </a:pPr>
            <a:r>
              <a:rPr lang="fr-CA" altLang="fr-FR" sz="2000" b="1" dirty="0"/>
              <a:t>Pour ce faire, cette science émergente s'appuie sur:</a:t>
            </a:r>
            <a:endParaRPr lang="fr-CA" altLang="fr-FR" sz="2000" b="1" dirty="0"/>
          </a:p>
          <a:p>
            <a:pPr lvl="1" eaLnBrk="1" hangingPunct="1">
              <a:lnSpc>
                <a:spcPct val="80000"/>
              </a:lnSpc>
            </a:pPr>
            <a:r>
              <a:rPr lang="fr-CA" altLang="fr-FR" sz="2000" b="1" dirty="0"/>
              <a:t>l'analyse stratégique</a:t>
            </a:r>
            <a:endParaRPr lang="fr-CA" altLang="fr-FR" sz="2000" b="1" dirty="0"/>
          </a:p>
          <a:p>
            <a:pPr lvl="1" eaLnBrk="1" hangingPunct="1">
              <a:lnSpc>
                <a:spcPct val="80000"/>
              </a:lnSpc>
            </a:pPr>
            <a:r>
              <a:rPr lang="fr-CA" altLang="fr-FR" sz="2000" b="1" dirty="0"/>
              <a:t>les technologies de l'information</a:t>
            </a:r>
            <a:endParaRPr lang="fr-CA" altLang="fr-FR" sz="2000" b="1" dirty="0"/>
          </a:p>
          <a:p>
            <a:pPr lvl="1" eaLnBrk="1" hangingPunct="1">
              <a:lnSpc>
                <a:spcPct val="80000"/>
              </a:lnSpc>
            </a:pPr>
            <a:r>
              <a:rPr lang="fr-CA" altLang="fr-FR" sz="2000" b="1" dirty="0"/>
              <a:t>les statistiques</a:t>
            </a:r>
            <a:endParaRPr lang="fr-CA" altLang="fr-FR" sz="2000" b="1" dirty="0"/>
          </a:p>
          <a:p>
            <a:pPr lvl="1" eaLnBrk="1" hangingPunct="1">
              <a:lnSpc>
                <a:spcPct val="80000"/>
              </a:lnSpc>
            </a:pPr>
            <a:r>
              <a:rPr lang="fr-CA" altLang="fr-FR" sz="2000" b="1" dirty="0"/>
              <a:t>les entrepôts de données </a:t>
            </a:r>
            <a:endParaRPr lang="fr-CA" altLang="fr-FR" sz="2000" b="1" dirty="0"/>
          </a:p>
          <a:p>
            <a:pPr lvl="1" eaLnBrk="1" hangingPunct="1">
              <a:lnSpc>
                <a:spcPct val="80000"/>
              </a:lnSpc>
            </a:pPr>
            <a:r>
              <a:rPr lang="fr-CA" altLang="fr-FR" sz="2000" b="1" dirty="0"/>
              <a:t>le forage pour accéder à des sources externes et internes de données</a:t>
            </a:r>
            <a:endParaRPr lang="fr-CA" altLang="fr-FR" sz="2000" b="1" dirty="0"/>
          </a:p>
          <a:p>
            <a:pPr lvl="1" eaLnBrk="1" hangingPunct="1">
              <a:lnSpc>
                <a:spcPct val="80000"/>
              </a:lnSpc>
            </a:pPr>
            <a:r>
              <a:rPr lang="fr-CA" altLang="fr-FR" sz="2000" b="1" dirty="0"/>
              <a:t>puis les analyser de façon à produire une information permettant d'orienter la prise de décision stratégique.</a:t>
            </a:r>
            <a:r>
              <a:rPr lang="fr-CA" altLang="fr-FR" sz="2000" dirty="0"/>
              <a:t> </a:t>
            </a:r>
            <a:endParaRPr lang="fr-CA" altLang="fr-FR" sz="2000" dirty="0"/>
          </a:p>
        </p:txBody>
      </p:sp>
      <p:pic>
        <p:nvPicPr>
          <p:cNvPr id="32774" name="Image 3" descr="cube BI.jpg"/>
          <p:cNvPicPr>
            <a:picLocks noChangeAspect="1"/>
          </p:cNvPicPr>
          <p:nvPr/>
        </p:nvPicPr>
        <p:blipFill>
          <a:blip r:embed="rId1"/>
          <a:stretch>
            <a:fillRect/>
          </a:stretch>
        </p:blipFill>
        <p:spPr>
          <a:xfrm>
            <a:off x="7740650" y="115888"/>
            <a:ext cx="1219200" cy="1290637"/>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re 1"/>
          <p:cNvSpPr>
            <a:spLocks noGrp="1"/>
          </p:cNvSpPr>
          <p:nvPr>
            <p:ph type="title"/>
          </p:nvPr>
        </p:nvSpPr>
        <p:spPr>
          <a:ln/>
        </p:spPr>
        <p:txBody>
          <a:bodyPr vert="horz" wrap="square" lIns="91440" tIns="45720" rIns="91440" bIns="45720" anchor="ctr" anchorCtr="0"/>
          <a:p>
            <a:endParaRPr lang="fr-CA" altLang="fr-FR" dirty="0"/>
          </a:p>
        </p:txBody>
      </p:sp>
      <p:sp>
        <p:nvSpPr>
          <p:cNvPr id="6147" name="Espace réservé du contenu 2"/>
          <p:cNvSpPr>
            <a:spLocks noGrp="1"/>
          </p:cNvSpPr>
          <p:nvPr>
            <p:ph idx="1" hasCustomPrompt="1"/>
          </p:nvPr>
        </p:nvSpPr>
        <p:spPr>
          <a:ln/>
        </p:spPr>
        <p:txBody>
          <a:bodyPr vert="horz" wrap="square" lIns="91440" tIns="45720" rIns="91440" bIns="45720" anchor="t" anchorCtr="0"/>
          <a:p>
            <a:endParaRPr lang="fr-CA" altLang="fr-FR" dirty="0"/>
          </a:p>
        </p:txBody>
      </p:sp>
      <p:sp>
        <p:nvSpPr>
          <p:cNvPr id="6148" name="Rectangle 3"/>
          <p:cNvSpPr/>
          <p:nvPr/>
        </p:nvSpPr>
        <p:spPr>
          <a:xfrm>
            <a:off x="3027363" y="3305175"/>
            <a:ext cx="3089275" cy="2476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fr-FR" altLang="fr-FR" sz="1000" b="1" dirty="0">
                <a:solidFill>
                  <a:srgbClr val="037C03"/>
                </a:solidFill>
              </a:rPr>
              <a:t>Business Intelligence avec SQL Server 2008 R2 </a:t>
            </a:r>
            <a:endParaRPr lang="fr-CA" altLang="fr-FR" sz="1000" b="1" dirty="0">
              <a:solidFill>
                <a:srgbClr val="037C03"/>
              </a:solidFill>
            </a:endParaRPr>
          </a:p>
        </p:txBody>
      </p:sp>
      <p:pic>
        <p:nvPicPr>
          <p:cNvPr id="6149" name="Picture 2"/>
          <p:cNvPicPr>
            <a:picLocks noChangeAspect="1"/>
          </p:cNvPicPr>
          <p:nvPr/>
        </p:nvPicPr>
        <p:blipFill>
          <a:blip r:embed="rId1"/>
          <a:stretch>
            <a:fillRect/>
          </a:stretch>
        </p:blipFill>
        <p:spPr>
          <a:xfrm>
            <a:off x="0" y="0"/>
            <a:ext cx="9324975" cy="6851650"/>
          </a:xfrm>
          <a:prstGeom prst="rect">
            <a:avLst/>
          </a:prstGeom>
          <a:noFill/>
          <a:ln w="12700">
            <a:noFill/>
          </a:ln>
        </p:spPr>
      </p:pic>
      <p:sp>
        <p:nvSpPr>
          <p:cNvPr id="6" name="Étoile à 5 branches 5"/>
          <p:cNvSpPr/>
          <p:nvPr/>
        </p:nvSpPr>
        <p:spPr bwMode="auto">
          <a:xfrm>
            <a:off x="8281988" y="19335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Étoile à 5 branches 6"/>
          <p:cNvSpPr/>
          <p:nvPr/>
        </p:nvSpPr>
        <p:spPr bwMode="auto">
          <a:xfrm>
            <a:off x="8434388" y="20859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152" name="ZoneTexte 1"/>
          <p:cNvSpPr txBox="1"/>
          <p:nvPr/>
        </p:nvSpPr>
        <p:spPr>
          <a:xfrm>
            <a:off x="1692275" y="260350"/>
            <a:ext cx="381635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r>
              <a:rPr lang="en-CA" altLang="fr-FR" sz="2000" dirty="0"/>
              <a:t>Introduction </a:t>
            </a:r>
            <a:endParaRPr lang="fr-CA" altLang="fr-FR" sz="2000" dirty="0"/>
          </a:p>
        </p:txBody>
      </p:sp>
      <p:sp>
        <p:nvSpPr>
          <p:cNvPr id="2" name="Pensées 1"/>
          <p:cNvSpPr/>
          <p:nvPr/>
        </p:nvSpPr>
        <p:spPr>
          <a:xfrm>
            <a:off x="7667625" y="5229225"/>
            <a:ext cx="1657350" cy="1079500"/>
          </a:xfrm>
          <a:prstGeom prst="cloudCallout">
            <a:avLst>
              <a:gd name="adj1" fmla="val -206982"/>
              <a:gd name="adj2" fmla="val 1721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CA" sz="1200" b="0" i="0" u="none" strike="noStrike" kern="1200" cap="none" spc="0" normalizeH="0" baseline="0" noProof="0" dirty="0">
                <a:ln>
                  <a:noFill/>
                </a:ln>
                <a:solidFill>
                  <a:schemeClr val="tx1"/>
                </a:solidFill>
                <a:effectLst/>
                <a:uLnTx/>
                <a:uFillTx/>
                <a:latin typeface="+mn-lt"/>
                <a:ea typeface="+mn-ea"/>
                <a:cs typeface="+mn-cs"/>
              </a:rPr>
              <a:t>Lien</a:t>
            </a:r>
            <a:r>
              <a:rPr kumimoji="0" lang="en-CA" sz="2000" b="0" i="0" u="none" strike="noStrike" kern="1200" cap="none" spc="0" normalizeH="0" baseline="0" noProof="0" dirty="0">
                <a:ln>
                  <a:noFill/>
                </a:ln>
                <a:solidFill>
                  <a:schemeClr val="lt1"/>
                </a:solidFill>
                <a:effectLst/>
                <a:uLnTx/>
                <a:uFillTx/>
                <a:latin typeface="+mn-lt"/>
                <a:ea typeface="+mn-ea"/>
                <a:cs typeface="+mn-cs"/>
              </a:rPr>
              <a:t> </a:t>
            </a:r>
            <a:r>
              <a:rPr kumimoji="0" lang="en-CA" sz="1100" b="0" i="0" u="none" strike="noStrike" kern="1200" cap="none" spc="0" normalizeH="0" baseline="0" noProof="0" dirty="0">
                <a:ln>
                  <a:noFill/>
                </a:ln>
                <a:solidFill>
                  <a:schemeClr val="tx1"/>
                </a:solidFill>
                <a:effectLst/>
                <a:uLnTx/>
                <a:uFillTx/>
                <a:latin typeface="+mn-lt"/>
                <a:ea typeface="+mn-ea"/>
                <a:cs typeface="+mn-cs"/>
              </a:rPr>
              <a:t>direct avec </a:t>
            </a:r>
            <a:r>
              <a:rPr kumimoji="0" lang="en-CA" sz="1100" b="0" i="0" u="none" strike="noStrike" kern="1200" cap="none" spc="0" normalizeH="0" baseline="0" noProof="0" dirty="0" err="1">
                <a:ln>
                  <a:noFill/>
                </a:ln>
                <a:solidFill>
                  <a:schemeClr val="tx1"/>
                </a:solidFill>
                <a:effectLst/>
                <a:uLnTx/>
                <a:uFillTx/>
                <a:latin typeface="+mn-lt"/>
                <a:ea typeface="+mn-ea"/>
                <a:cs typeface="+mn-cs"/>
              </a:rPr>
              <a:t>L’architecture</a:t>
            </a:r>
            <a:endParaRPr kumimoji="0" lang="fr-CA" sz="11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Étoile à 5 branches 9"/>
          <p:cNvSpPr/>
          <p:nvPr/>
        </p:nvSpPr>
        <p:spPr bwMode="auto">
          <a:xfrm>
            <a:off x="8281988" y="19335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1" name="Étoile à 5 branches 10"/>
          <p:cNvSpPr/>
          <p:nvPr/>
        </p:nvSpPr>
        <p:spPr bwMode="auto">
          <a:xfrm>
            <a:off x="8434388" y="20859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2" name="Étoile à 5 branches 11"/>
          <p:cNvSpPr/>
          <p:nvPr/>
        </p:nvSpPr>
        <p:spPr bwMode="auto">
          <a:xfrm>
            <a:off x="8586788" y="22383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re 1"/>
          <p:cNvSpPr>
            <a:spLocks noGrp="1"/>
          </p:cNvSpPr>
          <p:nvPr>
            <p:ph type="title"/>
          </p:nvPr>
        </p:nvSpPr>
        <p:spPr>
          <a:ln/>
        </p:spPr>
        <p:txBody>
          <a:bodyPr vert="horz" wrap="square" lIns="91440" tIns="45720" rIns="91440" bIns="45720" anchor="ctr" anchorCtr="0"/>
          <a:p>
            <a:endParaRPr lang="fr-CA" altLang="fr-FR" dirty="0"/>
          </a:p>
        </p:txBody>
      </p:sp>
      <p:sp>
        <p:nvSpPr>
          <p:cNvPr id="7171" name="Espace réservé du contenu 2"/>
          <p:cNvSpPr>
            <a:spLocks noGrp="1"/>
          </p:cNvSpPr>
          <p:nvPr>
            <p:ph idx="1" hasCustomPrompt="1"/>
          </p:nvPr>
        </p:nvSpPr>
        <p:spPr>
          <a:ln/>
        </p:spPr>
        <p:txBody>
          <a:bodyPr vert="horz" wrap="square" lIns="91440" tIns="45720" rIns="91440" bIns="45720" anchor="t" anchorCtr="0"/>
          <a:p>
            <a:endParaRPr lang="fr-CA" altLang="fr-FR" dirty="0"/>
          </a:p>
        </p:txBody>
      </p:sp>
      <p:pic>
        <p:nvPicPr>
          <p:cNvPr id="7172" name="Picture 2"/>
          <p:cNvPicPr>
            <a:picLocks noChangeAspect="1"/>
          </p:cNvPicPr>
          <p:nvPr/>
        </p:nvPicPr>
        <p:blipFill>
          <a:blip r:embed="rId1"/>
          <a:stretch>
            <a:fillRect/>
          </a:stretch>
        </p:blipFill>
        <p:spPr>
          <a:xfrm>
            <a:off x="0" y="14288"/>
            <a:ext cx="9144000" cy="6846887"/>
          </a:xfrm>
          <a:prstGeom prst="rect">
            <a:avLst/>
          </a:prstGeom>
          <a:noFill/>
          <a:ln w="12700">
            <a:noFill/>
          </a:ln>
        </p:spPr>
      </p:pic>
      <p:sp>
        <p:nvSpPr>
          <p:cNvPr id="5" name="Étoile à 5 branches 4"/>
          <p:cNvSpPr/>
          <p:nvPr/>
        </p:nvSpPr>
        <p:spPr bwMode="auto">
          <a:xfrm>
            <a:off x="7977188" y="16287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6" name="Étoile à 5 branches 5"/>
          <p:cNvSpPr/>
          <p:nvPr/>
        </p:nvSpPr>
        <p:spPr bwMode="auto">
          <a:xfrm>
            <a:off x="8129588" y="17811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Étoile à 5 branches 6"/>
          <p:cNvSpPr/>
          <p:nvPr/>
        </p:nvSpPr>
        <p:spPr bwMode="auto">
          <a:xfrm>
            <a:off x="8281988" y="19335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Espace réservé de la date 4"/>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8195" name="Espace réservé du numéro de diapositive 6"/>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8196" name="Rectangle 4"/>
          <p:cNvSpPr>
            <a:spLocks noGrp="1"/>
          </p:cNvSpPr>
          <p:nvPr>
            <p:ph type="title"/>
          </p:nvPr>
        </p:nvSpPr>
        <p:spPr>
          <a:xfrm>
            <a:off x="468313" y="260350"/>
            <a:ext cx="8229600" cy="1143000"/>
          </a:xfrm>
          <a:ln/>
        </p:spPr>
        <p:txBody>
          <a:bodyPr vert="horz" wrap="square" lIns="91440" tIns="45720" rIns="91440" bIns="45720" anchor="ctr" anchorCtr="0"/>
          <a:p>
            <a:pPr algn="l" eaLnBrk="1" hangingPunct="1"/>
            <a:r>
              <a:rPr lang="fr-CA" altLang="fr-FR" sz="3200" b="1" dirty="0"/>
              <a:t>Le cycle d’intelligence d’affaires</a:t>
            </a:r>
            <a:br>
              <a:rPr lang="fr-CA" altLang="fr-FR" sz="3600" b="1" dirty="0"/>
            </a:br>
            <a:r>
              <a:rPr lang="fr-CA" altLang="fr-FR" sz="1800" b="1" dirty="0"/>
              <a:t>(analyse informationnelle)</a:t>
            </a:r>
            <a:br>
              <a:rPr lang="es-ES" altLang="fr-FR" sz="3600" b="1" dirty="0"/>
            </a:br>
            <a:endParaRPr lang="fr-CA" altLang="fr-FR" sz="3600" b="1" dirty="0"/>
          </a:p>
        </p:txBody>
      </p:sp>
      <p:sp>
        <p:nvSpPr>
          <p:cNvPr id="8197" name="Rectangle 5"/>
          <p:cNvSpPr>
            <a:spLocks noGrp="1"/>
          </p:cNvSpPr>
          <p:nvPr>
            <p:ph sz="half" idx="1" hasCustomPrompt="1"/>
          </p:nvPr>
        </p:nvSpPr>
        <p:spPr>
          <a:xfrm>
            <a:off x="968375" y="1406525"/>
            <a:ext cx="3384550" cy="4719638"/>
          </a:xfrm>
          <a:ln/>
        </p:spPr>
        <p:txBody>
          <a:bodyPr vert="horz" wrap="square" lIns="91440" tIns="45720" rIns="91440" bIns="45720" anchor="t" anchorCtr="0"/>
          <a:p>
            <a:pPr marL="0" indent="0" eaLnBrk="1" hangingPunct="1">
              <a:lnSpc>
                <a:spcPct val="90000"/>
              </a:lnSpc>
              <a:buClrTx/>
              <a:buSzTx/>
              <a:buFontTx/>
              <a:buNone/>
            </a:pPr>
            <a:r>
              <a:rPr lang="fr-CA" altLang="fr-FR" sz="2000" dirty="0">
                <a:latin typeface="+mn-lt"/>
                <a:ea typeface="+mn-ea"/>
                <a:cs typeface="+mn-cs"/>
              </a:rPr>
              <a:t>Le </a:t>
            </a:r>
            <a:r>
              <a:rPr lang="fr-CA" altLang="fr-FR" sz="2000" b="1" dirty="0">
                <a:solidFill>
                  <a:schemeClr val="hlink"/>
                </a:solidFill>
                <a:latin typeface="+mn-lt"/>
                <a:ea typeface="+mn-ea"/>
                <a:cs typeface="+mn-cs"/>
              </a:rPr>
              <a:t>« </a:t>
            </a:r>
            <a:r>
              <a:rPr lang="fr-CA" altLang="fr-FR" sz="2000" b="1" i="1" dirty="0">
                <a:solidFill>
                  <a:schemeClr val="hlink"/>
                </a:solidFill>
                <a:latin typeface="+mn-lt"/>
                <a:ea typeface="+mn-ea"/>
                <a:cs typeface="+mn-cs"/>
              </a:rPr>
              <a:t>cycle d’intelligence d’affaires </a:t>
            </a:r>
            <a:r>
              <a:rPr lang="fr-CA" altLang="fr-FR" sz="2000" b="1" dirty="0">
                <a:solidFill>
                  <a:schemeClr val="hlink"/>
                </a:solidFill>
                <a:latin typeface="+mn-lt"/>
                <a:ea typeface="+mn-ea"/>
                <a:cs typeface="+mn-cs"/>
              </a:rPr>
              <a:t>»</a:t>
            </a:r>
            <a:r>
              <a:rPr lang="fr-CA" altLang="fr-FR" sz="2000" dirty="0">
                <a:latin typeface="+mn-lt"/>
                <a:ea typeface="+mn-ea"/>
                <a:cs typeface="+mn-cs"/>
              </a:rPr>
              <a:t> comprend:</a:t>
            </a:r>
            <a:endParaRPr lang="fr-CA" altLang="fr-FR" sz="2000" dirty="0">
              <a:latin typeface="+mn-lt"/>
              <a:ea typeface="+mn-ea"/>
              <a:cs typeface="+mn-cs"/>
            </a:endParaRPr>
          </a:p>
          <a:p>
            <a:pPr marL="0" indent="0" eaLnBrk="1" hangingPunct="1">
              <a:lnSpc>
                <a:spcPct val="90000"/>
              </a:lnSpc>
              <a:buClrTx/>
              <a:buSzTx/>
              <a:buFontTx/>
              <a:buNone/>
            </a:pPr>
            <a:r>
              <a:rPr lang="fr-CA" altLang="fr-FR" sz="2000" dirty="0">
                <a:latin typeface="+mn-lt"/>
                <a:ea typeface="+mn-ea"/>
                <a:cs typeface="+mn-cs"/>
              </a:rPr>
              <a:t>1) la définition des indicateurs de performance</a:t>
            </a:r>
            <a:endParaRPr lang="fr-CA" altLang="fr-FR" sz="2000" dirty="0">
              <a:latin typeface="+mn-lt"/>
              <a:ea typeface="+mn-ea"/>
              <a:cs typeface="+mn-cs"/>
            </a:endParaRPr>
          </a:p>
          <a:p>
            <a:pPr marL="0" indent="0" eaLnBrk="1" hangingPunct="1">
              <a:lnSpc>
                <a:spcPct val="90000"/>
              </a:lnSpc>
              <a:buClrTx/>
              <a:buSzTx/>
              <a:buFontTx/>
              <a:buNone/>
            </a:pPr>
            <a:r>
              <a:rPr lang="fr-CA" altLang="fr-FR" sz="2000" dirty="0">
                <a:latin typeface="+mn-lt"/>
                <a:ea typeface="+mn-ea"/>
                <a:cs typeface="+mn-cs"/>
              </a:rPr>
              <a:t>2) la collecte</a:t>
            </a:r>
            <a:endParaRPr lang="fr-CA" altLang="fr-FR" sz="2000" dirty="0">
              <a:latin typeface="+mn-lt"/>
              <a:ea typeface="+mn-ea"/>
              <a:cs typeface="+mn-cs"/>
            </a:endParaRPr>
          </a:p>
          <a:p>
            <a:pPr marL="0" indent="0" eaLnBrk="1" hangingPunct="1">
              <a:lnSpc>
                <a:spcPct val="90000"/>
              </a:lnSpc>
              <a:buClrTx/>
              <a:buSzTx/>
              <a:buFontTx/>
              <a:buNone/>
            </a:pPr>
            <a:r>
              <a:rPr lang="fr-CA" altLang="fr-FR" sz="2000" dirty="0">
                <a:latin typeface="+mn-lt"/>
                <a:ea typeface="+mn-ea"/>
                <a:cs typeface="+mn-cs"/>
              </a:rPr>
              <a:t>3) la transformation des données</a:t>
            </a:r>
            <a:endParaRPr lang="fr-CA" altLang="fr-FR" sz="2000" dirty="0">
              <a:latin typeface="+mn-lt"/>
              <a:ea typeface="+mn-ea"/>
              <a:cs typeface="+mn-cs"/>
            </a:endParaRPr>
          </a:p>
          <a:p>
            <a:pPr marL="0" indent="0" eaLnBrk="1" hangingPunct="1">
              <a:lnSpc>
                <a:spcPct val="90000"/>
              </a:lnSpc>
              <a:buClrTx/>
              <a:buSzTx/>
              <a:buFontTx/>
              <a:buNone/>
            </a:pPr>
            <a:r>
              <a:rPr lang="fr-CA" altLang="fr-FR" sz="2000" dirty="0">
                <a:latin typeface="+mn-lt"/>
                <a:ea typeface="+mn-ea"/>
                <a:cs typeface="+mn-cs"/>
              </a:rPr>
              <a:t>4) le stockage des données dans un entrepôt,</a:t>
            </a:r>
            <a:endParaRPr lang="fr-CA" altLang="fr-FR" sz="2000" dirty="0">
              <a:latin typeface="+mn-lt"/>
              <a:ea typeface="+mn-ea"/>
              <a:cs typeface="+mn-cs"/>
            </a:endParaRPr>
          </a:p>
          <a:p>
            <a:pPr marL="0" indent="0" eaLnBrk="1" hangingPunct="1">
              <a:lnSpc>
                <a:spcPct val="90000"/>
              </a:lnSpc>
              <a:buClrTx/>
              <a:buSzTx/>
              <a:buFontTx/>
              <a:buNone/>
            </a:pPr>
            <a:r>
              <a:rPr lang="fr-CA" altLang="fr-FR" sz="2000" dirty="0">
                <a:latin typeface="+mn-lt"/>
                <a:ea typeface="+mn-ea"/>
                <a:cs typeface="+mn-cs"/>
              </a:rPr>
              <a:t>5) la mise en place des applications analytiques qui fourniront une information en temps réel, intégrée et consistante à tous les utilisateurs. </a:t>
            </a:r>
            <a:endParaRPr lang="fr-CA" altLang="fr-FR" sz="2000" dirty="0">
              <a:latin typeface="+mn-lt"/>
              <a:ea typeface="+mn-ea"/>
              <a:cs typeface="+mn-cs"/>
            </a:endParaRPr>
          </a:p>
        </p:txBody>
      </p:sp>
      <p:sp>
        <p:nvSpPr>
          <p:cNvPr id="8198" name="Rectangle 6"/>
          <p:cNvSpPr>
            <a:spLocks noGrp="1"/>
          </p:cNvSpPr>
          <p:nvPr>
            <p:ph sz="half" idx="2" hasCustomPrompt="1"/>
          </p:nvPr>
        </p:nvSpPr>
        <p:spPr>
          <a:ln/>
        </p:spPr>
        <p:txBody>
          <a:bodyPr vert="horz" wrap="square" lIns="91440" tIns="45720" rIns="91440" bIns="45720" anchor="t" anchorCtr="0"/>
          <a:p>
            <a:pPr eaLnBrk="1" hangingPunct="1">
              <a:lnSpc>
                <a:spcPct val="90000"/>
              </a:lnSpc>
              <a:buClrTx/>
              <a:buSzTx/>
              <a:buFontTx/>
            </a:pPr>
            <a:r>
              <a:rPr lang="fr-CA" altLang="fr-FR" sz="2000" b="1" dirty="0">
                <a:latin typeface="+mn-lt"/>
                <a:ea typeface="+mn-ea"/>
                <a:cs typeface="+mn-cs"/>
              </a:rPr>
              <a:t>Le cycle d’intelligence d’affaires</a:t>
            </a:r>
            <a:endParaRPr lang="fr-CA" altLang="fr-FR" sz="2000" b="1" dirty="0">
              <a:latin typeface="+mn-lt"/>
              <a:ea typeface="+mn-ea"/>
              <a:cs typeface="+mn-cs"/>
            </a:endParaRPr>
          </a:p>
          <a:p>
            <a:pPr eaLnBrk="1" hangingPunct="1">
              <a:lnSpc>
                <a:spcPct val="90000"/>
              </a:lnSpc>
              <a:buClrTx/>
              <a:buSzTx/>
              <a:buFontTx/>
              <a:buNone/>
            </a:pPr>
            <a:endParaRPr lang="fr-CA" altLang="fr-FR" sz="2000" b="1" dirty="0">
              <a:latin typeface="+mn-lt"/>
              <a:ea typeface="+mn-ea"/>
              <a:cs typeface="+mn-cs"/>
            </a:endParaRPr>
          </a:p>
        </p:txBody>
      </p:sp>
      <p:grpSp>
        <p:nvGrpSpPr>
          <p:cNvPr id="8199" name="Group 7"/>
          <p:cNvGrpSpPr/>
          <p:nvPr/>
        </p:nvGrpSpPr>
        <p:grpSpPr>
          <a:xfrm>
            <a:off x="4352925" y="2890838"/>
            <a:ext cx="4791075" cy="2914650"/>
            <a:chOff x="2520" y="5640"/>
            <a:chExt cx="6615" cy="4860"/>
          </a:xfrm>
        </p:grpSpPr>
        <p:grpSp>
          <p:nvGrpSpPr>
            <p:cNvPr id="8204" name="Group 8"/>
            <p:cNvGrpSpPr/>
            <p:nvPr/>
          </p:nvGrpSpPr>
          <p:grpSpPr>
            <a:xfrm>
              <a:off x="2520" y="5640"/>
              <a:ext cx="6615" cy="4860"/>
              <a:chOff x="2520" y="5640"/>
              <a:chExt cx="6615" cy="4860"/>
            </a:xfrm>
          </p:grpSpPr>
          <p:sp>
            <p:nvSpPr>
              <p:cNvPr id="8206" name="Rectangle 9"/>
              <p:cNvSpPr/>
              <p:nvPr/>
            </p:nvSpPr>
            <p:spPr>
              <a:xfrm>
                <a:off x="2520" y="5640"/>
                <a:ext cx="6615" cy="4860"/>
              </a:xfrm>
              <a:prstGeom prst="rect">
                <a:avLst/>
              </a:prstGeom>
              <a:solidFill>
                <a:srgbClr val="CCFFCC"/>
              </a:solid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fr-CA" altLang="fr-FR" sz="2000" dirty="0"/>
              </a:p>
            </p:txBody>
          </p:sp>
          <p:grpSp>
            <p:nvGrpSpPr>
              <p:cNvPr id="8207" name="Group 10"/>
              <p:cNvGrpSpPr/>
              <p:nvPr/>
            </p:nvGrpSpPr>
            <p:grpSpPr>
              <a:xfrm>
                <a:off x="2803" y="6613"/>
                <a:ext cx="1607" cy="1554"/>
                <a:chOff x="249" y="1117"/>
                <a:chExt cx="771" cy="725"/>
              </a:xfrm>
            </p:grpSpPr>
            <p:sp>
              <p:nvSpPr>
                <p:cNvPr id="8223" name="AutoShape 11"/>
                <p:cNvSpPr/>
                <p:nvPr/>
              </p:nvSpPr>
              <p:spPr>
                <a:xfrm>
                  <a:off x="657" y="1117"/>
                  <a:ext cx="363" cy="272"/>
                </a:xfrm>
                <a:prstGeom prst="can">
                  <a:avLst>
                    <a:gd name="adj" fmla="val 25000"/>
                  </a:avLst>
                </a:prstGeom>
                <a:solidFill>
                  <a:srgbClr val="EAEAEA"/>
                </a:solidFill>
                <a:ln w="9525" cap="flat" cmpd="sng">
                  <a:solidFill>
                    <a:srgbClr val="000000"/>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a:spcBef>
                      <a:spcPct val="0"/>
                    </a:spcBef>
                    <a:buNone/>
                  </a:pPr>
                  <a:endParaRPr lang="fr-CA" altLang="fr-FR" sz="1000" b="1" dirty="0">
                    <a:solidFill>
                      <a:srgbClr val="037C03"/>
                    </a:solidFill>
                  </a:endParaRPr>
                </a:p>
              </p:txBody>
            </p:sp>
            <p:sp>
              <p:nvSpPr>
                <p:cNvPr id="8224" name="WordArt 12"/>
                <p:cNvSpPr>
                  <a:spLocks noTextEdit="1"/>
                </p:cNvSpPr>
                <p:nvPr/>
              </p:nvSpPr>
              <p:spPr>
                <a:xfrm>
                  <a:off x="249" y="1162"/>
                  <a:ext cx="341" cy="205"/>
                </a:xfrm>
                <a:prstGeom prst="rect">
                  <a:avLst/>
                </a:prstGeom>
              </p:spPr>
              <p:txBody>
                <a:bodyPr wrap="none" fromWordArt="1">
                  <a:prstTxWarp prst="textPlain">
                    <a:avLst>
                      <a:gd name="adj" fmla="val 50000"/>
                    </a:avLst>
                  </a:prstTxWarp>
                  <a:normAutofit/>
                </a:bodyPr>
                <a:p>
                  <a:pPr algn="ctr"/>
                  <a:r>
                    <a:rPr lang="en-GB" altLang="en-US" sz="1200">
                      <a:ln w="9525" cap="flat" cmpd="sng">
                        <a:solidFill>
                          <a:srgbClr val="000000"/>
                        </a:solidFill>
                        <a:prstDash val="solid"/>
                        <a:headEnd type="none" w="med" len="med"/>
                        <a:tailEnd type="none" w="med" len="med"/>
                      </a:ln>
                      <a:solidFill>
                        <a:srgbClr val="FFFFFF"/>
                      </a:solidFill>
                      <a:latin typeface="Arial Black" panose="020B0A04020102020204" charset="0"/>
                      <a:ea typeface="Arial Black" panose="020B0A04020102020204" charset="0"/>
                    </a:rPr>
                    <a:t>Web</a:t>
                  </a:r>
                  <a:endParaRPr lang="en-GB" altLang="en-US" sz="1200">
                    <a:ln w="9525" cap="flat" cmpd="sng">
                      <a:solidFill>
                        <a:srgbClr val="000000"/>
                      </a:solidFill>
                      <a:prstDash val="solid"/>
                      <a:headEnd type="none" w="med" len="med"/>
                      <a:tailEnd type="none" w="med" len="med"/>
                    </a:ln>
                    <a:solidFill>
                      <a:srgbClr val="FFFFFF"/>
                    </a:solidFill>
                    <a:latin typeface="Arial Black" panose="020B0A04020102020204" charset="0"/>
                    <a:ea typeface="Arial Black" panose="020B0A04020102020204" charset="0"/>
                  </a:endParaRPr>
                </a:p>
              </p:txBody>
            </p:sp>
            <p:sp>
              <p:nvSpPr>
                <p:cNvPr id="8225" name="AutoShape 13"/>
                <p:cNvSpPr/>
                <p:nvPr/>
              </p:nvSpPr>
              <p:spPr>
                <a:xfrm>
                  <a:off x="431" y="1298"/>
                  <a:ext cx="589" cy="363"/>
                </a:xfrm>
                <a:prstGeom prst="can">
                  <a:avLst>
                    <a:gd name="adj" fmla="val 25000"/>
                  </a:avLst>
                </a:prstGeom>
                <a:solidFill>
                  <a:srgbClr val="EAEAEA"/>
                </a:solidFill>
                <a:ln w="9525" cap="flat" cmpd="sng">
                  <a:solidFill>
                    <a:srgbClr val="000000"/>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a:spcBef>
                      <a:spcPct val="0"/>
                    </a:spcBef>
                    <a:buNone/>
                  </a:pPr>
                  <a:r>
                    <a:rPr lang="fr-CA" altLang="fr-FR" sz="1100" b="1" dirty="0">
                      <a:solidFill>
                        <a:srgbClr val="000000"/>
                      </a:solidFill>
                    </a:rPr>
                    <a:t>Données</a:t>
                  </a:r>
                  <a:endParaRPr lang="fr-CA" altLang="fr-FR" sz="1000" b="1" dirty="0">
                    <a:solidFill>
                      <a:srgbClr val="037C03"/>
                    </a:solidFill>
                  </a:endParaRPr>
                </a:p>
              </p:txBody>
            </p:sp>
            <p:sp>
              <p:nvSpPr>
                <p:cNvPr id="8226" name="AutoShape 14"/>
                <p:cNvSpPr/>
                <p:nvPr/>
              </p:nvSpPr>
              <p:spPr>
                <a:xfrm>
                  <a:off x="340" y="1570"/>
                  <a:ext cx="363" cy="272"/>
                </a:xfrm>
                <a:prstGeom prst="can">
                  <a:avLst>
                    <a:gd name="adj" fmla="val 25000"/>
                  </a:avLst>
                </a:prstGeom>
                <a:solidFill>
                  <a:srgbClr val="EAEAEA"/>
                </a:solidFill>
                <a:ln w="9525" cap="flat" cmpd="sng">
                  <a:solidFill>
                    <a:srgbClr val="000000"/>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a:spcBef>
                      <a:spcPct val="0"/>
                    </a:spcBef>
                    <a:buNone/>
                  </a:pPr>
                  <a:endParaRPr lang="fr-CA" altLang="fr-FR" sz="1000" b="1" dirty="0">
                    <a:solidFill>
                      <a:srgbClr val="037C03"/>
                    </a:solidFill>
                  </a:endParaRPr>
                </a:p>
              </p:txBody>
            </p:sp>
          </p:grpSp>
          <p:sp>
            <p:nvSpPr>
              <p:cNvPr id="8208" name="AutoShape 15"/>
              <p:cNvSpPr/>
              <p:nvPr/>
            </p:nvSpPr>
            <p:spPr>
              <a:xfrm>
                <a:off x="4506" y="7001"/>
                <a:ext cx="1039" cy="776"/>
              </a:xfrm>
              <a:custGeom>
                <a:avLst/>
                <a:gdLst>
                  <a:gd name="txL" fmla="*/ 3368 w 21600"/>
                  <a:gd name="txT" fmla="*/ 5400 h 21600"/>
                  <a:gd name="txR" fmla="*/ 18897 w 21600"/>
                  <a:gd name="txB" fmla="*/ 16200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EAEAEA"/>
              </a:solid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a:spcBef>
                    <a:spcPct val="0"/>
                  </a:spcBef>
                  <a:buNone/>
                </a:pPr>
                <a:r>
                  <a:rPr lang="fr-CA" altLang="fr-FR" sz="1200" b="1" dirty="0">
                    <a:solidFill>
                      <a:srgbClr val="000000"/>
                    </a:solidFill>
                  </a:rPr>
                  <a:t>ETL</a:t>
                </a:r>
                <a:endParaRPr lang="fr-CA" altLang="fr-FR" sz="1000" b="1" dirty="0">
                  <a:solidFill>
                    <a:srgbClr val="037C03"/>
                  </a:solidFill>
                </a:endParaRPr>
              </a:p>
            </p:txBody>
          </p:sp>
          <p:sp>
            <p:nvSpPr>
              <p:cNvPr id="8209" name="AutoShape 16"/>
              <p:cNvSpPr/>
              <p:nvPr/>
            </p:nvSpPr>
            <p:spPr>
              <a:xfrm>
                <a:off x="7528" y="8070"/>
                <a:ext cx="471" cy="388"/>
              </a:xfrm>
              <a:prstGeom prst="octagon">
                <a:avLst>
                  <a:gd name="adj" fmla="val 29287"/>
                </a:avLst>
              </a:prstGeom>
              <a:no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a:spcBef>
                    <a:spcPct val="0"/>
                  </a:spcBef>
                  <a:buNone/>
                </a:pPr>
                <a:r>
                  <a:rPr lang="fr-CA" altLang="fr-FR" sz="1100" b="1" dirty="0">
                    <a:solidFill>
                      <a:srgbClr val="000000"/>
                    </a:solidFill>
                  </a:rPr>
                  <a:t>5</a:t>
                </a:r>
                <a:endParaRPr lang="fr-CA" altLang="fr-FR" sz="1000" b="1" dirty="0">
                  <a:solidFill>
                    <a:srgbClr val="037C03"/>
                  </a:solidFill>
                </a:endParaRPr>
              </a:p>
            </p:txBody>
          </p:sp>
          <p:sp>
            <p:nvSpPr>
              <p:cNvPr id="8210" name="AutoShape 17"/>
              <p:cNvSpPr/>
              <p:nvPr/>
            </p:nvSpPr>
            <p:spPr>
              <a:xfrm>
                <a:off x="6016" y="8167"/>
                <a:ext cx="471" cy="387"/>
              </a:xfrm>
              <a:prstGeom prst="octagon">
                <a:avLst>
                  <a:gd name="adj" fmla="val 29287"/>
                </a:avLst>
              </a:prstGeom>
              <a:no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a:spcBef>
                    <a:spcPct val="0"/>
                  </a:spcBef>
                  <a:buNone/>
                </a:pPr>
                <a:r>
                  <a:rPr lang="fr-CA" altLang="fr-FR" sz="1100" b="1" dirty="0">
                    <a:solidFill>
                      <a:srgbClr val="000000"/>
                    </a:solidFill>
                  </a:rPr>
                  <a:t>4</a:t>
                </a:r>
                <a:endParaRPr lang="fr-CA" altLang="fr-FR" sz="1000" b="1" dirty="0">
                  <a:solidFill>
                    <a:srgbClr val="037C03"/>
                  </a:solidFill>
                </a:endParaRPr>
              </a:p>
            </p:txBody>
          </p:sp>
          <p:sp>
            <p:nvSpPr>
              <p:cNvPr id="8211" name="AutoShape 18"/>
              <p:cNvSpPr/>
              <p:nvPr/>
            </p:nvSpPr>
            <p:spPr>
              <a:xfrm>
                <a:off x="4599" y="7779"/>
                <a:ext cx="471" cy="388"/>
              </a:xfrm>
              <a:prstGeom prst="octagon">
                <a:avLst>
                  <a:gd name="adj" fmla="val 29287"/>
                </a:avLst>
              </a:prstGeom>
              <a:no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a:spcBef>
                    <a:spcPct val="0"/>
                  </a:spcBef>
                  <a:buNone/>
                </a:pPr>
                <a:r>
                  <a:rPr lang="fr-CA" altLang="fr-FR" sz="1100" b="1" dirty="0">
                    <a:solidFill>
                      <a:srgbClr val="000000"/>
                    </a:solidFill>
                  </a:rPr>
                  <a:t>3</a:t>
                </a:r>
                <a:endParaRPr lang="fr-CA" altLang="fr-FR" sz="1000" b="1" dirty="0">
                  <a:solidFill>
                    <a:srgbClr val="037C03"/>
                  </a:solidFill>
                </a:endParaRPr>
              </a:p>
            </p:txBody>
          </p:sp>
          <p:sp>
            <p:nvSpPr>
              <p:cNvPr id="8212" name="AutoShape 19"/>
              <p:cNvSpPr/>
              <p:nvPr/>
            </p:nvSpPr>
            <p:spPr>
              <a:xfrm>
                <a:off x="2614" y="8265"/>
                <a:ext cx="471" cy="388"/>
              </a:xfrm>
              <a:prstGeom prst="octagon">
                <a:avLst>
                  <a:gd name="adj" fmla="val 29287"/>
                </a:avLst>
              </a:prstGeom>
              <a:no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a:spcBef>
                    <a:spcPct val="0"/>
                  </a:spcBef>
                  <a:buNone/>
                </a:pPr>
                <a:r>
                  <a:rPr lang="fr-CA" altLang="fr-FR" sz="1100" b="1" dirty="0">
                    <a:solidFill>
                      <a:srgbClr val="000000"/>
                    </a:solidFill>
                  </a:rPr>
                  <a:t>2</a:t>
                </a:r>
                <a:endParaRPr lang="fr-CA" altLang="fr-FR" sz="1000" b="1" dirty="0">
                  <a:solidFill>
                    <a:srgbClr val="037C03"/>
                  </a:solidFill>
                </a:endParaRPr>
              </a:p>
            </p:txBody>
          </p:sp>
          <p:sp>
            <p:nvSpPr>
              <p:cNvPr id="8213" name="AutoShape 20"/>
              <p:cNvSpPr/>
              <p:nvPr/>
            </p:nvSpPr>
            <p:spPr>
              <a:xfrm>
                <a:off x="7152" y="6030"/>
                <a:ext cx="470" cy="388"/>
              </a:xfrm>
              <a:prstGeom prst="octagon">
                <a:avLst>
                  <a:gd name="adj" fmla="val 29287"/>
                </a:avLst>
              </a:prstGeom>
              <a:no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a:spcBef>
                    <a:spcPct val="0"/>
                  </a:spcBef>
                  <a:buNone/>
                </a:pPr>
                <a:r>
                  <a:rPr lang="fr-CA" altLang="fr-FR" sz="1100" b="1" dirty="0">
                    <a:solidFill>
                      <a:srgbClr val="000000"/>
                    </a:solidFill>
                  </a:rPr>
                  <a:t>1</a:t>
                </a:r>
                <a:endParaRPr lang="fr-CA" altLang="fr-FR" sz="1000" b="1" dirty="0">
                  <a:solidFill>
                    <a:srgbClr val="037C03"/>
                  </a:solidFill>
                </a:endParaRPr>
              </a:p>
            </p:txBody>
          </p:sp>
          <p:cxnSp>
            <p:nvCxnSpPr>
              <p:cNvPr id="8214" name="AutoShape 21"/>
              <p:cNvCxnSpPr>
                <a:stCxn id="8213" idx="2"/>
                <a:endCxn id="8212" idx="2"/>
              </p:cNvCxnSpPr>
              <p:nvPr/>
            </p:nvCxnSpPr>
            <p:spPr>
              <a:xfrm rot="-5400000" flipH="1" flipV="1">
                <a:off x="3786" y="4858"/>
                <a:ext cx="2429" cy="4773"/>
              </a:xfrm>
              <a:prstGeom prst="curvedConnector4">
                <a:avLst>
                  <a:gd name="adj1" fmla="val -12704"/>
                  <a:gd name="adj2" fmla="val 98949"/>
                </a:avLst>
              </a:prstGeom>
              <a:ln w="9525" cap="flat" cmpd="sng">
                <a:solidFill>
                  <a:srgbClr val="000000"/>
                </a:solidFill>
                <a:prstDash val="solid"/>
                <a:headEnd type="none" w="med" len="med"/>
                <a:tailEnd type="triangle" w="med" len="med"/>
              </a:ln>
            </p:spPr>
          </p:cxnSp>
          <p:cxnSp>
            <p:nvCxnSpPr>
              <p:cNvPr id="8215" name="AutoShape 22"/>
              <p:cNvCxnSpPr>
                <a:stCxn id="8212" idx="2"/>
                <a:endCxn id="8211" idx="2"/>
              </p:cNvCxnSpPr>
              <p:nvPr/>
            </p:nvCxnSpPr>
            <p:spPr>
              <a:xfrm flipV="1">
                <a:off x="3085" y="7973"/>
                <a:ext cx="1514" cy="486"/>
              </a:xfrm>
              <a:prstGeom prst="curvedConnector3">
                <a:avLst>
                  <a:gd name="adj1" fmla="val 49972"/>
                </a:avLst>
              </a:prstGeom>
              <a:ln w="9525" cap="flat" cmpd="sng">
                <a:solidFill>
                  <a:srgbClr val="000000"/>
                </a:solidFill>
                <a:prstDash val="solid"/>
                <a:headEnd type="none" w="med" len="med"/>
                <a:tailEnd type="triangle" w="med" len="med"/>
              </a:ln>
            </p:spPr>
          </p:cxnSp>
          <p:cxnSp>
            <p:nvCxnSpPr>
              <p:cNvPr id="8216" name="AutoShape 23"/>
              <p:cNvCxnSpPr>
                <a:stCxn id="8211" idx="2"/>
                <a:endCxn id="8210" idx="2"/>
              </p:cNvCxnSpPr>
              <p:nvPr/>
            </p:nvCxnSpPr>
            <p:spPr>
              <a:xfrm>
                <a:off x="5070" y="7973"/>
                <a:ext cx="946" cy="388"/>
              </a:xfrm>
              <a:prstGeom prst="curvedConnector3">
                <a:avLst>
                  <a:gd name="adj1" fmla="val 49954"/>
                </a:avLst>
              </a:prstGeom>
              <a:ln w="9525" cap="flat" cmpd="sng">
                <a:solidFill>
                  <a:srgbClr val="000000"/>
                </a:solidFill>
                <a:prstDash val="solid"/>
                <a:headEnd type="none" w="med" len="med"/>
                <a:tailEnd type="triangle" w="med" len="med"/>
              </a:ln>
            </p:spPr>
          </p:cxnSp>
          <p:cxnSp>
            <p:nvCxnSpPr>
              <p:cNvPr id="8217" name="AutoShape 24"/>
              <p:cNvCxnSpPr>
                <a:stCxn id="8210" idx="2"/>
                <a:endCxn id="8209" idx="2"/>
              </p:cNvCxnSpPr>
              <p:nvPr/>
            </p:nvCxnSpPr>
            <p:spPr>
              <a:xfrm flipV="1">
                <a:off x="6487" y="8265"/>
                <a:ext cx="1041" cy="96"/>
              </a:xfrm>
              <a:prstGeom prst="curvedConnector3">
                <a:avLst>
                  <a:gd name="adj1" fmla="val 50000"/>
                </a:avLst>
              </a:prstGeom>
              <a:ln w="9525" cap="flat" cmpd="sng">
                <a:solidFill>
                  <a:srgbClr val="000000"/>
                </a:solidFill>
                <a:prstDash val="solid"/>
                <a:headEnd type="none" w="med" len="med"/>
                <a:tailEnd type="triangle" w="med" len="med"/>
              </a:ln>
            </p:spPr>
          </p:cxnSp>
          <p:grpSp>
            <p:nvGrpSpPr>
              <p:cNvPr id="8218" name="Group 25"/>
              <p:cNvGrpSpPr/>
              <p:nvPr/>
            </p:nvGrpSpPr>
            <p:grpSpPr>
              <a:xfrm>
                <a:off x="6720" y="6566"/>
                <a:ext cx="1782" cy="1389"/>
                <a:chOff x="7170" y="6566"/>
                <a:chExt cx="1782" cy="1388"/>
              </a:xfrm>
            </p:grpSpPr>
            <p:pic>
              <p:nvPicPr>
                <p:cNvPr id="8221" name="Picture 26" descr="BS00614_[1]"/>
                <p:cNvPicPr>
                  <a:picLocks noChangeAspect="1"/>
                </p:cNvPicPr>
                <p:nvPr/>
              </p:nvPicPr>
              <p:blipFill>
                <a:blip r:embed="rId1">
                  <a:lum bright="-20001"/>
                </a:blip>
                <a:stretch>
                  <a:fillRect/>
                </a:stretch>
              </p:blipFill>
              <p:spPr>
                <a:xfrm>
                  <a:off x="7170" y="6566"/>
                  <a:ext cx="1782" cy="1365"/>
                </a:xfrm>
                <a:prstGeom prst="rect">
                  <a:avLst/>
                </a:prstGeom>
                <a:noFill/>
                <a:ln w="9525">
                  <a:noFill/>
                </a:ln>
              </p:spPr>
            </p:pic>
            <p:sp>
              <p:nvSpPr>
                <p:cNvPr id="8222" name="Rectangle 27"/>
                <p:cNvSpPr/>
                <p:nvPr/>
              </p:nvSpPr>
              <p:spPr>
                <a:xfrm>
                  <a:off x="7170" y="6566"/>
                  <a:ext cx="600" cy="1388"/>
                </a:xfrm>
                <a:prstGeom prst="rect">
                  <a:avLst/>
                </a:prstGeom>
                <a:solidFill>
                  <a:srgbClr val="CCFFCC"/>
                </a:solid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eaLnBrk="1" hangingPunct="1">
                    <a:spcBef>
                      <a:spcPct val="0"/>
                    </a:spcBef>
                    <a:buNone/>
                  </a:pPr>
                  <a:endParaRPr lang="fr-CA" altLang="fr-FR" sz="2000" dirty="0"/>
                </a:p>
              </p:txBody>
            </p:sp>
          </p:grpSp>
          <p:sp>
            <p:nvSpPr>
              <p:cNvPr id="8219" name="AutoShape 28"/>
              <p:cNvSpPr/>
              <p:nvPr/>
            </p:nvSpPr>
            <p:spPr>
              <a:xfrm>
                <a:off x="6720" y="7029"/>
                <a:ext cx="492" cy="775"/>
              </a:xfrm>
              <a:custGeom>
                <a:avLst/>
                <a:gdLst>
                  <a:gd name="txL" fmla="*/ 3380 w 21600"/>
                  <a:gd name="txT" fmla="*/ 5407 h 21600"/>
                  <a:gd name="txR" fmla="*/ 18922 w 21600"/>
                  <a:gd name="txB" fmla="*/ 16193 h 21600"/>
                </a:gdLst>
                <a:ahLst/>
                <a:cxnLst>
                  <a:cxn ang="17694720">
                    <a:pos x="0" y="0"/>
                  </a:cxn>
                  <a:cxn ang="11796480">
                    <a:pos x="0" y="0"/>
                  </a:cxn>
                  <a:cxn ang="5898240">
                    <a:pos x="0" y="0"/>
                  </a:cxn>
                  <a:cxn ang="0">
                    <a:pos x="0" y="0"/>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EAEAEA">
                  <a:alpha val="100000"/>
                </a:srgbClr>
              </a:solidFill>
              <a:ln w="9525" cap="flat" cmpd="sng">
                <a:solidFill>
                  <a:srgbClr val="000000">
                    <a:alpha val="100000"/>
                  </a:srgbClr>
                </a:solidFill>
                <a:prstDash val="solid"/>
                <a:miter lim="800000"/>
                <a:headEnd type="none" w="med" len="med"/>
                <a:tailEnd type="none" w="med" len="med"/>
              </a:ln>
            </p:spPr>
            <p:txBody>
              <a:bodyPr/>
              <a:p>
                <a:endParaRPr lang="en-GB" altLang="en-US"/>
              </a:p>
            </p:txBody>
          </p:sp>
          <p:sp>
            <p:nvSpPr>
              <p:cNvPr id="8220" name="AutoShape 29"/>
              <p:cNvSpPr/>
              <p:nvPr/>
            </p:nvSpPr>
            <p:spPr>
              <a:xfrm>
                <a:off x="5639" y="6720"/>
                <a:ext cx="1081" cy="1254"/>
              </a:xfrm>
              <a:prstGeom prst="can">
                <a:avLst>
                  <a:gd name="adj" fmla="val 30412"/>
                </a:avLst>
              </a:prstGeom>
              <a:solidFill>
                <a:srgbClr val="EAEAEA"/>
              </a:solidFill>
              <a:ln w="9525" cap="flat" cmpd="sng">
                <a:solidFill>
                  <a:srgbClr val="000000"/>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stStyle>
              <a:p>
                <a:pPr marL="0" lvl="0" indent="0" algn="ctr">
                  <a:spcBef>
                    <a:spcPct val="0"/>
                  </a:spcBef>
                  <a:buNone/>
                </a:pPr>
                <a:r>
                  <a:rPr lang="fr-CA" altLang="fr-FR" sz="1100" b="1" dirty="0">
                    <a:solidFill>
                      <a:srgbClr val="000000"/>
                    </a:solidFill>
                  </a:rPr>
                  <a:t>Entrepôt</a:t>
                </a:r>
                <a:endParaRPr lang="fr-CA" altLang="fr-FR" sz="1100" b="1" dirty="0">
                  <a:solidFill>
                    <a:srgbClr val="000000"/>
                  </a:solidFill>
                </a:endParaRPr>
              </a:p>
              <a:p>
                <a:pPr marL="0" lvl="0" indent="0" algn="ctr">
                  <a:spcBef>
                    <a:spcPct val="0"/>
                  </a:spcBef>
                  <a:buNone/>
                </a:pPr>
                <a:r>
                  <a:rPr lang="fr-CA" altLang="fr-FR" sz="1100" b="1" dirty="0">
                    <a:solidFill>
                      <a:srgbClr val="000000"/>
                    </a:solidFill>
                  </a:rPr>
                  <a:t>de </a:t>
                </a:r>
                <a:endParaRPr lang="fr-CA" altLang="fr-FR" sz="1100" b="1" dirty="0">
                  <a:solidFill>
                    <a:srgbClr val="000000"/>
                  </a:solidFill>
                </a:endParaRPr>
              </a:p>
              <a:p>
                <a:pPr marL="0" lvl="0" indent="0" algn="ctr">
                  <a:spcBef>
                    <a:spcPct val="0"/>
                  </a:spcBef>
                  <a:buNone/>
                </a:pPr>
                <a:r>
                  <a:rPr lang="fr-CA" altLang="fr-FR" sz="1100" b="1" dirty="0">
                    <a:solidFill>
                      <a:srgbClr val="000000"/>
                    </a:solidFill>
                  </a:rPr>
                  <a:t>données</a:t>
                </a:r>
                <a:endParaRPr lang="fr-CA" altLang="fr-FR" sz="1000" b="1" dirty="0">
                  <a:solidFill>
                    <a:srgbClr val="037C03"/>
                  </a:solidFill>
                </a:endParaRPr>
              </a:p>
            </p:txBody>
          </p:sp>
        </p:grpSp>
        <p:sp>
          <p:nvSpPr>
            <p:cNvPr id="8205" name="Line 30"/>
            <p:cNvSpPr/>
            <p:nvPr/>
          </p:nvSpPr>
          <p:spPr>
            <a:xfrm>
              <a:off x="7320" y="6720"/>
              <a:ext cx="1" cy="1080"/>
            </a:xfrm>
            <a:prstGeom prst="line">
              <a:avLst/>
            </a:prstGeom>
            <a:ln w="38100" cap="flat" cmpd="sng">
              <a:solidFill>
                <a:srgbClr val="000000"/>
              </a:solidFill>
              <a:prstDash val="solid"/>
              <a:headEnd type="none" w="med" len="med"/>
              <a:tailEnd type="none" w="med" len="med"/>
            </a:ln>
          </p:spPr>
        </p:sp>
      </p:grpSp>
      <p:pic>
        <p:nvPicPr>
          <p:cNvPr id="8200" name="Image 3" descr="cube BI.jpg"/>
          <p:cNvPicPr>
            <a:picLocks noChangeAspect="1"/>
          </p:cNvPicPr>
          <p:nvPr/>
        </p:nvPicPr>
        <p:blipFill>
          <a:blip r:embed="rId2"/>
          <a:stretch>
            <a:fillRect/>
          </a:stretch>
        </p:blipFill>
        <p:spPr>
          <a:xfrm>
            <a:off x="7740650" y="115888"/>
            <a:ext cx="1219200" cy="1290637"/>
          </a:xfrm>
          <a:prstGeom prst="rect">
            <a:avLst/>
          </a:prstGeom>
          <a:noFill/>
          <a:ln w="9525">
            <a:noFill/>
          </a:ln>
        </p:spPr>
      </p:pic>
      <p:sp>
        <p:nvSpPr>
          <p:cNvPr id="32" name="Étoile à 5 branches 31"/>
          <p:cNvSpPr/>
          <p:nvPr/>
        </p:nvSpPr>
        <p:spPr bwMode="auto">
          <a:xfrm>
            <a:off x="7977188" y="16287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3" name="Étoile à 5 branches 32"/>
          <p:cNvSpPr/>
          <p:nvPr/>
        </p:nvSpPr>
        <p:spPr bwMode="auto">
          <a:xfrm>
            <a:off x="8129588" y="17811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4" name="Étoile à 5 branches 33"/>
          <p:cNvSpPr/>
          <p:nvPr/>
        </p:nvSpPr>
        <p:spPr bwMode="auto">
          <a:xfrm>
            <a:off x="8281988" y="1933575"/>
            <a:ext cx="611188" cy="504825"/>
          </a:xfrm>
          <a:prstGeom prst="star5">
            <a:avLst/>
          </a:prstGeom>
          <a:solidFill>
            <a:srgbClr val="FF0000"/>
          </a:solidFill>
          <a:ln w="12700" cap="flat" cmpd="sng" algn="ctr">
            <a:solidFill>
              <a:schemeClr val="tx1"/>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9219"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9220" name="Rectangle 2"/>
          <p:cNvSpPr>
            <a:spLocks noGrp="1"/>
          </p:cNvSpPr>
          <p:nvPr>
            <p:ph type="title"/>
          </p:nvPr>
        </p:nvSpPr>
        <p:spPr>
          <a:ln/>
        </p:spPr>
        <p:txBody>
          <a:bodyPr vert="horz" wrap="square" lIns="91440" tIns="45720" rIns="91440" bIns="45720" anchor="ctr" anchorCtr="0"/>
          <a:p>
            <a:pPr algn="l" eaLnBrk="1" hangingPunct="1"/>
            <a:r>
              <a:rPr lang="fr-CA" altLang="fr-FR" sz="3600" b="1" dirty="0"/>
              <a:t>Système d’intelligence d’affaires </a:t>
            </a:r>
            <a:r>
              <a:rPr lang="fr-CA" altLang="fr-FR" sz="2800" b="1" dirty="0">
                <a:solidFill>
                  <a:srgbClr val="FF0000"/>
                </a:solidFill>
              </a:rPr>
              <a:t>(Rappel)</a:t>
            </a:r>
            <a:endParaRPr lang="fr-CA" altLang="fr-FR" sz="2800" b="1" dirty="0">
              <a:solidFill>
                <a:srgbClr val="FF0000"/>
              </a:solidFill>
            </a:endParaRPr>
          </a:p>
        </p:txBody>
      </p:sp>
      <p:sp>
        <p:nvSpPr>
          <p:cNvPr id="9221" name="Rectangle 3"/>
          <p:cNvSpPr>
            <a:spLocks noGrp="1"/>
          </p:cNvSpPr>
          <p:nvPr>
            <p:ph idx="1" hasCustomPrompt="1"/>
          </p:nvPr>
        </p:nvSpPr>
        <p:spPr>
          <a:xfrm>
            <a:off x="323850" y="1484313"/>
            <a:ext cx="8229600" cy="4525962"/>
          </a:xfrm>
          <a:ln/>
        </p:spPr>
        <p:txBody>
          <a:bodyPr vert="horz" wrap="square" lIns="91440" tIns="45720" rIns="91440" bIns="45720" anchor="t" anchorCtr="0"/>
          <a:p>
            <a:pPr eaLnBrk="1" hangingPunct="1">
              <a:spcBef>
                <a:spcPct val="0"/>
              </a:spcBef>
            </a:pPr>
            <a:r>
              <a:rPr lang="fr-CA" altLang="fr-FR" sz="2400" dirty="0"/>
              <a:t>Permet de regrouper les informations nécessaires à la constitution des tableaux de bord de l’entreprise, permettant ainsi aux dirigeants </a:t>
            </a:r>
            <a:r>
              <a:rPr lang="fr-CA" altLang="fr-FR" sz="2400" u="sng" dirty="0"/>
              <a:t>d’obtenir rapidement un portrait clair de la situation de l’entreprise</a:t>
            </a:r>
            <a:r>
              <a:rPr lang="fr-CA" altLang="fr-FR" sz="2400" dirty="0"/>
              <a:t>, ceci crée un contexte idéal pour prendre les </a:t>
            </a:r>
            <a:r>
              <a:rPr lang="fr-CA" altLang="fr-FR" sz="2400" u="sng" dirty="0"/>
              <a:t>bonnes décisions au bon moment. </a:t>
            </a:r>
            <a:endParaRPr lang="fr-CA" altLang="fr-FR" sz="2400" u="sng" dirty="0"/>
          </a:p>
          <a:p>
            <a:pPr eaLnBrk="1" hangingPunct="1">
              <a:spcBef>
                <a:spcPct val="0"/>
              </a:spcBef>
              <a:buNone/>
            </a:pPr>
            <a:endParaRPr lang="fr-CA" altLang="fr-FR" sz="2000" dirty="0"/>
          </a:p>
          <a:p>
            <a:pPr eaLnBrk="1" hangingPunct="1">
              <a:spcBef>
                <a:spcPct val="0"/>
              </a:spcBef>
            </a:pPr>
            <a:r>
              <a:rPr lang="fr-CA" altLang="fr-FR" sz="2800" b="1" dirty="0">
                <a:solidFill>
                  <a:schemeClr val="hlink"/>
                </a:solidFill>
              </a:rPr>
              <a:t>« Permet à l’entreprise d’être proactive. »</a:t>
            </a:r>
            <a:endParaRPr lang="fr-CA" altLang="fr-FR" sz="2800" b="1" dirty="0">
              <a:solidFill>
                <a:schemeClr val="hlink"/>
              </a:solidFill>
            </a:endParaRPr>
          </a:p>
        </p:txBody>
      </p:sp>
      <p:pic>
        <p:nvPicPr>
          <p:cNvPr id="9222" name="Image 3" descr="cube BI.jpg"/>
          <p:cNvPicPr>
            <a:picLocks noChangeAspect="1"/>
          </p:cNvPicPr>
          <p:nvPr/>
        </p:nvPicPr>
        <p:blipFill>
          <a:blip r:embed="rId1"/>
          <a:stretch>
            <a:fillRect/>
          </a:stretch>
        </p:blipFill>
        <p:spPr>
          <a:xfrm>
            <a:off x="7740650" y="115888"/>
            <a:ext cx="1219200" cy="1290637"/>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10243"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10244" name="Rectangle 2"/>
          <p:cNvSpPr>
            <a:spLocks noGrp="1"/>
          </p:cNvSpPr>
          <p:nvPr>
            <p:ph type="title"/>
          </p:nvPr>
        </p:nvSpPr>
        <p:spPr>
          <a:xfrm>
            <a:off x="468313" y="260350"/>
            <a:ext cx="8229600" cy="1143000"/>
          </a:xfrm>
          <a:ln/>
        </p:spPr>
        <p:txBody>
          <a:bodyPr vert="horz" wrap="square" lIns="91440" tIns="45720" rIns="91440" bIns="45720" anchor="ctr" anchorCtr="0"/>
          <a:p>
            <a:pPr algn="l" eaLnBrk="1" hangingPunct="1"/>
            <a:r>
              <a:rPr lang="fr-CA" altLang="fr-FR" sz="3200" b="1" dirty="0"/>
              <a:t>Systèmes d’intelligence d’affaires</a:t>
            </a:r>
            <a:br>
              <a:rPr lang="fr-CA" altLang="fr-FR" sz="3200" b="1" dirty="0"/>
            </a:br>
            <a:r>
              <a:rPr lang="fr-CA" altLang="fr-FR" sz="3200" b="1" dirty="0">
                <a:solidFill>
                  <a:srgbClr val="FF0000"/>
                </a:solidFill>
              </a:rPr>
              <a:t>(Rappel)</a:t>
            </a:r>
            <a:endParaRPr lang="fr-CA" altLang="fr-FR" sz="3200" b="1" dirty="0"/>
          </a:p>
        </p:txBody>
      </p:sp>
      <p:sp>
        <p:nvSpPr>
          <p:cNvPr id="10245" name="Rectangle 3"/>
          <p:cNvSpPr>
            <a:spLocks noGrp="1"/>
          </p:cNvSpPr>
          <p:nvPr>
            <p:ph idx="1" hasCustomPrompt="1"/>
          </p:nvPr>
        </p:nvSpPr>
        <p:spPr>
          <a:xfrm>
            <a:off x="657225" y="1406525"/>
            <a:ext cx="8229600" cy="4525963"/>
          </a:xfrm>
          <a:ln w="12700"/>
        </p:spPr>
        <p:txBody>
          <a:bodyPr vert="horz" wrap="square" lIns="91440" tIns="45720" rIns="91440" bIns="45720" anchor="t" anchorCtr="0"/>
          <a:p>
            <a:pPr eaLnBrk="1" hangingPunct="1">
              <a:lnSpc>
                <a:spcPct val="90000"/>
              </a:lnSpc>
            </a:pPr>
            <a:r>
              <a:rPr lang="fr-CA" altLang="fr-FR" sz="2400" dirty="0"/>
              <a:t>Permettent </a:t>
            </a:r>
            <a:r>
              <a:rPr lang="fr-CA" altLang="fr-FR" sz="2400" u="sng" dirty="0"/>
              <a:t>d’intégrer dans un même système les informations de différents types provenant de plusieurs départements d’une entreprise. </a:t>
            </a:r>
            <a:endParaRPr lang="fr-CA" altLang="fr-FR" sz="2400" u="sng" dirty="0"/>
          </a:p>
          <a:p>
            <a:pPr eaLnBrk="1" hangingPunct="1">
              <a:lnSpc>
                <a:spcPct val="90000"/>
              </a:lnSpc>
              <a:buNone/>
            </a:pPr>
            <a:endParaRPr lang="fr-CA" altLang="fr-FR" sz="2400" dirty="0"/>
          </a:p>
          <a:p>
            <a:pPr eaLnBrk="1" hangingPunct="1">
              <a:lnSpc>
                <a:spcPct val="90000"/>
              </a:lnSpc>
            </a:pPr>
            <a:r>
              <a:rPr lang="fr-CA" altLang="fr-FR" sz="2400" dirty="0"/>
              <a:t>Cette intégration offre la possibilité de générer rapidement et aisément des </a:t>
            </a:r>
            <a:r>
              <a:rPr lang="fr-CA" altLang="fr-FR" sz="2400" u="sng" dirty="0"/>
              <a:t>rapports consolidés et des analyses simples.</a:t>
            </a:r>
            <a:endParaRPr lang="fr-CA" altLang="fr-FR" sz="2400" u="sng" dirty="0"/>
          </a:p>
          <a:p>
            <a:pPr eaLnBrk="1" hangingPunct="1">
              <a:lnSpc>
                <a:spcPct val="90000"/>
              </a:lnSpc>
              <a:buNone/>
            </a:pPr>
            <a:endParaRPr lang="fr-CA" altLang="fr-FR" sz="2400" dirty="0"/>
          </a:p>
          <a:p>
            <a:pPr eaLnBrk="1" hangingPunct="1">
              <a:lnSpc>
                <a:spcPct val="90000"/>
              </a:lnSpc>
            </a:pPr>
            <a:r>
              <a:rPr lang="fr-CA" altLang="fr-FR" sz="2400" dirty="0"/>
              <a:t>Les décideurs peuvent </a:t>
            </a:r>
            <a:r>
              <a:rPr lang="fr-CA" altLang="fr-FR" sz="2400" u="sng" dirty="0"/>
              <a:t>alors se concentrer sur les décisions à prendre</a:t>
            </a:r>
            <a:r>
              <a:rPr lang="fr-CA" altLang="fr-FR" sz="2400" dirty="0"/>
              <a:t> plutôt que sur la recherche d’informations et de données nécessaires à la prise de décision. </a:t>
            </a:r>
            <a:endParaRPr lang="fr-CA" altLang="fr-FR" sz="2400" dirty="0"/>
          </a:p>
          <a:p>
            <a:pPr eaLnBrk="1" hangingPunct="1">
              <a:lnSpc>
                <a:spcPct val="90000"/>
              </a:lnSpc>
            </a:pPr>
            <a:endParaRPr lang="fr-CA" altLang="fr-FR" sz="2400" dirty="0"/>
          </a:p>
          <a:p>
            <a:pPr eaLnBrk="1" hangingPunct="1">
              <a:lnSpc>
                <a:spcPct val="90000"/>
              </a:lnSpc>
            </a:pPr>
            <a:endParaRPr lang="fr-CA" altLang="fr-FR" sz="2400" dirty="0"/>
          </a:p>
        </p:txBody>
      </p:sp>
      <p:pic>
        <p:nvPicPr>
          <p:cNvPr id="10246" name="Image 3" descr="cube BI.jpg"/>
          <p:cNvPicPr>
            <a:picLocks noChangeAspect="1"/>
          </p:cNvPicPr>
          <p:nvPr/>
        </p:nvPicPr>
        <p:blipFill>
          <a:blip r:embed="rId1"/>
          <a:stretch>
            <a:fillRect/>
          </a:stretch>
        </p:blipFill>
        <p:spPr>
          <a:xfrm>
            <a:off x="7667625" y="115888"/>
            <a:ext cx="1219200" cy="1290637"/>
          </a:xfrm>
          <a:prstGeom prst="rect">
            <a:avLst/>
          </a:prstGeom>
          <a:noFill/>
          <a:ln w="9525">
            <a:noFill/>
          </a:ln>
        </p:spPr>
      </p:pic>
      <p:sp>
        <p:nvSpPr>
          <p:cNvPr id="2" name="Accolade fermante 1"/>
          <p:cNvSpPr>
            <a:spLocks noChangeAspect="1"/>
          </p:cNvSpPr>
          <p:nvPr/>
        </p:nvSpPr>
        <p:spPr>
          <a:xfrm rot="240000">
            <a:off x="8087020" y="4219562"/>
            <a:ext cx="934413" cy="1713790"/>
          </a:xfrm>
          <a:prstGeom prst="rightBrace">
            <a:avLst/>
          </a:prstGeom>
          <a:ln w="47625"/>
          <a:scene3d>
            <a:camera prst="orthographicFront"/>
            <a:lightRig rig="threePt" dir="t"/>
          </a:scene3d>
          <a:sp3d extrusionH="38100">
            <a:bevelT w="82550" h="158750"/>
            <a:bevelB w="44450"/>
          </a:sp3d>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fr-CA" sz="20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1266"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11267"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11268" name="Rectangle 2"/>
          <p:cNvSpPr>
            <a:spLocks noGrp="1"/>
          </p:cNvSpPr>
          <p:nvPr>
            <p:ph type="title"/>
          </p:nvPr>
        </p:nvSpPr>
        <p:spPr>
          <a:ln/>
        </p:spPr>
        <p:txBody>
          <a:bodyPr vert="horz" wrap="square" lIns="91440" tIns="45720" rIns="91440" bIns="45720" anchor="ctr" anchorCtr="0"/>
          <a:p>
            <a:pPr algn="l" eaLnBrk="1" hangingPunct="1"/>
            <a:r>
              <a:rPr lang="fr-CA" altLang="fr-FR" sz="3600" b="1" dirty="0"/>
              <a:t>Systèmes d’intelligence d’affaires</a:t>
            </a:r>
            <a:br>
              <a:rPr lang="fr-CA" altLang="fr-FR" sz="3600" b="1" dirty="0"/>
            </a:br>
            <a:r>
              <a:rPr lang="fr-CA" altLang="fr-FR" sz="3200" b="1" dirty="0">
                <a:solidFill>
                  <a:srgbClr val="FF0000"/>
                </a:solidFill>
              </a:rPr>
              <a:t>(Rappel)</a:t>
            </a:r>
            <a:endParaRPr lang="fr-CA" altLang="fr-FR" sz="3200" b="1" dirty="0"/>
          </a:p>
        </p:txBody>
      </p:sp>
      <p:sp>
        <p:nvSpPr>
          <p:cNvPr id="11269" name="Rectangle 3"/>
          <p:cNvSpPr>
            <a:spLocks noGrp="1"/>
          </p:cNvSpPr>
          <p:nvPr>
            <p:ph idx="1" hasCustomPrompt="1"/>
          </p:nvPr>
        </p:nvSpPr>
        <p:spPr>
          <a:xfrm>
            <a:off x="684213" y="1557338"/>
            <a:ext cx="8229600" cy="4525962"/>
          </a:xfrm>
          <a:ln/>
        </p:spPr>
        <p:txBody>
          <a:bodyPr vert="horz" wrap="square" lIns="91440" tIns="45720" rIns="91440" bIns="45720" anchor="t" anchorCtr="0"/>
          <a:p>
            <a:pPr eaLnBrk="1" hangingPunct="1">
              <a:lnSpc>
                <a:spcPct val="80000"/>
              </a:lnSpc>
            </a:pPr>
            <a:r>
              <a:rPr lang="fr-CA" altLang="fr-FR" sz="2400" dirty="0"/>
              <a:t>Le choix d’un système d’intelligence d’affaires et son implantation exigent une définition claire des enjeux stratégiques de l’entreprise, afin de bien faire ressortir les points clés au travers des tableaux de bords.</a:t>
            </a:r>
            <a:endParaRPr lang="fr-CA" altLang="fr-FR" sz="2400" dirty="0"/>
          </a:p>
          <a:p>
            <a:pPr eaLnBrk="1" hangingPunct="1">
              <a:lnSpc>
                <a:spcPct val="80000"/>
              </a:lnSpc>
              <a:buNone/>
            </a:pPr>
            <a:endParaRPr lang="fr-CA" altLang="fr-FR" sz="2400" dirty="0"/>
          </a:p>
          <a:p>
            <a:pPr eaLnBrk="1" hangingPunct="1">
              <a:lnSpc>
                <a:spcPct val="80000"/>
              </a:lnSpc>
            </a:pPr>
            <a:r>
              <a:rPr lang="fr-CA" altLang="fr-FR" sz="2400" dirty="0"/>
              <a:t>L’évolutivité du système est alors l’une des composantes les plus importantes dans le choix d’une stratégie d’intelligence d’affaires et de </a:t>
            </a:r>
            <a:r>
              <a:rPr lang="fr-CA" altLang="fr-FR" sz="2400" i="1" dirty="0"/>
              <a:t>reporting</a:t>
            </a:r>
            <a:r>
              <a:rPr lang="fr-CA" altLang="fr-FR" sz="2400" dirty="0"/>
              <a:t>. </a:t>
            </a:r>
            <a:endParaRPr lang="fr-CA" altLang="fr-FR" sz="2400" dirty="0"/>
          </a:p>
          <a:p>
            <a:pPr eaLnBrk="1" hangingPunct="1">
              <a:lnSpc>
                <a:spcPct val="80000"/>
              </a:lnSpc>
            </a:pPr>
            <a:endParaRPr lang="fr-CA" altLang="fr-FR" sz="2400" dirty="0"/>
          </a:p>
          <a:p>
            <a:pPr eaLnBrk="1" hangingPunct="1">
              <a:lnSpc>
                <a:spcPct val="80000"/>
              </a:lnSpc>
            </a:pPr>
            <a:r>
              <a:rPr lang="fr-CA" altLang="fr-FR" sz="2400" dirty="0"/>
              <a:t>Ce facteur a en effet des incidences majeures en termes de coûts, de délais et de ressources nécessaires au fonctionnement optimal d'une solution informatique amenée à se développer.</a:t>
            </a:r>
            <a:endParaRPr lang="fr-CA" altLang="fr-FR" sz="2400" dirty="0"/>
          </a:p>
        </p:txBody>
      </p:sp>
      <p:pic>
        <p:nvPicPr>
          <p:cNvPr id="11270" name="Image 3" descr="cube BI.jpg"/>
          <p:cNvPicPr>
            <a:picLocks noChangeAspect="1"/>
          </p:cNvPicPr>
          <p:nvPr/>
        </p:nvPicPr>
        <p:blipFill>
          <a:blip r:embed="rId1"/>
          <a:stretch>
            <a:fillRect/>
          </a:stretch>
        </p:blipFill>
        <p:spPr>
          <a:xfrm>
            <a:off x="7924800" y="0"/>
            <a:ext cx="1219200" cy="1290638"/>
          </a:xfrm>
          <a:prstGeom prst="rect">
            <a:avLst/>
          </a:prstGeom>
          <a:noFill/>
          <a:ln w="9525">
            <a:noFill/>
          </a:ln>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Espace réservé de la date 3"/>
          <p:cNvSpPr txBox="1">
            <a:spLocks noGrp="1"/>
          </p:cNvSpPr>
          <p:nvPr>
            <p:ph type="dt" sz="half" idx="10"/>
          </p:nvPr>
        </p:nvSpPr>
        <p:spPr>
          <a:ln/>
        </p:spPr>
        <p:txBody>
          <a:bodyPr/>
          <a:p>
            <a:pPr marL="0" indent="0" eaLnBrk="1" hangingPunct="1">
              <a:spcBef>
                <a:spcPct val="0"/>
              </a:spcBef>
              <a:buNone/>
            </a:pPr>
            <a:fld id="{BB962C8B-B14F-4D97-AF65-F5344CB8AC3E}" type="datetime1">
              <a:rPr lang="fr-CA" altLang="fr-FR" sz="1400" dirty="0"/>
            </a:fld>
            <a:endParaRPr lang="fr-CA" altLang="fr-FR" sz="1400" dirty="0"/>
          </a:p>
        </p:txBody>
      </p:sp>
      <p:sp>
        <p:nvSpPr>
          <p:cNvPr id="12291" name="Espace réservé du numéro de diapositive 5"/>
          <p:cNvSpPr txBox="1">
            <a:spLocks noGrp="1"/>
          </p:cNvSpPr>
          <p:nvPr>
            <p:ph type="sldNum" sz="quarter" idx="12"/>
          </p:nvPr>
        </p:nvSpPr>
        <p:spPr>
          <a:ln/>
        </p:spPr>
        <p:txBody>
          <a:bodyPr/>
          <a:p>
            <a:pPr marL="0" indent="0" algn="r" eaLnBrk="1" hangingPunct="1">
              <a:spcBef>
                <a:spcPct val="0"/>
              </a:spcBef>
              <a:buNone/>
            </a:pPr>
            <a:fld id="{9A0DB2DC-4C9A-4742-B13C-FB6460FD3503}" type="slidenum">
              <a:rPr lang="es-ES" altLang="fr-FR" sz="1400" dirty="0"/>
            </a:fld>
            <a:endParaRPr lang="es-ES" altLang="fr-FR" sz="1400" dirty="0"/>
          </a:p>
        </p:txBody>
      </p:sp>
      <p:sp>
        <p:nvSpPr>
          <p:cNvPr id="12292" name="Rectangle 2"/>
          <p:cNvSpPr>
            <a:spLocks noGrp="1"/>
          </p:cNvSpPr>
          <p:nvPr>
            <p:ph type="title"/>
          </p:nvPr>
        </p:nvSpPr>
        <p:spPr>
          <a:xfrm>
            <a:off x="468313" y="147638"/>
            <a:ext cx="8229600" cy="1143000"/>
          </a:xfrm>
          <a:ln/>
        </p:spPr>
        <p:txBody>
          <a:bodyPr vert="horz" wrap="square" lIns="91440" tIns="45720" rIns="91440" bIns="45720" anchor="ctr" anchorCtr="0"/>
          <a:p>
            <a:pPr algn="l" eaLnBrk="1" hangingPunct="1"/>
            <a:r>
              <a:rPr lang="fr-CA" altLang="fr-FR" sz="3600" b="1" dirty="0"/>
              <a:t>Systèmes d’intelligence d’affaires</a:t>
            </a:r>
            <a:endParaRPr lang="fr-CA" altLang="fr-FR" sz="3600" b="1" dirty="0"/>
          </a:p>
        </p:txBody>
      </p:sp>
      <p:pic>
        <p:nvPicPr>
          <p:cNvPr id="12293" name="Picture 4"/>
          <p:cNvPicPr>
            <a:picLocks noChangeAspect="1"/>
          </p:cNvPicPr>
          <p:nvPr/>
        </p:nvPicPr>
        <p:blipFill>
          <a:blip r:embed="rId1"/>
          <a:stretch>
            <a:fillRect/>
          </a:stretch>
        </p:blipFill>
        <p:spPr>
          <a:xfrm>
            <a:off x="0" y="1108075"/>
            <a:ext cx="9144000" cy="5849938"/>
          </a:xfrm>
          <a:prstGeom prst="rect">
            <a:avLst/>
          </a:prstGeom>
          <a:noFill/>
          <a:ln w="9525">
            <a:noFill/>
          </a:ln>
        </p:spPr>
      </p:pic>
      <p:pic>
        <p:nvPicPr>
          <p:cNvPr id="12294" name="Image 3" descr="cube BI.jpg"/>
          <p:cNvPicPr>
            <a:picLocks noChangeAspect="1"/>
          </p:cNvPicPr>
          <p:nvPr/>
        </p:nvPicPr>
        <p:blipFill>
          <a:blip r:embed="rId2"/>
          <a:stretch>
            <a:fillRect/>
          </a:stretch>
        </p:blipFill>
        <p:spPr>
          <a:xfrm>
            <a:off x="7924800" y="0"/>
            <a:ext cx="1219200" cy="1290638"/>
          </a:xfrm>
          <a:prstGeom prst="rect">
            <a:avLst/>
          </a:prstGeom>
          <a:noFill/>
          <a:ln w="9525">
            <a:noFill/>
          </a:ln>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9187</Words>
  <Application>WPS Slides</Application>
  <PresentationFormat/>
  <Paragraphs>408</Paragraphs>
  <Slides>27</Slides>
  <Notes>2</Notes>
  <HiddenSlides>7</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MS PGothic</vt:lpstr>
      <vt:lpstr>Tahoma</vt:lpstr>
      <vt:lpstr>Rockwell</vt:lpstr>
      <vt:lpstr>Arial Black</vt:lpstr>
      <vt:lpstr>Microsoft YaHei</vt:lpstr>
      <vt:lpstr>Arial Unicode MS</vt:lpstr>
      <vt:lpstr>Arial</vt:lpstr>
      <vt:lpstr>Diseño predeterminado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Rithler Laguerre</cp:lastModifiedBy>
  <cp:revision>683</cp:revision>
  <cp:lastPrinted>2013-02-27T18:49:59Z</cp:lastPrinted>
  <dcterms:created xsi:type="dcterms:W3CDTF">2010-05-23T14:28:12Z</dcterms:created>
  <dcterms:modified xsi:type="dcterms:W3CDTF">2025-05-01T03:09:23Z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3C0CE4516A5A4DBAA9D51BB0A899EC16_13</vt:lpwstr>
  </property>
  <property fmtid="{D5CDD505-2E9C-101B-9397-08002B2CF9AE}" pid="3" name="KSOProductBuildVer">
    <vt:lpwstr>2057-12.2.0.20796</vt:lpwstr>
  </property>
</Properties>
</file>